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30"/>
  </p:notesMasterIdLst>
  <p:handoutMasterIdLst>
    <p:handoutMasterId r:id="rId31"/>
  </p:handoutMasterIdLst>
  <p:sldIdLst>
    <p:sldId id="3367" r:id="rId2"/>
    <p:sldId id="3409" r:id="rId3"/>
    <p:sldId id="3369" r:id="rId4"/>
    <p:sldId id="3370" r:id="rId5"/>
    <p:sldId id="3401" r:id="rId6"/>
    <p:sldId id="3371" r:id="rId7"/>
    <p:sldId id="3372" r:id="rId8"/>
    <p:sldId id="3403" r:id="rId9"/>
    <p:sldId id="3410" r:id="rId10"/>
    <p:sldId id="3405" r:id="rId11"/>
    <p:sldId id="3404" r:id="rId12"/>
    <p:sldId id="3374" r:id="rId13"/>
    <p:sldId id="3382" r:id="rId14"/>
    <p:sldId id="3406" r:id="rId15"/>
    <p:sldId id="3397" r:id="rId16"/>
    <p:sldId id="3408" r:id="rId17"/>
    <p:sldId id="3422" r:id="rId18"/>
    <p:sldId id="3421" r:id="rId19"/>
    <p:sldId id="3420" r:id="rId20"/>
    <p:sldId id="3418" r:id="rId21"/>
    <p:sldId id="3423" r:id="rId22"/>
    <p:sldId id="3411" r:id="rId23"/>
    <p:sldId id="3387" r:id="rId24"/>
    <p:sldId id="3417" r:id="rId25"/>
    <p:sldId id="3416" r:id="rId26"/>
    <p:sldId id="3413" r:id="rId27"/>
    <p:sldId id="3385" r:id="rId28"/>
    <p:sldId id="3414" r:id="rId29"/>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userDrawn="1">
          <p15:clr>
            <a:srgbClr val="A4A3A4"/>
          </p15:clr>
        </p15:guide>
        <p15:guide id="2" pos="477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2DD17C-8701-33F8-7745-E8B481F4BEC7}" name="808 UNIC" initials="8U" userId="f8714a93996085d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cmAuthor id="2" name="Administrator" initials="A" lastIdx="2" clrIdx="1">
    <p:extLst>
      <p:ext uri="{19B8F6BF-5375-455C-9EA6-DF929625EA0E}">
        <p15:presenceInfo xmlns:p15="http://schemas.microsoft.com/office/powerpoint/2012/main" userId="89faf8db46fa3f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002060"/>
    <a:srgbClr val="CAB0D3"/>
    <a:srgbClr val="5F91C1"/>
    <a:srgbClr val="BAE2A6"/>
    <a:srgbClr val="9BCAFD"/>
    <a:srgbClr val="7AB0D4"/>
    <a:srgbClr val="E9ABAC"/>
    <a:srgbClr val="E7E6E6"/>
    <a:srgbClr val="7E9E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8" autoAdjust="0"/>
    <p:restoredTop sz="68213" autoAdjust="0"/>
  </p:normalViewPr>
  <p:slideViewPr>
    <p:cSldViewPr snapToGrid="0">
      <p:cViewPr varScale="1">
        <p:scale>
          <a:sx n="70" d="100"/>
          <a:sy n="70" d="100"/>
        </p:scale>
        <p:origin x="88" y="856"/>
      </p:cViewPr>
      <p:guideLst>
        <p:guide orient="horz" pos="1616"/>
        <p:guide pos="4770"/>
      </p:guideLst>
    </p:cSldViewPr>
  </p:slideViewPr>
  <p:outlineViewPr>
    <p:cViewPr>
      <p:scale>
        <a:sx n="33" d="100"/>
        <a:sy n="33" d="100"/>
      </p:scale>
      <p:origin x="0" y="-3972"/>
    </p:cViewPr>
  </p:outlineViewPr>
  <p:notesTextViewPr>
    <p:cViewPr>
      <p:scale>
        <a:sx n="150" d="100"/>
        <a:sy n="150" d="100"/>
      </p:scale>
      <p:origin x="0" y="0"/>
    </p:cViewPr>
  </p:notesTextViewPr>
  <p:notesViewPr>
    <p:cSldViewPr snapToGrid="0">
      <p:cViewPr varScale="1">
        <p:scale>
          <a:sx n="113" d="100"/>
          <a:sy n="113" d="100"/>
        </p:scale>
        <p:origin x="199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2025/7/29</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各位老师同学们，大家好，今天将介绍我的一个工作，研究的是</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多层卫星网络中</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SDN</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控制器的动态部署问题</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0</a:t>
            </a:fld>
            <a:endParaRPr lang="zh-CN" altLang="en-US"/>
          </a:p>
        </p:txBody>
      </p:sp>
    </p:spTree>
    <p:extLst>
      <p:ext uri="{BB962C8B-B14F-4D97-AF65-F5344CB8AC3E}">
        <p14:creationId xmlns:p14="http://schemas.microsoft.com/office/powerpoint/2010/main" val="2323806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8C964-687F-D5FF-003B-A70450CDB4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93EB50-D451-B208-FDCA-758DCBE58FA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847A8ED-8090-B748-991E-4F05D25F79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solidFill>
                  <a:schemeClr val="tx1">
                    <a:lumMod val="85000"/>
                    <a:lumOff val="15000"/>
                  </a:schemeClr>
                </a:solidFill>
                <a:latin typeface="微软雅黑" panose="020B0503020204020204" pitchFamily="34" charset="-122"/>
                <a:ea typeface="微软雅黑" panose="020B0503020204020204" pitchFamily="34" charset="-122"/>
              </a:rPr>
              <a:t>首先我们来看左边这个图，这是</a:t>
            </a: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基于</a:t>
            </a:r>
            <a:r>
              <a:rPr kumimoji="1"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SDN</a:t>
            </a: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的多层卫星网络架构图</a:t>
            </a:r>
            <a:r>
              <a:rPr kumimoji="1" lang="zh-CN" altLang="en-US" b="0" dirty="0">
                <a:solidFill>
                  <a:schemeClr val="tx1">
                    <a:lumMod val="85000"/>
                    <a:lumOff val="15000"/>
                  </a:schemeClr>
                </a:solidFill>
                <a:latin typeface="微软雅黑" panose="020B0503020204020204" pitchFamily="34" charset="-122"/>
                <a:ea typeface="微软雅黑" panose="020B0503020204020204" pitchFamily="34" charset="-122"/>
              </a:rPr>
              <a:t>，其中，由相同颜色链路连接的卫星位于同一个域，每个域中会选择一颗卫星作为控制器，当请求到达时（空心），域内的卫星会向控制器发送请求，获得路由路径。如果目的卫星也在同一域内，控制器将根据域内网络状态计算出最优路由路径。否则，比如这两个节点在不同的域，就是一个跨域服务，控制器会根据通过控制器间交互同步获得的全局视图计算路由，这样就会造成额外的开销。因此，我们希望更多的请求为域内请求，但这会使得自治域扩大，而导致控制器的负载过大，以及控制器和交换机的平均时延会变长，影响服务的响应时间。所以需要探索</a:t>
            </a:r>
            <a:r>
              <a:rPr lang="zh-CN" altLang="en-US" dirty="0"/>
              <a:t>如何合理的部署控制器，尽可能的减少跨域请求，同时实现响应时间的改进和控制器的负载均衡。在这里，用变量</a:t>
            </a:r>
            <a:r>
              <a:rPr lang="en-US" altLang="zh-CN" dirty="0"/>
              <a:t>xi</a:t>
            </a:r>
            <a:r>
              <a:rPr lang="zh-CN" altLang="en-US" dirty="0"/>
              <a:t>表示节点</a:t>
            </a:r>
            <a:r>
              <a:rPr lang="en-US" altLang="zh-CN" dirty="0"/>
              <a:t>j</a:t>
            </a:r>
            <a:r>
              <a:rPr lang="zh-CN" altLang="en-US" dirty="0"/>
              <a:t>在时隙</a:t>
            </a:r>
            <a:r>
              <a:rPr lang="en-US" altLang="zh-CN" dirty="0"/>
              <a:t>t</a:t>
            </a:r>
            <a:r>
              <a:rPr lang="zh-CN" altLang="en-US" dirty="0"/>
              <a:t>是否为控制器，变量</a:t>
            </a:r>
            <a:r>
              <a:rPr lang="en-US" altLang="zh-CN" dirty="0"/>
              <a:t>x</a:t>
            </a:r>
            <a:r>
              <a:rPr lang="zh-CN" altLang="en-US" dirty="0"/>
              <a:t>表示交换机</a:t>
            </a:r>
            <a:r>
              <a:rPr lang="en-US" altLang="zh-CN" dirty="0" err="1"/>
              <a:t>i</a:t>
            </a:r>
            <a:r>
              <a:rPr lang="zh-CN" altLang="en-US" dirty="0"/>
              <a:t>是否被控制器</a:t>
            </a:r>
            <a:r>
              <a:rPr lang="en-US" altLang="zh-CN" dirty="0"/>
              <a:t>j</a:t>
            </a:r>
            <a:r>
              <a:rPr lang="zh-CN" altLang="en-US" dirty="0"/>
              <a:t>所控制。</a:t>
            </a:r>
            <a:endParaRPr kumimoji="1" lang="en-US" altLang="zh-CN" b="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b="0" dirty="0">
              <a:solidFill>
                <a:schemeClr val="tx1">
                  <a:lumMod val="85000"/>
                  <a:lumOff val="1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solidFill>
                  <a:schemeClr val="tx1">
                    <a:lumMod val="85000"/>
                    <a:lumOff val="15000"/>
                  </a:schemeClr>
                </a:solidFill>
                <a:latin typeface="微软雅黑" panose="020B0503020204020204" pitchFamily="34" charset="-122"/>
                <a:ea typeface="微软雅黑" panose="020B0503020204020204" pitchFamily="34" charset="-122"/>
              </a:rPr>
              <a:t>考虑一个极端情况，假设整个卫星网络只形成一个域，那么所有请求都为域内请求，可是这样会导致控制器的负载过大，并且交换机与控制器的平均距离会很远。</a:t>
            </a:r>
            <a:endParaRPr lang="zh-CN" altLang="en-US" b="0" dirty="0"/>
          </a:p>
        </p:txBody>
      </p:sp>
      <p:sp>
        <p:nvSpPr>
          <p:cNvPr id="4" name="灯片编号占位符 3">
            <a:extLst>
              <a:ext uri="{FF2B5EF4-FFF2-40B4-BE49-F238E27FC236}">
                <a16:creationId xmlns:a16="http://schemas.microsoft.com/office/drawing/2014/main" id="{CBB6C2D0-E1F5-2B2D-6533-EFEF65FC59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66331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A51E-3C86-3369-6C20-993B00A3EC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999398-A304-F65A-7693-77DCE1B9F90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3B92462-71E6-470C-BC74-8B8DAA3E82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tab pos="588645" algn="l"/>
              </a:tabLst>
              <a:defRPr/>
            </a:pPr>
            <a:r>
              <a:rPr lang="zh-CN" altLang="en-US" sz="1200" b="0" i="0" kern="1200" dirty="0">
                <a:solidFill>
                  <a:schemeClr val="tx1"/>
                </a:solidFill>
                <a:effectLst/>
                <a:latin typeface="+mn-lt"/>
                <a:ea typeface="+mn-ea"/>
                <a:cs typeface="+mn-cs"/>
              </a:rPr>
              <a:t>这里是对卫星网络进行了建模，结合了卫星的运动规律与相关的物理约束，将动态变化的卫星网络进行离散化处理以构建时间片模型，每个时间片内的网络视为一个静态的虚拟拓扑。其中，轨内星间链路建立在同一轨道面上运行的前后次序相邻的两个卫星节点之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是不会断开的。轨间星间链路建立在同一轨道高度层上的相邻的两个轨道之间，</a:t>
            </a:r>
            <a:r>
              <a:rPr lang="zh-CN" altLang="zh-CN" sz="1200" kern="1200" dirty="0">
                <a:solidFill>
                  <a:schemeClr val="tx1"/>
                </a:solidFill>
                <a:effectLst/>
                <a:latin typeface="+mn-lt"/>
                <a:ea typeface="+mn-ea"/>
                <a:cs typeface="+mn-cs"/>
              </a:rPr>
              <a:t>轨间链路在卫星越过极区会断开</a:t>
            </a:r>
            <a:r>
              <a:rPr lang="zh-CN" altLang="en-US" sz="1200" b="0" i="0" kern="1200" dirty="0">
                <a:solidFill>
                  <a:schemeClr val="tx1"/>
                </a:solidFill>
                <a:effectLst/>
                <a:latin typeface="+mn-lt"/>
                <a:ea typeface="+mn-ea"/>
                <a:cs typeface="+mn-cs"/>
              </a:rPr>
              <a:t>。并且在</a:t>
            </a:r>
            <a:r>
              <a:rPr lang="zh-CN" altLang="zh-CN" b="0" kern="0" dirty="0">
                <a:effectLst/>
                <a:latin typeface="微软雅黑" panose="020B0503020204020204" pitchFamily="34" charset="-122"/>
                <a:ea typeface="微软雅黑" panose="020B0503020204020204" pitchFamily="34" charset="-122"/>
              </a:rPr>
              <a:t>极轨道卫星星座</a:t>
            </a:r>
            <a:r>
              <a:rPr lang="zh-CN" altLang="en-US" b="0" kern="0" dirty="0">
                <a:effectLst/>
                <a:latin typeface="微软雅黑" panose="020B0503020204020204" pitchFamily="34" charset="-122"/>
                <a:ea typeface="微软雅黑" panose="020B0503020204020204" pitchFamily="34" charset="-122"/>
              </a:rPr>
              <a:t>中，</a:t>
            </a:r>
            <a:r>
              <a:rPr lang="zh-CN" altLang="zh-CN" b="0" kern="0" dirty="0">
                <a:effectLst/>
                <a:latin typeface="微软雅黑" panose="020B0503020204020204" pitchFamily="34" charset="-122"/>
                <a:ea typeface="微软雅黑" panose="020B0503020204020204" pitchFamily="34" charset="-122"/>
              </a:rPr>
              <a:t>由于第一条轨道和最后一条轨道的卫星运动方向相反，两个轨道平面</a:t>
            </a:r>
            <a:r>
              <a:rPr lang="zh-CN" altLang="en-US" b="0" kern="0" dirty="0">
                <a:effectLst/>
                <a:latin typeface="微软雅黑" panose="020B0503020204020204" pitchFamily="34" charset="-122"/>
                <a:ea typeface="微软雅黑" panose="020B0503020204020204" pitchFamily="34" charset="-122"/>
              </a:rPr>
              <a:t>会有一个</a:t>
            </a:r>
            <a:r>
              <a:rPr lang="zh-CN" altLang="zh-CN" b="0" kern="0" dirty="0">
                <a:effectLst/>
                <a:latin typeface="微软雅黑" panose="020B0503020204020204" pitchFamily="34" charset="-122"/>
                <a:ea typeface="微软雅黑" panose="020B0503020204020204" pitchFamily="34" charset="-122"/>
              </a:rPr>
              <a:t>反向缝，两侧的卫星由于相对速度太快</a:t>
            </a:r>
            <a:r>
              <a:rPr lang="zh-CN" altLang="en-US" b="0" kern="0" dirty="0">
                <a:effectLst/>
                <a:latin typeface="微软雅黑" panose="020B0503020204020204" pitchFamily="34" charset="-122"/>
                <a:ea typeface="微软雅黑" panose="020B0503020204020204" pitchFamily="34" charset="-122"/>
              </a:rPr>
              <a:t>而</a:t>
            </a:r>
            <a:r>
              <a:rPr lang="zh-CN" altLang="zh-CN" b="0" kern="0" dirty="0">
                <a:effectLst/>
                <a:latin typeface="微软雅黑" panose="020B0503020204020204" pitchFamily="34" charset="-122"/>
                <a:ea typeface="微软雅黑" panose="020B0503020204020204" pitchFamily="34" charset="-122"/>
              </a:rPr>
              <a:t>不能建立轨间链路</a:t>
            </a:r>
            <a:r>
              <a:rPr lang="zh-CN" altLang="en-US" b="0" kern="0" dirty="0">
                <a:effectLst/>
                <a:latin typeface="微软雅黑" panose="020B0503020204020204" pitchFamily="34" charset="-122"/>
                <a:ea typeface="微软雅黑" panose="020B0503020204020204" pitchFamily="34" charset="-122"/>
              </a:rPr>
              <a:t>，所以它是不稳定的</a:t>
            </a:r>
            <a:r>
              <a:rPr lang="zh-CN" altLang="zh-CN" b="0" kern="0" dirty="0">
                <a:effectLst/>
                <a:latin typeface="微软雅黑" panose="020B0503020204020204" pitchFamily="34" charset="-122"/>
                <a:ea typeface="微软雅黑" panose="020B0503020204020204" pitchFamily="34" charset="-122"/>
              </a:rPr>
              <a:t>。</a:t>
            </a:r>
            <a:r>
              <a:rPr lang="zh-CN" altLang="en-US" b="0" kern="0" dirty="0">
                <a:effectLst/>
                <a:latin typeface="微软雅黑" panose="020B0503020204020204" pitchFamily="34" charset="-122"/>
                <a:ea typeface="微软雅黑" panose="020B0503020204020204" pitchFamily="34" charset="-122"/>
              </a:rPr>
              <a:t>我们用一个时变图的集合来表示网络拓扑，然后</a:t>
            </a:r>
            <a:r>
              <a:rPr lang="zh-CN" altLang="en-US" b="0" kern="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pitchFamily="18" charset="0"/>
              </a:rPr>
              <a:t>在每个时隙开始时更新部署策略。</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588645" algn="l"/>
              </a:tabLst>
              <a:defRPr/>
            </a:pPr>
            <a:endParaRPr lang="zh-CN" altLang="zh-CN" b="1" kern="100" dirty="0">
              <a:effectLst/>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160B195A-EF70-618A-17C7-EFD28585B1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59967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88510-48E8-A94C-FF59-34074C7017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9A5D82-2843-D707-8907-AA9BCDD0AE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00D18F-5749-3532-355A-40F7316D45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02122"/>
                </a:solidFill>
                <a:effectLst/>
                <a:latin typeface="Arial" panose="020B0604020202020204" pitchFamily="34" charset="0"/>
              </a:rPr>
              <a:t>然后是流量模型，在这里将地球划分网格，并基于互联网用户数据计算每个网格的流量需求。然后</a:t>
            </a:r>
            <a:r>
              <a:rPr lang="zh-CN" altLang="en-US"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根据当地时间对流量需求进行一个缩放，以体现服务的时变特性。再</a:t>
            </a:r>
            <a:r>
              <a:rPr lang="zh-CN" altLang="en-US" b="1" dirty="0">
                <a:latin typeface="微软雅黑" panose="020B0503020204020204" pitchFamily="34" charset="-122"/>
                <a:ea typeface="微软雅黑" panose="020B0503020204020204" pitchFamily="34" charset="-122"/>
              </a:rPr>
              <a:t>根据</a:t>
            </a:r>
            <a:r>
              <a:rPr lang="zh-CN" altLang="en-US" b="1" dirty="0">
                <a:solidFill>
                  <a:srgbClr val="002060"/>
                </a:solidFill>
                <a:latin typeface="微软雅黑" panose="020B0503020204020204" pitchFamily="34" charset="-122"/>
                <a:ea typeface="微软雅黑" panose="020B0503020204020204" pitchFamily="34" charset="-122"/>
              </a:rPr>
              <a:t>三维距离和天顶角</a:t>
            </a:r>
            <a:r>
              <a:rPr lang="zh-CN" altLang="en-US" b="1" dirty="0">
                <a:latin typeface="微软雅黑" panose="020B0503020204020204" pitchFamily="34" charset="-122"/>
                <a:ea typeface="微软雅黑" panose="020B0503020204020204" pitchFamily="34" charset="-122"/>
              </a:rPr>
              <a:t>将每个区域流量分配给卫星。最后</a:t>
            </a:r>
            <a:r>
              <a:rPr lang="zh-CN" altLang="en-US"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基于引力模型，计算两个网格之间的流量需求，体现的是服务空间分布特性。引力模型是用来描述两个物体之间的相互作用。这个大家应该在物理课上都学过，这个</a:t>
            </a:r>
            <a:r>
              <a:rPr lang="en-US" altLang="zh-CN"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f</a:t>
            </a:r>
            <a:r>
              <a:rPr lang="zh-CN" altLang="en-US"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就相当于质量，这一项就是他们之间的距离。分子描述的是节点</a:t>
            </a:r>
            <a:r>
              <a:rPr lang="en-US" altLang="zh-CN" b="0" kern="100" dirty="0" err="1">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en-US"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和节点</a:t>
            </a:r>
            <a:r>
              <a:rPr lang="en-US" altLang="zh-CN"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j</a:t>
            </a:r>
            <a:r>
              <a:rPr lang="zh-CN" altLang="en-US"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的吸引力，分母描述的是节点</a:t>
            </a:r>
            <a:r>
              <a:rPr lang="en-US" altLang="zh-CN" b="0" kern="100" dirty="0" err="1">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en-US"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对于其他所有卫星的总吸引力，相当于是是做了一个归一化。我们可以看到，两个节点的流量需求是在随着卫星所处区域的流量以及它们之间的球面距离而变化的。为了符合</a:t>
            </a:r>
            <a:r>
              <a:rPr lang="en-US" altLang="zh-CN"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SDN</a:t>
            </a:r>
            <a:r>
              <a:rPr lang="zh-CN" altLang="en-US" b="0" kern="100" dirty="0">
                <a:solidFill>
                  <a:srgbClr val="203864"/>
                </a:solidFill>
                <a:effectLst/>
                <a:latin typeface="微软雅黑" panose="020B0503020204020204" pitchFamily="34" charset="-122"/>
                <a:ea typeface="微软雅黑" panose="020B0503020204020204" pitchFamily="34" charset="-122"/>
                <a:cs typeface="Times New Roman" panose="02020603050405020304" pitchFamily="18" charset="0"/>
              </a:rPr>
              <a:t>的范式，仿真的时候还除以了一个平均流大小，将流量需求转化为了服务个数，最后每个时隙会生成一百多个服务</a:t>
            </a:r>
            <a:endParaRPr lang="en-US" altLang="zh-CN" b="0" i="0" dirty="0">
              <a:solidFill>
                <a:srgbClr val="202122"/>
              </a:solidFill>
              <a:effectLst/>
              <a:latin typeface="Arial" panose="020B0604020202020204" pitchFamily="34" charset="0"/>
            </a:endParaRPr>
          </a:p>
          <a:p>
            <a:r>
              <a:rPr lang="en-US" altLang="zh-CN" b="0" i="0" dirty="0">
                <a:solidFill>
                  <a:srgbClr val="202122"/>
                </a:solidFill>
                <a:effectLst/>
                <a:latin typeface="Arial" panose="020B0604020202020204" pitchFamily="34" charset="0"/>
              </a:rPr>
              <a:t>12*24=288.</a:t>
            </a:r>
            <a:r>
              <a:rPr lang="zh-CN" altLang="en-US" b="0" i="0" dirty="0">
                <a:solidFill>
                  <a:srgbClr val="202122"/>
                </a:solidFill>
                <a:effectLst/>
                <a:latin typeface="Arial" panose="020B0604020202020204" pitchFamily="34" charset="0"/>
              </a:rPr>
              <a:t>引力模型是一种基于物理学中引力法则的网络流量或交互建模方法。基本思想是：节点之间的相互作用力与节点的“质量”成正比，与它们之间的距离或某种度量的“距离”成反比。</a:t>
            </a:r>
            <a:endParaRPr lang="zh-CN" altLang="en-US" dirty="0"/>
          </a:p>
          <a:p>
            <a:endParaRPr lang="zh-CN" altLang="en-US" dirty="0"/>
          </a:p>
        </p:txBody>
      </p:sp>
      <p:sp>
        <p:nvSpPr>
          <p:cNvPr id="4" name="灯片编号占位符 3">
            <a:extLst>
              <a:ext uri="{FF2B5EF4-FFF2-40B4-BE49-F238E27FC236}">
                <a16:creationId xmlns:a16="http://schemas.microsoft.com/office/drawing/2014/main" id="{49F73876-5535-53CC-4DF2-F78B0CD3EF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668341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8E06D-7701-9790-5093-790CD25A4B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5BEE2A-C571-EB29-98CC-D257182D23B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0089E0-E03C-E4E4-E1CD-797E2D42B83E}"/>
              </a:ext>
            </a:extLst>
          </p:cNvPr>
          <p:cNvSpPr>
            <a:spLocks noGrp="1"/>
          </p:cNvSpPr>
          <p:nvPr>
            <p:ph type="body" idx="1"/>
          </p:nvPr>
        </p:nvSpPr>
        <p:spPr/>
        <p:txBody>
          <a:bodyPr/>
          <a:lstStyle/>
          <a:p>
            <a:pPr marL="0" indent="0" algn="just">
              <a:lnSpc>
                <a:spcPct val="125000"/>
              </a:lnSpc>
              <a:buFont typeface="Wingdings" panose="05000000000000000000" pitchFamily="2" charset="2"/>
              <a:buNone/>
            </a:pPr>
            <a:r>
              <a:rPr lang="zh-CN" altLang="en-US" b="1" kern="0" dirty="0">
                <a:latin typeface="微软雅黑" panose="020B0503020204020204" pitchFamily="34" charset="-122"/>
                <a:ea typeface="微软雅黑" panose="020B0503020204020204" pitchFamily="34" charset="-122"/>
              </a:rPr>
              <a:t>接下来，对一些指标进行定义和说明。首先是，将每个时隙到达的服务数量表示为</a:t>
            </a:r>
            <a:r>
              <a:rPr lang="en-US" altLang="zh-CN" b="1" kern="0" dirty="0">
                <a:latin typeface="微软雅黑" panose="020B0503020204020204" pitchFamily="34" charset="-122"/>
                <a:ea typeface="微软雅黑" panose="020B0503020204020204" pitchFamily="34" charset="-122"/>
              </a:rPr>
              <a:t>Bata</a:t>
            </a:r>
            <a:r>
              <a:rPr lang="zh-CN" altLang="en-US" b="1" kern="0" dirty="0">
                <a:latin typeface="微软雅黑" panose="020B0503020204020204" pitchFamily="34" charset="-122"/>
                <a:ea typeface="微软雅黑" panose="020B0503020204020204" pitchFamily="34" charset="-122"/>
              </a:rPr>
              <a:t>。根据</a:t>
            </a:r>
            <a:r>
              <a:rPr lang="zh-CN" altLang="zh-CN" b="1" kern="0" dirty="0">
                <a:latin typeface="微软雅黑" panose="020B0503020204020204" pitchFamily="34" charset="-122"/>
                <a:ea typeface="微软雅黑" panose="020B0503020204020204" pitchFamily="34" charset="-122"/>
              </a:rPr>
              <a:t>服务的</a:t>
            </a:r>
            <a:r>
              <a:rPr lang="zh-CN" altLang="zh-CN" b="1" dirty="0">
                <a:solidFill>
                  <a:srgbClr val="203864"/>
                </a:solidFill>
                <a:latin typeface="微软雅黑" panose="020B0503020204020204" pitchFamily="34" charset="-122"/>
                <a:ea typeface="微软雅黑" panose="020B0503020204020204" pitchFamily="34" charset="-122"/>
              </a:rPr>
              <a:t>源节点和</a:t>
            </a:r>
            <a:r>
              <a:rPr lang="zh-CN" altLang="en-US" b="1" dirty="0">
                <a:solidFill>
                  <a:srgbClr val="203864"/>
                </a:solidFill>
                <a:latin typeface="微软雅黑" panose="020B0503020204020204" pitchFamily="34" charset="-122"/>
                <a:ea typeface="微软雅黑" panose="020B0503020204020204" pitchFamily="34" charset="-122"/>
              </a:rPr>
              <a:t>目的</a:t>
            </a:r>
            <a:r>
              <a:rPr lang="zh-CN" altLang="zh-CN" b="1" dirty="0">
                <a:solidFill>
                  <a:srgbClr val="203864"/>
                </a:solidFill>
                <a:latin typeface="微软雅黑" panose="020B0503020204020204" pitchFamily="34" charset="-122"/>
                <a:ea typeface="微软雅黑" panose="020B0503020204020204" pitchFamily="34" charset="-122"/>
              </a:rPr>
              <a:t>节点是否属于同一域</a:t>
            </a:r>
            <a:r>
              <a:rPr lang="zh-CN" altLang="en-US" b="1" dirty="0">
                <a:solidFill>
                  <a:srgbClr val="203864"/>
                </a:solidFill>
                <a:latin typeface="微软雅黑" panose="020B0503020204020204" pitchFamily="34" charset="-122"/>
                <a:ea typeface="微软雅黑" panose="020B0503020204020204" pitchFamily="34" charset="-122"/>
              </a:rPr>
              <a:t>，节点</a:t>
            </a:r>
            <a:r>
              <a:rPr lang="en-US" altLang="zh-CN" b="1" dirty="0" err="1">
                <a:solidFill>
                  <a:srgbClr val="203864"/>
                </a:solidFill>
                <a:latin typeface="微软雅黑" panose="020B0503020204020204" pitchFamily="34" charset="-122"/>
                <a:ea typeface="微软雅黑" panose="020B0503020204020204" pitchFamily="34" charset="-122"/>
              </a:rPr>
              <a:t>i</a:t>
            </a:r>
            <a:r>
              <a:rPr lang="zh-CN" altLang="en-US" b="1" dirty="0">
                <a:solidFill>
                  <a:srgbClr val="203864"/>
                </a:solidFill>
                <a:latin typeface="微软雅黑" panose="020B0503020204020204" pitchFamily="34" charset="-122"/>
                <a:ea typeface="微软雅黑" panose="020B0503020204020204" pitchFamily="34" charset="-122"/>
              </a:rPr>
              <a:t>的域内服务数量可以表示为这个式子，它等于</a:t>
            </a:r>
            <a:r>
              <a:rPr lang="en-US" altLang="zh-CN" b="1" dirty="0">
                <a:solidFill>
                  <a:srgbClr val="203864"/>
                </a:solidFill>
                <a:latin typeface="微软雅黑" panose="020B0503020204020204" pitchFamily="34" charset="-122"/>
                <a:ea typeface="微软雅黑" panose="020B0503020204020204" pitchFamily="34" charset="-122"/>
              </a:rPr>
              <a:t>1</a:t>
            </a:r>
            <a:r>
              <a:rPr lang="zh-CN" altLang="en-US" b="1" dirty="0">
                <a:solidFill>
                  <a:srgbClr val="203864"/>
                </a:solidFill>
                <a:latin typeface="微软雅黑" panose="020B0503020204020204" pitchFamily="34" charset="-122"/>
                <a:ea typeface="微软雅黑" panose="020B0503020204020204" pitchFamily="34" charset="-122"/>
              </a:rPr>
              <a:t>的意思就是服务的源节点</a:t>
            </a:r>
            <a:r>
              <a:rPr lang="en-US" altLang="zh-CN" b="1" dirty="0" err="1">
                <a:solidFill>
                  <a:srgbClr val="203864"/>
                </a:solidFill>
                <a:latin typeface="微软雅黑" panose="020B0503020204020204" pitchFamily="34" charset="-122"/>
                <a:ea typeface="微软雅黑" panose="020B0503020204020204" pitchFamily="34" charset="-122"/>
              </a:rPr>
              <a:t>i</a:t>
            </a:r>
            <a:r>
              <a:rPr lang="zh-CN" altLang="en-US" b="1" dirty="0">
                <a:solidFill>
                  <a:srgbClr val="203864"/>
                </a:solidFill>
                <a:latin typeface="微软雅黑" panose="020B0503020204020204" pitchFamily="34" charset="-122"/>
                <a:ea typeface="微软雅黑" panose="020B0503020204020204" pitchFamily="34" charset="-122"/>
              </a:rPr>
              <a:t>和目的节点</a:t>
            </a:r>
            <a:r>
              <a:rPr lang="en-US" altLang="zh-CN" b="1" dirty="0" err="1">
                <a:solidFill>
                  <a:srgbClr val="203864"/>
                </a:solidFill>
                <a:latin typeface="微软雅黑" panose="020B0503020204020204" pitchFamily="34" charset="-122"/>
                <a:ea typeface="微软雅黑" panose="020B0503020204020204" pitchFamily="34" charset="-122"/>
              </a:rPr>
              <a:t>i</a:t>
            </a:r>
            <a:r>
              <a:rPr lang="zh-CN" altLang="en-US" b="1" dirty="0">
                <a:solidFill>
                  <a:srgbClr val="203864"/>
                </a:solidFill>
                <a:latin typeface="微软雅黑" panose="020B0503020204020204" pitchFamily="34" charset="-122"/>
                <a:ea typeface="微软雅黑" panose="020B0503020204020204" pitchFamily="34" charset="-122"/>
              </a:rPr>
              <a:t>一撇被同一个控制器</a:t>
            </a:r>
            <a:r>
              <a:rPr lang="en-US" altLang="zh-CN" b="1" dirty="0">
                <a:solidFill>
                  <a:srgbClr val="203864"/>
                </a:solidFill>
                <a:latin typeface="微软雅黑" panose="020B0503020204020204" pitchFamily="34" charset="-122"/>
                <a:ea typeface="微软雅黑" panose="020B0503020204020204" pitchFamily="34" charset="-122"/>
              </a:rPr>
              <a:t>j</a:t>
            </a:r>
            <a:r>
              <a:rPr lang="zh-CN" altLang="en-US" b="1" dirty="0">
                <a:solidFill>
                  <a:srgbClr val="203864"/>
                </a:solidFill>
                <a:latin typeface="微软雅黑" panose="020B0503020204020204" pitchFamily="34" charset="-122"/>
                <a:ea typeface="微软雅黑" panose="020B0503020204020204" pitchFamily="34" charset="-122"/>
              </a:rPr>
              <a:t>所控制。跨域服务数量就是总的减去域内的。然后是</a:t>
            </a:r>
            <a:r>
              <a:rPr lang="zh-CN" altLang="zh-CN" b="1" kern="0" dirty="0">
                <a:latin typeface="微软雅黑" panose="020B0503020204020204" pitchFamily="34" charset="-122"/>
                <a:ea typeface="微软雅黑" panose="020B0503020204020204" pitchFamily="34" charset="-122"/>
              </a:rPr>
              <a:t>控制器</a:t>
            </a:r>
            <a:r>
              <a:rPr lang="zh-CN" altLang="en-US" b="1" kern="0" dirty="0">
                <a:latin typeface="微软雅黑" panose="020B0503020204020204" pitchFamily="34" charset="-122"/>
                <a:ea typeface="微软雅黑" panose="020B0503020204020204" pitchFamily="34" charset="-122"/>
              </a:rPr>
              <a:t>的</a:t>
            </a:r>
            <a:r>
              <a:rPr lang="zh-CN" altLang="zh-CN" b="1" kern="0" dirty="0">
                <a:latin typeface="微软雅黑" panose="020B0503020204020204" pitchFamily="34" charset="-122"/>
                <a:ea typeface="微软雅黑" panose="020B0503020204020204" pitchFamily="34" charset="-122"/>
              </a:rPr>
              <a:t>处理时延</a:t>
            </a:r>
            <a:r>
              <a:rPr lang="zh-CN" altLang="en-US" b="1" kern="0" dirty="0">
                <a:latin typeface="微软雅黑" panose="020B0503020204020204" pitchFamily="34" charset="-122"/>
                <a:ea typeface="微软雅黑" panose="020B0503020204020204" pitchFamily="34" charset="-122"/>
              </a:rPr>
              <a:t>，它</a:t>
            </a:r>
            <a:r>
              <a:rPr lang="zh-CN" altLang="zh-CN" b="1" kern="0" dirty="0">
                <a:latin typeface="微软雅黑" panose="020B0503020204020204" pitchFamily="34" charset="-122"/>
                <a:ea typeface="微软雅黑" panose="020B0503020204020204" pitchFamily="34" charset="-122"/>
              </a:rPr>
              <a:t>由</a:t>
            </a:r>
            <a:r>
              <a:rPr lang="zh-CN" altLang="zh-CN" b="1" dirty="0">
                <a:solidFill>
                  <a:srgbClr val="203864"/>
                </a:solidFill>
                <a:latin typeface="微软雅黑" panose="020B0503020204020204" pitchFamily="34" charset="-122"/>
                <a:ea typeface="微软雅黑" panose="020B0503020204020204" pitchFamily="34" charset="-122"/>
              </a:rPr>
              <a:t>路由算法</a:t>
            </a:r>
            <a:r>
              <a:rPr lang="zh-CN" altLang="zh-CN" b="1" kern="0" dirty="0">
                <a:latin typeface="微软雅黑" panose="020B0503020204020204" pitchFamily="34" charset="-122"/>
                <a:ea typeface="微软雅黑" panose="020B0503020204020204" pitchFamily="34" charset="-122"/>
              </a:rPr>
              <a:t>和</a:t>
            </a:r>
            <a:r>
              <a:rPr lang="zh-CN" altLang="zh-CN" b="1" dirty="0">
                <a:solidFill>
                  <a:srgbClr val="203864"/>
                </a:solidFill>
                <a:latin typeface="微软雅黑" panose="020B0503020204020204" pitchFamily="34" charset="-122"/>
                <a:ea typeface="微软雅黑" panose="020B0503020204020204" pitchFamily="34" charset="-122"/>
              </a:rPr>
              <a:t>网络</a:t>
            </a:r>
            <a:r>
              <a:rPr lang="zh-CN" altLang="en-US" b="1" dirty="0">
                <a:solidFill>
                  <a:srgbClr val="203864"/>
                </a:solidFill>
                <a:latin typeface="微软雅黑" panose="020B0503020204020204" pitchFamily="34" charset="-122"/>
                <a:ea typeface="微软雅黑" panose="020B0503020204020204" pitchFamily="34" charset="-122"/>
              </a:rPr>
              <a:t>节点的数量</a:t>
            </a:r>
            <a:r>
              <a:rPr lang="zh-CN" altLang="zh-CN" b="1" kern="0" dirty="0">
                <a:latin typeface="微软雅黑" panose="020B0503020204020204" pitchFamily="34" charset="-122"/>
                <a:ea typeface="微软雅黑" panose="020B0503020204020204" pitchFamily="34" charset="-122"/>
              </a:rPr>
              <a:t>共同决定</a:t>
            </a:r>
            <a:r>
              <a:rPr lang="zh-CN" altLang="en-US" b="1" kern="0" dirty="0">
                <a:latin typeface="微软雅黑" panose="020B0503020204020204" pitchFamily="34" charset="-122"/>
                <a:ea typeface="微软雅黑" panose="020B0503020204020204" pitchFamily="34" charset="-122"/>
              </a:rPr>
              <a:t>的，因为本文采用的是迪杰斯特拉算法计算最短路径，所以处理时延为交换机数量平方的线性函数，因此，处理时延估计如下。</a:t>
            </a:r>
            <a:r>
              <a:rPr lang="zh-CN" altLang="zh-CN" b="1" kern="0" dirty="0">
                <a:latin typeface="微软雅黑" panose="020B0503020204020204" pitchFamily="34" charset="-122"/>
                <a:ea typeface="微软雅黑" panose="020B0503020204020204" pitchFamily="34" charset="-122"/>
              </a:rPr>
              <a:t>对于域内请求，仅需域内网络</a:t>
            </a:r>
            <a:r>
              <a:rPr lang="zh-CN" altLang="en-US" b="1" kern="0" dirty="0">
                <a:latin typeface="微软雅黑" panose="020B0503020204020204" pitchFamily="34" charset="-122"/>
                <a:ea typeface="微软雅黑" panose="020B0503020204020204" pitchFamily="34" charset="-122"/>
              </a:rPr>
              <a:t>视图</a:t>
            </a:r>
            <a:r>
              <a:rPr lang="zh-CN" altLang="zh-CN" b="1" kern="0" dirty="0">
                <a:latin typeface="微软雅黑" panose="020B0503020204020204" pitchFamily="34" charset="-122"/>
                <a:ea typeface="微软雅黑" panose="020B0503020204020204" pitchFamily="34" charset="-122"/>
              </a:rPr>
              <a:t>进行</a:t>
            </a:r>
            <a:r>
              <a:rPr lang="zh-CN" altLang="en-US" b="1" kern="0" dirty="0">
                <a:latin typeface="微软雅黑" panose="020B0503020204020204" pitchFamily="34" charset="-122"/>
                <a:ea typeface="微软雅黑" panose="020B0503020204020204" pitchFamily="34" charset="-122"/>
              </a:rPr>
              <a:t>路由</a:t>
            </a:r>
            <a:r>
              <a:rPr lang="zh-CN" altLang="zh-CN" b="1" kern="0" dirty="0">
                <a:latin typeface="微软雅黑" panose="020B0503020204020204" pitchFamily="34" charset="-122"/>
                <a:ea typeface="微软雅黑" panose="020B0503020204020204" pitchFamily="34" charset="-122"/>
              </a:rPr>
              <a:t>计算</a:t>
            </a:r>
            <a:r>
              <a:rPr lang="zh-CN" altLang="en-US" b="1" kern="0" dirty="0">
                <a:latin typeface="微软雅黑" panose="020B0503020204020204" pitchFamily="34" charset="-122"/>
                <a:ea typeface="微软雅黑" panose="020B0503020204020204" pitchFamily="34" charset="-122"/>
              </a:rPr>
              <a:t>，所以这里是每个域内的节点数量</a:t>
            </a:r>
            <a:r>
              <a:rPr lang="zh-CN" altLang="zh-CN" b="1" kern="0" dirty="0">
                <a:latin typeface="微软雅黑" panose="020B0503020204020204" pitchFamily="34" charset="-122"/>
                <a:ea typeface="微软雅黑" panose="020B0503020204020204" pitchFamily="34" charset="-122"/>
              </a:rPr>
              <a:t>，而跨域请求则需要使用全局网络</a:t>
            </a:r>
            <a:r>
              <a:rPr lang="zh-CN" altLang="en-US" b="1" kern="0" dirty="0">
                <a:latin typeface="微软雅黑" panose="020B0503020204020204" pitchFamily="34" charset="-122"/>
                <a:ea typeface="微软雅黑" panose="020B0503020204020204" pitchFamily="34" charset="-122"/>
              </a:rPr>
              <a:t>视图，这里是所有的节点数量</a:t>
            </a:r>
            <a:r>
              <a:rPr lang="zh-CN" altLang="zh-CN" b="1" kern="0" dirty="0">
                <a:latin typeface="微软雅黑" panose="020B0503020204020204" pitchFamily="34" charset="-122"/>
                <a:ea typeface="微软雅黑" panose="020B0503020204020204" pitchFamily="34" charset="-122"/>
              </a:rPr>
              <a:t>。</a:t>
            </a:r>
          </a:p>
        </p:txBody>
      </p:sp>
      <p:sp>
        <p:nvSpPr>
          <p:cNvPr id="4" name="灯片编号占位符 3">
            <a:extLst>
              <a:ext uri="{FF2B5EF4-FFF2-40B4-BE49-F238E27FC236}">
                <a16:creationId xmlns:a16="http://schemas.microsoft.com/office/drawing/2014/main" id="{02CEE778-A9FF-8C4C-27FC-A6C37A7347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30790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9F35D-3478-F658-6F34-495C027B9E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EE0165-C6D0-0976-992E-028D2A9B86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A65D24-D6A0-A30D-740B-6F75C33C2FF7}"/>
              </a:ext>
            </a:extLst>
          </p:cNvPr>
          <p:cNvSpPr>
            <a:spLocks noGrp="1"/>
          </p:cNvSpPr>
          <p:nvPr>
            <p:ph type="body" idx="1"/>
          </p:nvPr>
        </p:nvSpPr>
        <p:spPr/>
        <p:txBody>
          <a:bodyPr/>
          <a:lstStyle/>
          <a:p>
            <a:pPr marL="0" indent="0" algn="just">
              <a:lnSpc>
                <a:spcPct val="125000"/>
              </a:lnSpc>
              <a:buFont typeface="Wingdings" panose="05000000000000000000" pitchFamily="2" charset="2"/>
              <a:buNone/>
            </a:pPr>
            <a:r>
              <a:rPr lang="zh-CN" altLang="en-US" b="1" kern="0" dirty="0">
                <a:latin typeface="微软雅黑" panose="020B0503020204020204" pitchFamily="34" charset="-122"/>
                <a:ea typeface="微软雅黑" panose="020B0503020204020204" pitchFamily="34" charset="-122"/>
              </a:rPr>
              <a:t>在这里我们将管控开销定义为</a:t>
            </a:r>
            <a:r>
              <a:rPr lang="zh-CN" altLang="zh-CN" b="1" dirty="0">
                <a:latin typeface="微软雅黑" panose="020B0503020204020204" pitchFamily="34" charset="-122"/>
                <a:ea typeface="微软雅黑" panose="020B0503020204020204" pitchFamily="34" charset="-122"/>
              </a:rPr>
              <a:t>路由请求开销和状态同步开销</a:t>
            </a:r>
            <a:r>
              <a:rPr lang="zh-CN" altLang="en-US" b="1" kern="0" dirty="0">
                <a:latin typeface="微软雅黑" panose="020B0503020204020204" pitchFamily="34" charset="-122"/>
                <a:ea typeface="微软雅黑" panose="020B0503020204020204" pitchFamily="34" charset="-122"/>
              </a:rPr>
              <a:t>。因为服务响应时间为从服务到达</a:t>
            </a:r>
            <a:r>
              <a:rPr lang="zh-CN" altLang="en-US" b="1" dirty="0">
                <a:solidFill>
                  <a:srgbClr val="203864"/>
                </a:solidFill>
                <a:latin typeface="微软雅黑" panose="020B0503020204020204" pitchFamily="34" charset="-122"/>
                <a:ea typeface="微软雅黑" panose="020B0503020204020204" pitchFamily="34" charset="-122"/>
              </a:rPr>
              <a:t>交换机</a:t>
            </a:r>
            <a:r>
              <a:rPr lang="zh-CN" altLang="en-US" b="1" kern="0" dirty="0">
                <a:latin typeface="微软雅黑" panose="020B0503020204020204" pitchFamily="34" charset="-122"/>
                <a:ea typeface="微软雅黑" panose="020B0503020204020204" pitchFamily="34" charset="-122"/>
              </a:rPr>
              <a:t>到交换机收到响应的这段时间，其中包括了交换机到控制器的传播时延和控制器的处理时延。所以将</a:t>
            </a:r>
            <a:r>
              <a:rPr lang="zh-CN" altLang="en-US" b="1" dirty="0">
                <a:solidFill>
                  <a:srgbClr val="203864"/>
                </a:solidFill>
                <a:latin typeface="微软雅黑" panose="020B0503020204020204" pitchFamily="34" charset="-122"/>
                <a:ea typeface="微软雅黑" panose="020B0503020204020204" pitchFamily="34" charset="-122"/>
              </a:rPr>
              <a:t>路由请求开销</a:t>
            </a:r>
            <a:r>
              <a:rPr lang="zh-CN" altLang="en-US" b="1" kern="0" dirty="0">
                <a:latin typeface="微软雅黑" panose="020B0503020204020204" pitchFamily="34" charset="-122"/>
                <a:ea typeface="微软雅黑" panose="020B0503020204020204" pitchFamily="34" charset="-122"/>
              </a:rPr>
              <a:t>表示如下，这里用服务个数进行了加权</a:t>
            </a:r>
            <a:r>
              <a:rPr lang="zh-CN" altLang="zh-CN" b="1" kern="0" dirty="0">
                <a:latin typeface="微软雅黑" panose="020B0503020204020204" pitchFamily="34" charset="-122"/>
                <a:ea typeface="微软雅黑" panose="020B0503020204020204" pitchFamily="34" charset="-122"/>
              </a:rPr>
              <a:t>。</a:t>
            </a:r>
            <a:r>
              <a:rPr lang="zh-CN" altLang="en-US" b="1" kern="0" dirty="0">
                <a:latin typeface="微软雅黑" panose="020B0503020204020204" pitchFamily="34" charset="-122"/>
                <a:ea typeface="微软雅黑" panose="020B0503020204020204" pitchFamily="34" charset="-122"/>
              </a:rPr>
              <a:t>然后由于控制器之间需要同步信息以获得全局视图，考虑所有控制器之间的传播时延之和，状态同步开销计算公式如下。</a:t>
            </a:r>
            <a:r>
              <a:rPr lang="zh-CN" altLang="zh-CN" b="1" kern="0" dirty="0">
                <a:latin typeface="微软雅黑" panose="020B0503020204020204" pitchFamily="34" charset="-122"/>
                <a:ea typeface="微软雅黑" panose="020B0503020204020204" pitchFamily="34" charset="-122"/>
              </a:rPr>
              <a:t>考虑到控制器的处理能力有限，每个域的服务数量应尽</a:t>
            </a:r>
            <a:r>
              <a:rPr lang="zh-CN" altLang="en-US" b="1" kern="0" dirty="0">
                <a:latin typeface="微软雅黑" panose="020B0503020204020204" pitchFamily="34" charset="-122"/>
                <a:ea typeface="微软雅黑" panose="020B0503020204020204" pitchFamily="34" charset="-122"/>
              </a:rPr>
              <a:t>可能</a:t>
            </a:r>
            <a:r>
              <a:rPr lang="zh-CN" altLang="zh-CN" b="1" kern="0" dirty="0">
                <a:latin typeface="微软雅黑" panose="020B0503020204020204" pitchFamily="34" charset="-122"/>
                <a:ea typeface="微软雅黑" panose="020B0503020204020204" pitchFamily="34" charset="-122"/>
              </a:rPr>
              <a:t>均衡，</a:t>
            </a:r>
            <a:r>
              <a:rPr lang="zh-CN" altLang="en-US" b="1" kern="0" dirty="0">
                <a:latin typeface="微软雅黑" panose="020B0503020204020204" pitchFamily="34" charset="-122"/>
                <a:ea typeface="微软雅黑" panose="020B0503020204020204" pitchFamily="34" charset="-122"/>
              </a:rPr>
              <a:t>在这里</a:t>
            </a:r>
            <a:r>
              <a:rPr lang="zh-CN" altLang="zh-CN" b="1" kern="0" dirty="0">
                <a:latin typeface="微软雅黑" panose="020B0503020204020204" pitchFamily="34" charset="-122"/>
                <a:ea typeface="微软雅黑" panose="020B0503020204020204" pitchFamily="34" charset="-122"/>
              </a:rPr>
              <a:t>使用</a:t>
            </a:r>
            <a:r>
              <a:rPr lang="en-US" altLang="zh-CN" b="1" kern="0" dirty="0">
                <a:latin typeface="微软雅黑" panose="020B0503020204020204" pitchFamily="34" charset="-122"/>
                <a:ea typeface="微软雅黑" panose="020B0503020204020204" pitchFamily="34" charset="-122"/>
              </a:rPr>
              <a:t>Jain</a:t>
            </a:r>
            <a:r>
              <a:rPr lang="zh-CN" altLang="zh-CN" b="1" kern="0" dirty="0">
                <a:latin typeface="微软雅黑" panose="020B0503020204020204" pitchFamily="34" charset="-122"/>
                <a:ea typeface="微软雅黑" panose="020B0503020204020204" pitchFamily="34" charset="-122"/>
              </a:rPr>
              <a:t>公平指数来计算控制器负载的公平性</a:t>
            </a:r>
            <a:r>
              <a:rPr lang="zh-CN" altLang="en-US" b="1" kern="0" dirty="0">
                <a:latin typeface="微软雅黑" panose="020B0503020204020204" pitchFamily="34" charset="-122"/>
                <a:ea typeface="微软雅黑" panose="020B0503020204020204" pitchFamily="34" charset="-122"/>
              </a:rPr>
              <a:t>。分子式总负载的平方，分母是每个负载的平方和，越接近</a:t>
            </a:r>
            <a:r>
              <a:rPr lang="en-US" altLang="zh-CN" b="1" kern="0" dirty="0">
                <a:latin typeface="微软雅黑" panose="020B0503020204020204" pitchFamily="34" charset="-122"/>
                <a:ea typeface="微软雅黑" panose="020B0503020204020204" pitchFamily="34" charset="-122"/>
              </a:rPr>
              <a:t>1</a:t>
            </a:r>
            <a:r>
              <a:rPr lang="zh-CN" altLang="en-US" b="1" kern="0" dirty="0">
                <a:latin typeface="微软雅黑" panose="020B0503020204020204" pitchFamily="34" charset="-122"/>
                <a:ea typeface="微软雅黑" panose="020B0503020204020204" pitchFamily="34" charset="-122"/>
              </a:rPr>
              <a:t>代表越公平，最不公平的时候为</a:t>
            </a:r>
            <a:r>
              <a:rPr lang="en-US" altLang="zh-CN" b="1" kern="0" dirty="0">
                <a:latin typeface="微软雅黑" panose="020B0503020204020204" pitchFamily="34" charset="-122"/>
                <a:ea typeface="微软雅黑" panose="020B0503020204020204" pitchFamily="34" charset="-122"/>
              </a:rPr>
              <a:t>m</a:t>
            </a:r>
            <a:r>
              <a:rPr lang="zh-CN" altLang="en-US" b="1" kern="0" dirty="0">
                <a:latin typeface="微软雅黑" panose="020B0503020204020204" pitchFamily="34" charset="-122"/>
                <a:ea typeface="微软雅黑" panose="020B0503020204020204" pitchFamily="34" charset="-122"/>
              </a:rPr>
              <a:t>分之</a:t>
            </a:r>
            <a:r>
              <a:rPr lang="en-US" altLang="zh-CN" b="1" kern="0" dirty="0">
                <a:latin typeface="微软雅黑" panose="020B0503020204020204" pitchFamily="34" charset="-122"/>
                <a:ea typeface="微软雅黑" panose="020B0503020204020204" pitchFamily="34" charset="-122"/>
              </a:rPr>
              <a:t>1</a:t>
            </a:r>
            <a:r>
              <a:rPr lang="zh-CN" altLang="en-US" b="1" kern="0" dirty="0">
                <a:latin typeface="微软雅黑" panose="020B0503020204020204" pitchFamily="34" charset="-122"/>
                <a:ea typeface="微软雅黑" panose="020B0503020204020204" pitchFamily="34" charset="-122"/>
              </a:rPr>
              <a:t>，</a:t>
            </a:r>
            <a:r>
              <a:rPr lang="en-US" altLang="zh-CN" b="1" kern="0" dirty="0">
                <a:latin typeface="微软雅黑" panose="020B0503020204020204" pitchFamily="34" charset="-122"/>
                <a:ea typeface="微软雅黑" panose="020B0503020204020204" pitchFamily="34" charset="-122"/>
              </a:rPr>
              <a:t>m</a:t>
            </a:r>
            <a:r>
              <a:rPr lang="zh-CN" altLang="en-US" b="1" kern="0" dirty="0">
                <a:latin typeface="微软雅黑" panose="020B0503020204020204" pitchFamily="34" charset="-122"/>
                <a:ea typeface="微软雅黑" panose="020B0503020204020204" pitchFamily="34" charset="-122"/>
              </a:rPr>
              <a:t>是控制器总数。</a:t>
            </a:r>
            <a:endParaRPr lang="en-US" altLang="zh-CN" b="1" kern="0" dirty="0">
              <a:latin typeface="微软雅黑" panose="020B0503020204020204" pitchFamily="34" charset="-122"/>
              <a:ea typeface="微软雅黑" panose="020B0503020204020204" pitchFamily="34" charset="-122"/>
            </a:endParaRPr>
          </a:p>
          <a:p>
            <a:pPr marL="0" indent="0" algn="just">
              <a:lnSpc>
                <a:spcPct val="125000"/>
              </a:lnSpc>
              <a:buFont typeface="Wingdings" panose="05000000000000000000" pitchFamily="2" charset="2"/>
              <a:buNone/>
            </a:pPr>
            <a:endParaRPr lang="zh-CN" altLang="zh-CN" b="1" kern="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F43479F9-DFB6-160B-F698-4FA35B6ABE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707912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780B8-1400-A6B6-D878-FFA18C14EF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3FD19C-DD5C-733A-81F2-03B6FB2E20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1A045B-9CFA-A62A-79C4-B7B7622B1CC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我们将这个问题建模如下</a:t>
            </a:r>
            <a:r>
              <a:rPr lang="zh-CN"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目标是最小化管控开销并最大化负载均衡指数。这是一个</a:t>
            </a:r>
            <a:r>
              <a:rPr lang="zh-CN" altLang="zh-CN" sz="1200" kern="1200" dirty="0">
                <a:solidFill>
                  <a:schemeClr val="tx1"/>
                </a:solidFill>
                <a:effectLst/>
                <a:latin typeface="+mn-lt"/>
                <a:ea typeface="+mn-ea"/>
                <a:cs typeface="+mn-cs"/>
              </a:rPr>
              <a:t>整数非线性规划问题</a:t>
            </a:r>
            <a:r>
              <a:rPr lang="zh-CN" altLang="en-US" sz="1200" kern="1200" dirty="0">
                <a:solidFill>
                  <a:schemeClr val="tx1"/>
                </a:solidFill>
                <a:effectLst/>
                <a:latin typeface="+mn-lt"/>
                <a:ea typeface="+mn-ea"/>
                <a:cs typeface="+mn-cs"/>
              </a:rPr>
              <a:t>，这类问题是</a:t>
            </a:r>
            <a:r>
              <a:rPr lang="en-US" altLang="zh-CN" dirty="0"/>
              <a:t>NP-Hard </a:t>
            </a:r>
            <a:r>
              <a:rPr lang="zh-CN" altLang="en-US" dirty="0"/>
              <a:t>的，通常无法在可接受的时间内精确求解。</a:t>
            </a:r>
            <a:r>
              <a:rPr lang="zh-CN" altLang="zh-CN" sz="1200" b="0" kern="1200" dirty="0">
                <a:solidFill>
                  <a:schemeClr val="tx1"/>
                </a:solidFill>
                <a:effectLst/>
                <a:latin typeface="+mn-lt"/>
                <a:ea typeface="+mn-ea"/>
                <a:cs typeface="+mn-cs"/>
              </a:rPr>
              <a:t>考虑</a:t>
            </a:r>
            <a:r>
              <a:rPr lang="zh-CN" altLang="en-US" sz="1200" b="0" kern="1200" dirty="0">
                <a:solidFill>
                  <a:schemeClr val="tx1"/>
                </a:solidFill>
                <a:effectLst/>
                <a:latin typeface="+mn-lt"/>
                <a:ea typeface="+mn-ea"/>
                <a:cs typeface="+mn-cs"/>
              </a:rPr>
              <a:t>这个</a:t>
            </a:r>
            <a:r>
              <a:rPr lang="zh-CN" altLang="zh-CN" sz="1200" b="0" kern="1200" dirty="0">
                <a:solidFill>
                  <a:schemeClr val="tx1"/>
                </a:solidFill>
                <a:effectLst/>
                <a:latin typeface="+mn-lt"/>
                <a:ea typeface="+mn-ea"/>
                <a:cs typeface="+mn-cs"/>
              </a:rPr>
              <a:t>问题的复杂性，</a:t>
            </a:r>
            <a:r>
              <a:rPr lang="zh-CN" altLang="en-US" sz="1200" b="0" kern="1200" dirty="0">
                <a:solidFill>
                  <a:schemeClr val="tx1"/>
                </a:solidFill>
                <a:effectLst/>
                <a:latin typeface="+mn-lt"/>
                <a:ea typeface="+mn-ea"/>
                <a:cs typeface="+mn-cs"/>
              </a:rPr>
              <a:t>我们</a:t>
            </a:r>
            <a:r>
              <a:rPr lang="zh-CN" altLang="zh-CN" sz="1200" b="0" kern="1200" dirty="0">
                <a:solidFill>
                  <a:schemeClr val="tx1"/>
                </a:solidFill>
                <a:effectLst/>
                <a:latin typeface="+mn-lt"/>
                <a:ea typeface="+mn-ea"/>
                <a:cs typeface="+mn-cs"/>
              </a:rPr>
              <a:t>将该问题进行目标分解和约束转换，</a:t>
            </a:r>
            <a:r>
              <a:rPr lang="zh-CN" altLang="en-US" sz="1200" b="0" kern="1200" dirty="0">
                <a:solidFill>
                  <a:schemeClr val="tx1"/>
                </a:solidFill>
                <a:effectLst/>
                <a:latin typeface="+mn-lt"/>
                <a:ea typeface="+mn-ea"/>
                <a:cs typeface="+mn-cs"/>
              </a:rPr>
              <a:t>也就是将控制器数量，位置，以及交换机分配的决策，解耦为网络域划分和控制器选取，然后</a:t>
            </a:r>
            <a:r>
              <a:rPr lang="zh-CN" altLang="zh-CN" sz="1200" b="0" kern="1200" dirty="0">
                <a:solidFill>
                  <a:schemeClr val="tx1"/>
                </a:solidFill>
                <a:effectLst/>
                <a:latin typeface="+mn-lt"/>
                <a:ea typeface="+mn-ea"/>
                <a:cs typeface="+mn-cs"/>
              </a:rPr>
              <a:t>通过两阶段</a:t>
            </a:r>
            <a:r>
              <a:rPr lang="zh-CN" altLang="en-US" sz="1200" b="0" kern="1200" dirty="0">
                <a:solidFill>
                  <a:schemeClr val="tx1"/>
                </a:solidFill>
                <a:effectLst/>
                <a:latin typeface="+mn-lt"/>
                <a:ea typeface="+mn-ea"/>
                <a:cs typeface="+mn-cs"/>
              </a:rPr>
              <a:t>启发式</a:t>
            </a:r>
            <a:r>
              <a:rPr lang="zh-CN" altLang="zh-CN" sz="1200" b="0" kern="1200" dirty="0">
                <a:solidFill>
                  <a:schemeClr val="tx1"/>
                </a:solidFill>
                <a:effectLst/>
                <a:latin typeface="+mn-lt"/>
                <a:ea typeface="+mn-ea"/>
                <a:cs typeface="+mn-cs"/>
              </a:rPr>
              <a:t>优化得到满足所有硬约束的近似解。</a:t>
            </a:r>
            <a:r>
              <a:rPr lang="zh-CN" altLang="en-US" sz="1200" b="0" i="0" kern="1200" dirty="0">
                <a:solidFill>
                  <a:schemeClr val="tx1"/>
                </a:solidFill>
                <a:effectLst/>
                <a:latin typeface="+mn-lt"/>
                <a:ea typeface="+mn-ea"/>
                <a:cs typeface="+mn-cs"/>
              </a:rPr>
              <a:t>启发式的意思就是说通过一定的经验规则或近似方法来寻找到问题的近似解。</a:t>
            </a:r>
            <a:endParaRPr lang="zh-CN" altLang="zh-CN" sz="1200" b="0" dirty="0">
              <a:effectLst/>
            </a:endParaRPr>
          </a:p>
        </p:txBody>
      </p:sp>
      <p:sp>
        <p:nvSpPr>
          <p:cNvPr id="4" name="灯片编号占位符 3">
            <a:extLst>
              <a:ext uri="{FF2B5EF4-FFF2-40B4-BE49-F238E27FC236}">
                <a16:creationId xmlns:a16="http://schemas.microsoft.com/office/drawing/2014/main" id="{F3030301-7FC9-E4DB-9B58-BB2CDAA69D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27019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53A63-D581-B0EA-1E9C-D275FE2F61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3777E8-8123-1B7A-6F2E-32D98DA895A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8B59713-09E0-0993-4C60-451AF0B44E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接下来将介绍解决方案</a:t>
            </a:r>
            <a:endParaRPr lang="zh-CN" altLang="en-US" dirty="0"/>
          </a:p>
        </p:txBody>
      </p:sp>
      <p:sp>
        <p:nvSpPr>
          <p:cNvPr id="4" name="灯片编号占位符 3">
            <a:extLst>
              <a:ext uri="{FF2B5EF4-FFF2-40B4-BE49-F238E27FC236}">
                <a16:creationId xmlns:a16="http://schemas.microsoft.com/office/drawing/2014/main" id="{D20329C8-6B8C-85B7-CB77-42D6E2095881}"/>
              </a:ext>
            </a:extLst>
          </p:cNvPr>
          <p:cNvSpPr>
            <a:spLocks noGrp="1"/>
          </p:cNvSpPr>
          <p:nvPr>
            <p:ph type="sldNum" sz="quarter" idx="5"/>
          </p:nvPr>
        </p:nvSpPr>
        <p:spPr/>
        <p:txBody>
          <a:bodyPr/>
          <a:lstStyle/>
          <a:p>
            <a:fld id="{732CD936-F134-4DC6-9406-18F65D7C4A01}" type="slidenum">
              <a:rPr lang="zh-CN" altLang="en-US" smtClean="0"/>
              <a:t>15</a:t>
            </a:fld>
            <a:endParaRPr lang="zh-CN" altLang="en-US"/>
          </a:p>
        </p:txBody>
      </p:sp>
    </p:spTree>
    <p:extLst>
      <p:ext uri="{BB962C8B-B14F-4D97-AF65-F5344CB8AC3E}">
        <p14:creationId xmlns:p14="http://schemas.microsoft.com/office/powerpoint/2010/main" val="2103407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AE261-DD57-E600-1E5D-38C5B2FA40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75A6FD-5F0E-E57F-BE73-C92858653B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465255-2233-1825-D4CE-233F322EF3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00" dirty="0">
                <a:effectLst/>
                <a:latin typeface="宋体" panose="02010600030101010101" pitchFamily="2" charset="-122"/>
                <a:ea typeface="宋体" panose="02010600030101010101" pitchFamily="2" charset="-122"/>
              </a:rPr>
              <a:t>我们先来看一个例子，比如现在已经有了两种域划分结果，图中数字代表目前链路上的流量大小，相同颜色代表同一个域内的节点，从左边我们可以看出，这是属于域间流量大，域内流量小的情况。而右边与之相反。假设现在有从</a:t>
            </a:r>
            <a:r>
              <a:rPr lang="en-US" altLang="zh-CN" sz="1200" b="0" kern="100" dirty="0">
                <a:effectLst/>
                <a:latin typeface="宋体" panose="02010600030101010101" pitchFamily="2" charset="-122"/>
                <a:ea typeface="宋体" panose="02010600030101010101" pitchFamily="2" charset="-122"/>
              </a:rPr>
              <a:t>S</a:t>
            </a:r>
            <a:r>
              <a:rPr lang="zh-CN" altLang="en-US" sz="1200" b="0" kern="100" dirty="0">
                <a:effectLst/>
                <a:latin typeface="宋体" panose="02010600030101010101" pitchFamily="2" charset="-122"/>
                <a:ea typeface="宋体" panose="02010600030101010101" pitchFamily="2" charset="-122"/>
              </a:rPr>
              <a:t>到</a:t>
            </a:r>
            <a:r>
              <a:rPr lang="en-US" altLang="zh-CN" sz="1200" b="0" kern="100" dirty="0">
                <a:effectLst/>
                <a:latin typeface="宋体" panose="02010600030101010101" pitchFamily="2" charset="-122"/>
                <a:ea typeface="宋体" panose="02010600030101010101" pitchFamily="2" charset="-122"/>
              </a:rPr>
              <a:t>D</a:t>
            </a:r>
            <a:r>
              <a:rPr lang="zh-CN" altLang="en-US" sz="1200" b="0" kern="100" dirty="0">
                <a:effectLst/>
                <a:latin typeface="宋体" panose="02010600030101010101" pitchFamily="2" charset="-122"/>
                <a:ea typeface="宋体" panose="02010600030101010101" pitchFamily="2" charset="-122"/>
              </a:rPr>
              <a:t>的服务，在左边的图中，只能找到这样一条路径，而右边，把中间这个与</a:t>
            </a:r>
            <a:r>
              <a:rPr lang="en-US" altLang="zh-CN" sz="1200" b="0" kern="100" dirty="0">
                <a:effectLst/>
                <a:latin typeface="宋体" panose="02010600030101010101" pitchFamily="2" charset="-122"/>
                <a:ea typeface="宋体" panose="02010600030101010101" pitchFamily="2" charset="-122"/>
              </a:rPr>
              <a:t>S</a:t>
            </a:r>
            <a:r>
              <a:rPr lang="zh-CN" altLang="en-US" sz="1200" b="0" kern="100" dirty="0">
                <a:effectLst/>
                <a:latin typeface="宋体" panose="02010600030101010101" pitchFamily="2" charset="-122"/>
                <a:ea typeface="宋体" panose="02010600030101010101" pitchFamily="2" charset="-122"/>
              </a:rPr>
              <a:t>和</a:t>
            </a:r>
            <a:r>
              <a:rPr lang="en-US" altLang="zh-CN" sz="1200" b="0" kern="100" dirty="0">
                <a:effectLst/>
                <a:latin typeface="宋体" panose="02010600030101010101" pitchFamily="2" charset="-122"/>
                <a:ea typeface="宋体" panose="02010600030101010101" pitchFamily="2" charset="-122"/>
              </a:rPr>
              <a:t>D</a:t>
            </a:r>
            <a:r>
              <a:rPr lang="zh-CN" altLang="en-US" sz="1200" b="0" kern="100" dirty="0">
                <a:effectLst/>
                <a:latin typeface="宋体" panose="02010600030101010101" pitchFamily="2" charset="-122"/>
                <a:ea typeface="宋体" panose="02010600030101010101" pitchFamily="2" charset="-122"/>
              </a:rPr>
              <a:t>之间流量更大的节点分配给域</a:t>
            </a:r>
            <a:r>
              <a:rPr lang="en-US" altLang="zh-CN" sz="1200" b="0" kern="100" dirty="0">
                <a:effectLst/>
                <a:latin typeface="宋体" panose="02010600030101010101" pitchFamily="2" charset="-122"/>
                <a:ea typeface="宋体" panose="02010600030101010101" pitchFamily="2" charset="-122"/>
              </a:rPr>
              <a:t>1</a:t>
            </a:r>
            <a:r>
              <a:rPr lang="zh-CN" altLang="en-US" sz="1200" b="0" kern="100" dirty="0">
                <a:effectLst/>
                <a:latin typeface="宋体" panose="02010600030101010101" pitchFamily="2" charset="-122"/>
                <a:ea typeface="宋体" panose="02010600030101010101" pitchFamily="2" charset="-122"/>
              </a:rPr>
              <a:t>后，路径缩短了一半，并且当这条路径发生故障时，还可以选择下面的备选路径。这里想说明的是，增大域内流量，减少域间流量使得域内</a:t>
            </a:r>
            <a:r>
              <a:rPr lang="zh-CN" altLang="en-US" sz="1200" b="1" dirty="0">
                <a:latin typeface="微软雅黑" panose="020B0503020204020204" pitchFamily="34" charset="-122"/>
                <a:ea typeface="微软雅黑" panose="020B0503020204020204" pitchFamily="34" charset="-122"/>
              </a:rPr>
              <a:t>具有更高的</a:t>
            </a:r>
            <a:r>
              <a:rPr lang="zh-CN" altLang="zh-CN" sz="1200" b="1" dirty="0">
                <a:latin typeface="微软雅黑" panose="020B0503020204020204" pitchFamily="34" charset="-122"/>
                <a:ea typeface="微软雅黑" panose="020B0503020204020204" pitchFamily="34" charset="-122"/>
              </a:rPr>
              <a:t>连通性，</a:t>
            </a:r>
            <a:r>
              <a:rPr lang="zh-CN" altLang="en-US" sz="1200" b="1" dirty="0">
                <a:latin typeface="微软雅黑" panose="020B0503020204020204" pitchFamily="34" charset="-122"/>
                <a:ea typeface="微软雅黑" panose="020B0503020204020204" pitchFamily="34" charset="-122"/>
              </a:rPr>
              <a:t>更短的路由路径，以及更多的</a:t>
            </a:r>
            <a:r>
              <a:rPr lang="zh-CN" altLang="en-US" sz="1200" b="1" dirty="0">
                <a:solidFill>
                  <a:srgbClr val="002060"/>
                </a:solidFill>
                <a:latin typeface="微软雅黑" panose="020B0503020204020204" pitchFamily="34" charset="-122"/>
                <a:ea typeface="微软雅黑" panose="020B0503020204020204" pitchFamily="34" charset="-122"/>
              </a:rPr>
              <a:t>备选</a:t>
            </a:r>
            <a:r>
              <a:rPr lang="zh-CN" altLang="zh-CN" sz="1200" b="1" dirty="0">
                <a:solidFill>
                  <a:srgbClr val="002060"/>
                </a:solidFill>
                <a:latin typeface="微软雅黑" panose="020B0503020204020204" pitchFamily="34" charset="-122"/>
                <a:ea typeface="微软雅黑" panose="020B0503020204020204" pitchFamily="34" charset="-122"/>
              </a:rPr>
              <a:t>路径</a:t>
            </a:r>
            <a:r>
              <a:rPr lang="zh-CN"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使网络具有更高</a:t>
            </a:r>
            <a:r>
              <a:rPr lang="zh-CN" altLang="zh-CN" sz="1200" b="1" dirty="0">
                <a:solidFill>
                  <a:srgbClr val="002060"/>
                </a:solidFill>
                <a:latin typeface="微软雅黑" panose="020B0503020204020204" pitchFamily="34" charset="-122"/>
                <a:ea typeface="微软雅黑" panose="020B0503020204020204" pitchFamily="34" charset="-122"/>
              </a:rPr>
              <a:t>生存性</a:t>
            </a:r>
            <a:r>
              <a:rPr lang="zh-CN"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并且还可以使得域内服务的比例更大，与跨域服务相比，</a:t>
            </a:r>
            <a:r>
              <a:rPr lang="zh-CN" altLang="zh-CN" sz="1200" b="1" dirty="0">
                <a:latin typeface="微软雅黑" panose="020B0503020204020204" pitchFamily="34" charset="-122"/>
                <a:ea typeface="微软雅黑" panose="020B0503020204020204" pitchFamily="34" charset="-122"/>
              </a:rPr>
              <a:t>域内服务可以</a:t>
            </a:r>
            <a:r>
              <a:rPr lang="zh-CN" altLang="en-US" sz="1200" b="1" dirty="0">
                <a:latin typeface="微软雅黑" panose="020B0503020204020204" pitchFamily="34" charset="-122"/>
                <a:ea typeface="微软雅黑" panose="020B0503020204020204" pitchFamily="34" charset="-122"/>
              </a:rPr>
              <a:t>得到更</a:t>
            </a:r>
            <a:r>
              <a:rPr lang="zh-CN" altLang="en-US" sz="1200" b="1" dirty="0">
                <a:solidFill>
                  <a:srgbClr val="002060"/>
                </a:solidFill>
                <a:latin typeface="微软雅黑" panose="020B0503020204020204" pitchFamily="34" charset="-122"/>
                <a:ea typeface="微软雅黑" panose="020B0503020204020204" pitchFamily="34" charset="-122"/>
              </a:rPr>
              <a:t>快速的响应</a:t>
            </a:r>
            <a:r>
              <a:rPr lang="zh-CN" altLang="en-US" sz="1200" b="1" dirty="0">
                <a:latin typeface="微软雅黑" panose="020B0503020204020204" pitchFamily="34" charset="-122"/>
                <a:ea typeface="微软雅黑" panose="020B0503020204020204" pitchFamily="34" charset="-122"/>
              </a:rPr>
              <a:t>以及</a:t>
            </a:r>
            <a:r>
              <a:rPr lang="zh-CN" altLang="zh-CN" sz="1200" b="1" dirty="0">
                <a:solidFill>
                  <a:srgbClr val="002060"/>
                </a:solidFill>
                <a:latin typeface="微软雅黑" panose="020B0503020204020204" pitchFamily="34" charset="-122"/>
                <a:ea typeface="微软雅黑" panose="020B0503020204020204" pitchFamily="34" charset="-122"/>
              </a:rPr>
              <a:t>更细粒度</a:t>
            </a:r>
            <a:r>
              <a:rPr lang="zh-CN" altLang="zh-CN" sz="1200" b="1" dirty="0">
                <a:latin typeface="微软雅黑" panose="020B0503020204020204" pitchFamily="34" charset="-122"/>
                <a:ea typeface="微软雅黑" panose="020B0503020204020204" pitchFamily="34" charset="-122"/>
              </a:rPr>
              <a:t>的处理</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网络生存性指网络系统在节点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链路故障时，通过动态重构路由维持业务连续性的特性。</a:t>
            </a:r>
            <a:endParaRPr lang="zh-CN" altLang="zh-CN" sz="1200" b="0" kern="100" dirty="0">
              <a:effectLst/>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E9DD6062-BAEF-74BE-A58E-E6BE23CD16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58718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72AB1-2895-FD47-FF3E-EDD2AEC0DE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52E52A-EAA1-EC84-1EFD-DD549D8293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797E07-F02E-93A5-33BA-99DC76694706}"/>
              </a:ext>
            </a:extLst>
          </p:cNvPr>
          <p:cNvSpPr>
            <a:spLocks noGrp="1"/>
          </p:cNvSpPr>
          <p:nvPr>
            <p:ph type="body" idx="1"/>
          </p:nvPr>
        </p:nvSpPr>
        <p:spPr/>
        <p:txBody>
          <a:bodyPr/>
          <a:lstStyle/>
          <a:p>
            <a:pPr marL="0" indent="0">
              <a:buFont typeface="Wingdings" panose="05000000000000000000" pitchFamily="2" charset="2"/>
              <a:buNone/>
            </a:pPr>
            <a:r>
              <a:rPr lang="zh-CN" altLang="en-US" sz="1200" b="0" dirty="0">
                <a:latin typeface="微软雅黑" panose="020B0503020204020204" pitchFamily="34" charset="-122"/>
                <a:ea typeface="微软雅黑" panose="020B0503020204020204" pitchFamily="34" charset="-122"/>
              </a:rPr>
              <a:t>接下来将介绍图论中的一种社区发现算法，</a:t>
            </a:r>
            <a:r>
              <a:rPr lang="en-US" altLang="zh-CN" sz="1200" b="0" dirty="0">
                <a:latin typeface="微软雅黑" panose="020B0503020204020204" pitchFamily="34" charset="-122"/>
                <a:ea typeface="微软雅黑" panose="020B0503020204020204" pitchFamily="34" charset="-122"/>
              </a:rPr>
              <a:t>Louvain </a:t>
            </a:r>
            <a:r>
              <a:rPr lang="zh-CN" altLang="en-US" sz="1200" b="0" dirty="0">
                <a:latin typeface="微软雅黑" panose="020B0503020204020204" pitchFamily="34" charset="-122"/>
                <a:ea typeface="微软雅黑" panose="020B0503020204020204" pitchFamily="34" charset="-122"/>
              </a:rPr>
              <a:t>算法，它所优化的指标，就是这个模块度，量化的是社区的紧密程度，我们直接看这个简化的形式：第一项表示的是社区内部的边权重，而第二项表示的是</a:t>
            </a:r>
            <a:r>
              <a:rPr lang="zh-CN" altLang="en-US" b="1" dirty="0">
                <a:latin typeface="微软雅黑" panose="020B0503020204020204" pitchFamily="34" charset="-122"/>
                <a:ea typeface="微软雅黑" panose="020B0503020204020204" pitchFamily="34" charset="-122"/>
              </a:rPr>
              <a:t>社区内部的边以及社区外部的边的权重之和</a:t>
            </a:r>
            <a:r>
              <a:rPr lang="zh-CN" altLang="en-US" sz="1200" b="0" dirty="0">
                <a:latin typeface="微软雅黑" panose="020B0503020204020204" pitchFamily="34" charset="-122"/>
                <a:ea typeface="微软雅黑" panose="020B0503020204020204" pitchFamily="34" charset="-122"/>
              </a:rPr>
              <a:t>。通过最大化模块度，可以将节点划分为内部连接紧密、外部连接稀疏的社区。大致的流程是：首先将每个节点看作一个独立的社区，然后合并到模块度增量最大的邻居社区里去，直到模块度不再发生变化为止。然后将每个社区聚合为一个新的节点，形成一个新网络，如果需要还可以继续重复前面的步骤进行合并和聚合。</a:t>
            </a:r>
            <a:endParaRPr lang="zh-CN" altLang="zh-CN" sz="1200" b="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9668B5C5-3E90-EA45-3317-69748D0026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79789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0C2A0-B80C-4880-D819-8D63EDE4A4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3522DA-531F-B29B-8735-8432DC61BD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E0141F-2B2D-DB57-47ED-EA10233D88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latin typeface="微软雅黑" panose="020B0503020204020204" pitchFamily="34" charset="-122"/>
                <a:ea typeface="微软雅黑" panose="020B0503020204020204" pitchFamily="34" charset="-122"/>
              </a:rPr>
              <a:t>因此基于</a:t>
            </a:r>
            <a:r>
              <a:rPr lang="en-US" altLang="zh-CN" b="0" dirty="0" err="1">
                <a:latin typeface="微软雅黑" panose="020B0503020204020204" pitchFamily="34" charset="-122"/>
                <a:ea typeface="微软雅黑" panose="020B0503020204020204" pitchFamily="34" charset="-122"/>
              </a:rPr>
              <a:t>louvain</a:t>
            </a:r>
            <a:r>
              <a:rPr lang="zh-CN" altLang="en-US" b="0" dirty="0">
                <a:latin typeface="微软雅黑" panose="020B0503020204020204" pitchFamily="34" charset="-122"/>
                <a:ea typeface="微软雅黑" panose="020B0503020204020204" pitchFamily="34" charset="-122"/>
              </a:rPr>
              <a:t>算法，我们提出了一种</a:t>
            </a:r>
            <a:r>
              <a:rPr lang="zh-CN" altLang="en-US" sz="1200" b="1" dirty="0">
                <a:latin typeface="微软雅黑" panose="020B0503020204020204" pitchFamily="34" charset="-122"/>
                <a:ea typeface="微软雅黑" panose="020B0503020204020204" pitchFamily="34" charset="-122"/>
              </a:rPr>
              <a:t>面向服务与负载感知的域划分算法</a:t>
            </a:r>
            <a:r>
              <a:rPr lang="zh-CN" altLang="en-US" b="0" dirty="0">
                <a:latin typeface="微软雅黑" panose="020B0503020204020204" pitchFamily="34" charset="-122"/>
                <a:ea typeface="微软雅黑" panose="020B0503020204020204" pitchFamily="34" charset="-122"/>
              </a:rPr>
              <a:t>，首先在带宽约束下生成一个预选路径集，相当于模拟流量在网络中传输的一个过程。然后在具有物理连接关系的拓扑图上给这些路径经过的链路增添权重，得到一个融合图。在这个融合图的基础上通过</a:t>
            </a:r>
            <a:r>
              <a:rPr lang="en-US" altLang="zh-CN" b="0" dirty="0">
                <a:solidFill>
                  <a:schemeClr val="accent1">
                    <a:lumMod val="50000"/>
                  </a:schemeClr>
                </a:solidFill>
                <a:latin typeface="微软雅黑" panose="020B0503020204020204" pitchFamily="34" charset="-122"/>
                <a:ea typeface="微软雅黑" panose="020B0503020204020204" pitchFamily="34" charset="-122"/>
              </a:rPr>
              <a:t>Louvain </a:t>
            </a:r>
            <a:r>
              <a:rPr lang="zh-CN" altLang="en-US" b="0" dirty="0">
                <a:solidFill>
                  <a:schemeClr val="accent1">
                    <a:lumMod val="50000"/>
                  </a:schemeClr>
                </a:solidFill>
                <a:latin typeface="微软雅黑" panose="020B0503020204020204" pitchFamily="34" charset="-122"/>
                <a:ea typeface="微软雅黑" panose="020B0503020204020204" pitchFamily="34" charset="-122"/>
              </a:rPr>
              <a:t>算法得到初始域划分，再将违反约束的域进行分割和合并操作，以及对一些异常情况进行处理，直到所有域都满足约束。为了</a:t>
            </a:r>
            <a:r>
              <a:rPr lang="zh-CN" altLang="en-US" b="1" dirty="0"/>
              <a:t>避免陷入局部最优</a:t>
            </a:r>
            <a:r>
              <a:rPr lang="zh-CN" altLang="en-US" dirty="0"/>
              <a:t>，处理节点和域时采用的是</a:t>
            </a:r>
            <a:r>
              <a:rPr lang="zh-CN" altLang="en-US" b="1" dirty="0"/>
              <a:t>随机顺序，每次遍历可能会得到不完全一样的解，最后我们通过多维度指标</a:t>
            </a:r>
            <a:r>
              <a:rPr lang="en-US" altLang="zh-CN" b="1" dirty="0"/>
              <a:t>,</a:t>
            </a:r>
            <a:r>
              <a:rPr lang="zh-CN" altLang="en-US" b="1" dirty="0"/>
              <a:t>加权评分保留一个最优解。</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chemeClr val="accent1">
                    <a:lumMod val="50000"/>
                  </a:schemeClr>
                </a:solidFill>
                <a:latin typeface="微软雅黑" panose="020B0503020204020204" pitchFamily="34" charset="-122"/>
                <a:ea typeface="微软雅黑" panose="020B0503020204020204" pitchFamily="34" charset="-122"/>
              </a:rPr>
              <a:t>分辨率参数。</a:t>
            </a:r>
            <a:r>
              <a:rPr lang="zh-CN" altLang="en-US" dirty="0"/>
              <a:t>避免陷入局部最优</a:t>
            </a:r>
            <a:endParaRPr lang="en-US" altLang="zh-CN" b="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F4749CC8-BCFE-9D92-3A02-17C5792BF7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28312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0106F-4EE4-404A-4CD7-B7CD45A5FD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F4CD7F-F14A-82A5-4632-FB2F25E3A6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92DD4A7-BBA0-5A0E-FE6E-EE10CE0FA3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我将从以下五个部分进行介绍，首先是研究背景与现状</a:t>
            </a:r>
            <a:endParaRPr lang="zh-CN" altLang="en-US" dirty="0"/>
          </a:p>
        </p:txBody>
      </p:sp>
      <p:sp>
        <p:nvSpPr>
          <p:cNvPr id="4" name="灯片编号占位符 3">
            <a:extLst>
              <a:ext uri="{FF2B5EF4-FFF2-40B4-BE49-F238E27FC236}">
                <a16:creationId xmlns:a16="http://schemas.microsoft.com/office/drawing/2014/main" id="{CE168834-52B8-E048-506D-4F8277D75787}"/>
              </a:ext>
            </a:extLst>
          </p:cNvPr>
          <p:cNvSpPr>
            <a:spLocks noGrp="1"/>
          </p:cNvSpPr>
          <p:nvPr>
            <p:ph type="sldNum" sz="quarter" idx="5"/>
          </p:nvPr>
        </p:nvSpPr>
        <p:spPr/>
        <p:txBody>
          <a:bodyPr/>
          <a:lstStyle/>
          <a:p>
            <a:fld id="{732CD936-F134-4DC6-9406-18F65D7C4A01}" type="slidenum">
              <a:rPr lang="zh-CN" altLang="en-US" smtClean="0"/>
              <a:t>1</a:t>
            </a:fld>
            <a:endParaRPr lang="zh-CN" altLang="en-US"/>
          </a:p>
        </p:txBody>
      </p:sp>
    </p:spTree>
    <p:extLst>
      <p:ext uri="{BB962C8B-B14F-4D97-AF65-F5344CB8AC3E}">
        <p14:creationId xmlns:p14="http://schemas.microsoft.com/office/powerpoint/2010/main" val="2378035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9AA33-278D-7375-0B48-B02C5B09C0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DE115B7-AD4A-9237-512C-271AD070CE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127099-3BCE-EE99-660E-433FD8B5E8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t>接下来将进行控制器的选取，先介绍一下遗传算法，它原理来源于进化论，是通过模拟生物进化过程中的遗传、变异、选择、交叉等操作，逐步寻找问题的最优解。它先</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将优化问题的候选解编码为遗传算法可处理的个体形式，比如我要选取五个域中的控制器，那么控制器的编号就是基因，这五个基因组成的解就是一个个体。接着随机生成初始解的集合，也就是初始化种群，然后根据目标函数计算个体适应度，将适度度较高的解筛选出来进行繁衍，交叉就是探索新的解空间的过程，变异是为了引入新的遗传信息，避免陷入局部最优。基于此，我们可以看出，遗传算法是适配离散决策的，并且种群并行进化，适合捕捉多目标的帕累托前沿。帕累托前沿是帕累托最优解的一个集合</a:t>
            </a:r>
            <a:r>
              <a:rPr lang="en-US" altLang="zh-CN" sz="1200" b="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1200" b="0" i="0" kern="1200" dirty="0">
                <a:solidFill>
                  <a:schemeClr val="tx1"/>
                </a:solidFill>
                <a:effectLst/>
                <a:latin typeface="+mn-lt"/>
                <a:ea typeface="+mn-ea"/>
                <a:cs typeface="+mn-cs"/>
              </a:rPr>
              <a:t>如果一个解无法在不恶化其他目标的前提下改进任意一个目标，则称其为 </a:t>
            </a:r>
            <a:r>
              <a:rPr lang="en-US" altLang="zh-CN" sz="1200" b="0" i="0" kern="1200" dirty="0">
                <a:solidFill>
                  <a:schemeClr val="tx1"/>
                </a:solidFill>
                <a:effectLst/>
                <a:latin typeface="+mn-lt"/>
                <a:ea typeface="+mn-ea"/>
                <a:cs typeface="+mn-cs"/>
              </a:rPr>
              <a:t>Pareto </a:t>
            </a:r>
            <a:r>
              <a:rPr lang="zh-CN" altLang="en-US" sz="1200" b="0" i="0" kern="1200" dirty="0">
                <a:solidFill>
                  <a:schemeClr val="tx1"/>
                </a:solidFill>
                <a:effectLst/>
                <a:latin typeface="+mn-lt"/>
                <a:ea typeface="+mn-ea"/>
                <a:cs typeface="+mn-cs"/>
              </a:rPr>
              <a:t>最优解。</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b="0" kern="100" dirty="0">
              <a:effectLst/>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60649B81-9B99-43C8-5D86-35EB1ABC31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339700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BC1F1-DF86-D943-5B4A-8AF85480AE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26C8F5-67FE-7E58-C524-6CEA212EF6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B2973D-4DD5-AF88-7D1B-F0C2F5E74E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因此我们将基于遗传算法选取控制器。上一阶段的域划分相当于优化了控制器的处理时延和负载均衡。在这一阶段我们聚焦于传播时延的优化。</a:t>
            </a:r>
            <a:r>
              <a:rPr lang="zh-CN" altLang="en-US" sz="1200" b="0" kern="100" dirty="0">
                <a:effectLst/>
                <a:latin typeface="宋体" panose="02010600030101010101" pitchFamily="2" charset="-122"/>
                <a:ea typeface="宋体" panose="02010600030101010101" pitchFamily="2" charset="-122"/>
              </a:rPr>
              <a:t>也就是最小化</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控制器和交换机间的流量加权时延</a:t>
            </a:r>
            <a:r>
              <a:rPr lang="zh-CN" altLang="en-US" sz="1200" b="0" kern="100" dirty="0">
                <a:effectLst/>
                <a:latin typeface="宋体" panose="02010600030101010101" pitchFamily="2" charset="-122"/>
                <a:ea typeface="宋体" panose="02010600030101010101" pitchFamily="2" charset="-122"/>
              </a:rPr>
              <a:t>以及</a:t>
            </a:r>
            <a:r>
              <a:rPr lang="zh-CN" altLang="en-US" sz="1200" b="1" dirty="0">
                <a:solidFill>
                  <a:schemeClr val="accent1">
                    <a:lumMod val="50000"/>
                  </a:schemeClr>
                </a:solidFill>
                <a:latin typeface="微软雅黑" panose="020B0503020204020204" pitchFamily="34" charset="-122"/>
                <a:ea typeface="微软雅黑" panose="020B0503020204020204" pitchFamily="34" charset="-122"/>
              </a:rPr>
              <a:t>控制器和控制器间的传播时延</a:t>
            </a:r>
            <a:r>
              <a:rPr lang="zh-CN" altLang="en-US" sz="1200" b="0" kern="100" dirty="0">
                <a:solidFill>
                  <a:schemeClr val="accent1">
                    <a:lumMod val="50000"/>
                  </a:schemeClr>
                </a:solidFill>
                <a:effectLst/>
                <a:latin typeface="宋体" panose="02010600030101010101" pitchFamily="2" charset="-122"/>
                <a:ea typeface="宋体" panose="02010600030101010101" pitchFamily="2" charset="-122"/>
              </a:rPr>
              <a:t>。</a:t>
            </a:r>
            <a:r>
              <a:rPr lang="zh-CN" altLang="en-US" sz="1200" dirty="0"/>
              <a:t>这里采用的是一种混合遗传算法。首先“混合”体现在初始种群的生成方式上。一部分个体是通过贪心策略生成的局部最优解，另一部分个体是完全随机生成的。目的是平衡探索和利用。同时，融和了自适应变异、精英保留，以及收敛停滞检测等机制，</a:t>
            </a:r>
            <a:r>
              <a:rPr lang="zh-CN" altLang="en-US" sz="1200" b="0" kern="100" dirty="0">
                <a:effectLst/>
                <a:latin typeface="宋体" panose="02010600030101010101" pitchFamily="2" charset="-122"/>
                <a:ea typeface="宋体" panose="02010600030101010101" pitchFamily="2" charset="-122"/>
              </a:rPr>
              <a:t>加速收敛的</a:t>
            </a:r>
            <a:r>
              <a:rPr lang="zh-CN" altLang="en-US" sz="1200" dirty="0"/>
              <a:t>同时，又能保持探索的多样性以避免陷入局部最优。</a:t>
            </a:r>
            <a:endParaRPr lang="zh-CN" altLang="zh-CN" sz="1200" b="0" kern="100" dirty="0">
              <a:effectLst/>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85165729-057B-E73C-6489-3D56678332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71459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8353B-D6EF-7664-8D17-4FE7AA4640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9AA311-0A85-E625-B2EE-8A821269916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16368D-4A13-0BF0-A4B3-F7FB886B657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接下来将介绍仿真实验和结果分析</a:t>
            </a:r>
            <a:endParaRPr lang="zh-CN" altLang="en-US" dirty="0"/>
          </a:p>
          <a:p>
            <a:endParaRPr lang="zh-CN" altLang="en-US" dirty="0"/>
          </a:p>
        </p:txBody>
      </p:sp>
      <p:sp>
        <p:nvSpPr>
          <p:cNvPr id="4" name="灯片编号占位符 3">
            <a:extLst>
              <a:ext uri="{FF2B5EF4-FFF2-40B4-BE49-F238E27FC236}">
                <a16:creationId xmlns:a16="http://schemas.microsoft.com/office/drawing/2014/main" id="{0B43B055-7F51-7CE4-F283-5FAAD8F02E44}"/>
              </a:ext>
            </a:extLst>
          </p:cNvPr>
          <p:cNvSpPr>
            <a:spLocks noGrp="1"/>
          </p:cNvSpPr>
          <p:nvPr>
            <p:ph type="sldNum" sz="quarter" idx="5"/>
          </p:nvPr>
        </p:nvSpPr>
        <p:spPr/>
        <p:txBody>
          <a:bodyPr/>
          <a:lstStyle/>
          <a:p>
            <a:fld id="{732CD936-F134-4DC6-9406-18F65D7C4A01}" type="slidenum">
              <a:rPr lang="zh-CN" altLang="en-US" smtClean="0"/>
              <a:t>21</a:t>
            </a:fld>
            <a:endParaRPr lang="zh-CN" altLang="en-US"/>
          </a:p>
        </p:txBody>
      </p:sp>
    </p:spTree>
    <p:extLst>
      <p:ext uri="{BB962C8B-B14F-4D97-AF65-F5344CB8AC3E}">
        <p14:creationId xmlns:p14="http://schemas.microsoft.com/office/powerpoint/2010/main" val="485396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574A2-F2CF-1009-33A4-14141CD776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FF9727-5106-E97E-2F3F-6A686C011F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28F954B-FB7E-3EC2-EB89-7CF653C829B4}"/>
              </a:ext>
            </a:extLst>
          </p:cNvPr>
          <p:cNvSpPr>
            <a:spLocks noGrp="1"/>
          </p:cNvSpPr>
          <p:nvPr>
            <p:ph type="body" idx="1"/>
          </p:nvPr>
        </p:nvSpPr>
        <p:spPr/>
        <p:txBody>
          <a:bodyPr/>
          <a:lstStyle/>
          <a:p>
            <a:r>
              <a:rPr lang="zh-CN" altLang="en-US" dirty="0"/>
              <a:t>这里是采用的星座参数，低轨卫星采用的是铱星星座，中轨卫星采用的是智慧天网星座。跟两种管控架构进行了对比，一种是比较经典的集中式架构，另一种是基于覆盖范围分组的架构。然后有四种对比算法。这里是一个简单的效果展示。</a:t>
            </a:r>
          </a:p>
        </p:txBody>
      </p:sp>
      <p:sp>
        <p:nvSpPr>
          <p:cNvPr id="4" name="灯片编号占位符 3">
            <a:extLst>
              <a:ext uri="{FF2B5EF4-FFF2-40B4-BE49-F238E27FC236}">
                <a16:creationId xmlns:a16="http://schemas.microsoft.com/office/drawing/2014/main" id="{F5446193-69EE-9F6A-601E-26821BCA5F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82994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03748-09B9-28B4-AB65-80714D2B1E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8F83FE-04BE-C0C5-3FBE-C69D18B0BB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318F969-F333-7ABF-6446-A59CF860AB11}"/>
              </a:ext>
            </a:extLst>
          </p:cNvPr>
          <p:cNvSpPr>
            <a:spLocks noGrp="1"/>
          </p:cNvSpPr>
          <p:nvPr>
            <p:ph type="body" idx="1"/>
          </p:nvPr>
        </p:nvSpPr>
        <p:spPr/>
        <p:txBody>
          <a:bodyPr/>
          <a:lstStyle/>
          <a:p>
            <a:r>
              <a:rPr lang="zh-CN" altLang="en-US" b="0" dirty="0">
                <a:latin typeface="微软雅黑" panose="020B0503020204020204" pitchFamily="34" charset="-122"/>
                <a:ea typeface="微软雅黑" panose="020B0503020204020204" pitchFamily="34" charset="-122"/>
              </a:rPr>
              <a:t>从结果可以看出在平均响应时延和负载均衡方面都优于对比算法。我们先看左边的这个图，最下面这条是我的算法，其中发现静态控制器部署策略它的结果呈现一个周期性，大概每</a:t>
            </a:r>
            <a:r>
              <a:rPr lang="en-US" altLang="zh-CN" b="0" dirty="0">
                <a:latin typeface="微软雅黑" panose="020B0503020204020204" pitchFamily="34" charset="-122"/>
                <a:ea typeface="微软雅黑" panose="020B0503020204020204" pitchFamily="34" charset="-122"/>
              </a:rPr>
              <a:t>3000</a:t>
            </a:r>
            <a:r>
              <a:rPr lang="zh-CN" altLang="en-US" b="0" dirty="0">
                <a:latin typeface="微软雅黑" panose="020B0503020204020204" pitchFamily="34" charset="-122"/>
                <a:ea typeface="微软雅黑" panose="020B0503020204020204" pitchFamily="34" charset="-122"/>
              </a:rPr>
              <a:t>秒会跟我的算法指标相近，这里分析了一下，是因为静态部署策略采用的是我的算法得到的第一个时隙的结果。卫星运行半个周期后，会到达对指点，也就是经度相差</a:t>
            </a:r>
            <a:r>
              <a:rPr lang="en-US" altLang="zh-CN" b="0" dirty="0">
                <a:latin typeface="微软雅黑" panose="020B0503020204020204" pitchFamily="34" charset="-122"/>
                <a:ea typeface="微软雅黑" panose="020B0503020204020204" pitchFamily="34" charset="-122"/>
              </a:rPr>
              <a:t>180</a:t>
            </a:r>
            <a:r>
              <a:rPr lang="zh-CN" altLang="en-US" b="0" dirty="0">
                <a:latin typeface="微软雅黑" panose="020B0503020204020204" pitchFamily="34" charset="-122"/>
                <a:ea typeface="微软雅黑" panose="020B0503020204020204" pitchFamily="34" charset="-122"/>
              </a:rPr>
              <a:t>度且纬度南北纬对称的一个点，它和卫星的总流量矩阵都是关于地球表面的对角线对称的，所以运行半个周期后来到了与初始流量状态相近的位置，就出现了这样的情况。我们再看第二个图，这个叫</a:t>
            </a:r>
            <a:r>
              <a:rPr lang="zh-CN" altLang="en-US" sz="1200" b="0" i="0" kern="1200" dirty="0">
                <a:solidFill>
                  <a:schemeClr val="tx1"/>
                </a:solidFill>
                <a:effectLst/>
                <a:latin typeface="+mn-lt"/>
                <a:ea typeface="+mn-ea"/>
                <a:cs typeface="+mn-cs"/>
              </a:rPr>
              <a:t>箱线图，用于展示数据的</a:t>
            </a:r>
            <a:r>
              <a:rPr lang="zh-CN" altLang="en-US" sz="1200" b="1" i="0" kern="1200" dirty="0">
                <a:solidFill>
                  <a:schemeClr val="tx1"/>
                </a:solidFill>
                <a:effectLst/>
                <a:latin typeface="+mn-lt"/>
                <a:ea typeface="+mn-ea"/>
                <a:cs typeface="+mn-cs"/>
              </a:rPr>
              <a:t>分布特征</a:t>
            </a:r>
            <a:r>
              <a:rPr lang="zh-CN" altLang="en-US" sz="1200" b="0" i="0" kern="1200" dirty="0">
                <a:solidFill>
                  <a:schemeClr val="tx1"/>
                </a:solidFill>
                <a:effectLst/>
                <a:latin typeface="+mn-lt"/>
                <a:ea typeface="+mn-ea"/>
                <a:cs typeface="+mn-cs"/>
              </a:rPr>
              <a:t>（集中趋势、离散程度、异常值）其中</a:t>
            </a:r>
            <a:r>
              <a:rPr lang="zh-CN" altLang="en-US" b="1" dirty="0">
                <a:solidFill>
                  <a:srgbClr val="002060"/>
                </a:solidFill>
                <a:latin typeface="微软雅黑" panose="020B0503020204020204" pitchFamily="34" charset="-122"/>
                <a:ea typeface="微软雅黑" panose="020B0503020204020204" pitchFamily="34" charset="-122"/>
              </a:rPr>
              <a:t>箱体代表的是中间 </a:t>
            </a:r>
            <a:r>
              <a:rPr lang="en-US" altLang="zh-CN" b="1" dirty="0">
                <a:solidFill>
                  <a:srgbClr val="002060"/>
                </a:solidFill>
                <a:latin typeface="微软雅黑" panose="020B0503020204020204" pitchFamily="34" charset="-122"/>
                <a:ea typeface="微软雅黑" panose="020B0503020204020204" pitchFamily="34" charset="-122"/>
              </a:rPr>
              <a:t>50%</a:t>
            </a:r>
            <a:r>
              <a:rPr lang="zh-CN" altLang="en-US" b="1" dirty="0">
                <a:solidFill>
                  <a:srgbClr val="002060"/>
                </a:solidFill>
                <a:latin typeface="微软雅黑" panose="020B0503020204020204" pitchFamily="34" charset="-122"/>
                <a:ea typeface="微软雅黑" panose="020B0503020204020204" pitchFamily="34" charset="-122"/>
              </a:rPr>
              <a:t>的数据</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这两根线叫须，它是延伸至 </a:t>
            </a:r>
            <a:r>
              <a:rPr lang="en-US" altLang="zh-CN" b="1" dirty="0">
                <a:solidFill>
                  <a:srgbClr val="002060"/>
                </a:solidFill>
                <a:latin typeface="微软雅黑" panose="020B0503020204020204" pitchFamily="34" charset="-122"/>
                <a:ea typeface="微软雅黑" panose="020B0503020204020204" pitchFamily="34" charset="-122"/>
              </a:rPr>
              <a:t>1.5 </a:t>
            </a:r>
            <a:r>
              <a:rPr lang="zh-CN" altLang="en-US" b="1" dirty="0">
                <a:solidFill>
                  <a:srgbClr val="002060"/>
                </a:solidFill>
                <a:latin typeface="微软雅黑" panose="020B0503020204020204" pitchFamily="34" charset="-122"/>
                <a:ea typeface="微软雅黑" panose="020B0503020204020204" pitchFamily="34" charset="-122"/>
              </a:rPr>
              <a:t>乘以箱体长度的范围，超过这个范围的就是一些异常点，比如这个。然后中间的点就是均值点</a:t>
            </a:r>
            <a:r>
              <a:rPr lang="en-US" altLang="zh-CN" b="1" dirty="0">
                <a:solidFill>
                  <a:srgbClr val="002060"/>
                </a:solidFill>
                <a:latin typeface="微软雅黑" panose="020B0503020204020204" pitchFamily="34" charset="-122"/>
                <a:ea typeface="微软雅黑" panose="020B0503020204020204" pitchFamily="34" charset="-122"/>
              </a:rPr>
              <a:t>,</a:t>
            </a:r>
            <a:r>
              <a:rPr lang="zh-CN" altLang="en-US" b="1" dirty="0">
                <a:solidFill>
                  <a:srgbClr val="002060"/>
                </a:solidFill>
                <a:latin typeface="微软雅黑" panose="020B0503020204020204" pitchFamily="34" charset="-122"/>
                <a:ea typeface="微软雅黑" panose="020B0503020204020204" pitchFamily="34" charset="-122"/>
              </a:rPr>
              <a:t>横线就是中位数线。可以看到，因为</a:t>
            </a:r>
            <a:r>
              <a:rPr lang="en-US" altLang="zh-CN" b="1" dirty="0">
                <a:solidFill>
                  <a:srgbClr val="002060"/>
                </a:solidFill>
                <a:latin typeface="微软雅黑" panose="020B0503020204020204" pitchFamily="34" charset="-122"/>
                <a:ea typeface="微软雅黑" panose="020B0503020204020204" pitchFamily="34" charset="-122"/>
              </a:rPr>
              <a:t>k-means</a:t>
            </a:r>
            <a:r>
              <a:rPr lang="zh-CN" altLang="en-US" b="1" dirty="0">
                <a:solidFill>
                  <a:srgbClr val="002060"/>
                </a:solidFill>
                <a:latin typeface="微软雅黑" panose="020B0503020204020204" pitchFamily="34" charset="-122"/>
                <a:ea typeface="微软雅黑" panose="020B0503020204020204" pitchFamily="34" charset="-122"/>
              </a:rPr>
              <a:t>算法是采用本算法域数量的一个平均值作为输入，所以性能与我的相近，但是由于它的域划分不够灵活，所以稍差一些。原始的</a:t>
            </a:r>
            <a:r>
              <a:rPr lang="en-US" altLang="zh-CN" b="1" dirty="0" err="1">
                <a:solidFill>
                  <a:srgbClr val="002060"/>
                </a:solidFill>
                <a:latin typeface="微软雅黑" panose="020B0503020204020204" pitchFamily="34" charset="-122"/>
                <a:ea typeface="微软雅黑" panose="020B0503020204020204" pitchFamily="34" charset="-122"/>
              </a:rPr>
              <a:t>louvain</a:t>
            </a:r>
            <a:r>
              <a:rPr lang="zh-CN" altLang="en-US" b="1" dirty="0">
                <a:solidFill>
                  <a:srgbClr val="002060"/>
                </a:solidFill>
                <a:latin typeface="微软雅黑" panose="020B0503020204020204" pitchFamily="34" charset="-122"/>
                <a:ea typeface="微软雅黑" panose="020B0503020204020204" pitchFamily="34" charset="-122"/>
              </a:rPr>
              <a:t>基于仅包含卫星连接关系的图进行域划分，以及静态部署策它们没有根据流量分布的变化进行调整所以性能比较差。</a:t>
            </a:r>
            <a:endParaRPr lang="en-US" altLang="zh-CN" b="1" dirty="0">
              <a:solidFill>
                <a:srgbClr val="002060"/>
              </a:solidFill>
              <a:latin typeface="微软雅黑" panose="020B0503020204020204" pitchFamily="34" charset="-122"/>
              <a:ea typeface="微软雅黑" panose="020B0503020204020204" pitchFamily="34" charset="-122"/>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b="0" kern="100" dirty="0">
              <a:effectLst/>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37B826B8-8E5D-1604-0C93-B1B3DC3467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707021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1B01D-B1E8-F2AF-F7EE-DD1DB1BDC0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6BFA23-5CF2-1E72-1A78-B8B7716EE8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897E54-15D5-99A0-D723-EC8F89352D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然后我们看左边这个图，横坐标是平均域间时延，纵坐标是最大域间时延。可以看到，本算法在这两个指标上的表现都比较好，但是这里，静态部署策略的最大域间略小，是因为它采用的是固定的域数量，而本算法会动态调整，在域数量变少的情况下，控制器间的距离会拉大，所以域间时延略有增加。然后第二张图，首先是一个经典的集中式架构，它的路由请求是发送到</a:t>
            </a:r>
            <a:r>
              <a:rPr lang="en-US" altLang="zh-CN" sz="1200" kern="1200" dirty="0">
                <a:solidFill>
                  <a:schemeClr val="tx1"/>
                </a:solidFill>
                <a:effectLst/>
                <a:latin typeface="+mn-lt"/>
                <a:ea typeface="+mn-ea"/>
                <a:cs typeface="+mn-cs"/>
              </a:rPr>
              <a:t>GEO</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GEO</a:t>
            </a:r>
            <a:r>
              <a:rPr lang="zh-CN" altLang="en-US" sz="1200" kern="1200" dirty="0">
                <a:solidFill>
                  <a:schemeClr val="tx1"/>
                </a:solidFill>
                <a:effectLst/>
                <a:latin typeface="+mn-lt"/>
                <a:ea typeface="+mn-ea"/>
                <a:cs typeface="+mn-cs"/>
              </a:rPr>
              <a:t>再转发给地面，由地面管控中心制定转发路径，再传回控制指令给低轨卫星。可以看出目前采用的架构相比于集中式架构是显著缩短了响应时间的。因为只有一个域，所以没有跨域服务的响应时延。然后是</a:t>
            </a:r>
            <a:r>
              <a:rPr lang="zh-CN" altLang="zh-CN" sz="1200" kern="1200" dirty="0">
                <a:solidFill>
                  <a:schemeClr val="tx1"/>
                </a:solidFill>
                <a:effectLst/>
                <a:latin typeface="+mn-lt"/>
                <a:ea typeface="+mn-ea"/>
                <a:cs typeface="+mn-cs"/>
              </a:rPr>
              <a:t>根据</a:t>
            </a:r>
            <a:r>
              <a:rPr lang="en-US" altLang="zh-CN" sz="1200" kern="1200" dirty="0">
                <a:solidFill>
                  <a:schemeClr val="tx1"/>
                </a:solidFill>
                <a:effectLst/>
                <a:latin typeface="+mn-lt"/>
                <a:ea typeface="+mn-ea"/>
                <a:cs typeface="+mn-cs"/>
              </a:rPr>
              <a:t>MEO</a:t>
            </a:r>
            <a:r>
              <a:rPr lang="zh-CN" altLang="zh-CN" sz="1200" kern="1200" dirty="0">
                <a:solidFill>
                  <a:schemeClr val="tx1"/>
                </a:solidFill>
                <a:effectLst/>
                <a:latin typeface="+mn-lt"/>
                <a:ea typeface="+mn-ea"/>
                <a:cs typeface="+mn-cs"/>
              </a:rPr>
              <a:t>卫星的覆盖范围对</a:t>
            </a:r>
            <a:r>
              <a:rPr lang="en-US" altLang="zh-CN" sz="1200" kern="1200" dirty="0">
                <a:solidFill>
                  <a:schemeClr val="tx1"/>
                </a:solidFill>
                <a:effectLst/>
                <a:latin typeface="+mn-lt"/>
                <a:ea typeface="+mn-ea"/>
                <a:cs typeface="+mn-cs"/>
              </a:rPr>
              <a:t> LEO </a:t>
            </a:r>
            <a:r>
              <a:rPr lang="zh-CN" altLang="zh-CN" sz="1200" kern="1200" dirty="0">
                <a:solidFill>
                  <a:schemeClr val="tx1"/>
                </a:solidFill>
                <a:effectLst/>
                <a:latin typeface="+mn-lt"/>
                <a:ea typeface="+mn-ea"/>
                <a:cs typeface="+mn-cs"/>
              </a:rPr>
              <a:t>卫星进行分组管理</a:t>
            </a:r>
            <a:r>
              <a:rPr lang="zh-CN" altLang="en-US" sz="1200" kern="1200" dirty="0">
                <a:solidFill>
                  <a:schemeClr val="tx1"/>
                </a:solidFill>
                <a:effectLst/>
                <a:latin typeface="+mn-lt"/>
                <a:ea typeface="+mn-ea"/>
                <a:cs typeface="+mn-cs"/>
              </a:rPr>
              <a:t>的一个架构，首先因为这样固定的域划分无法适应流量的分布，并且</a:t>
            </a:r>
            <a:r>
              <a:rPr lang="en-US" altLang="zh-CN" sz="1200" kern="1200" dirty="0">
                <a:solidFill>
                  <a:schemeClr val="tx1"/>
                </a:solidFill>
                <a:effectLst/>
                <a:latin typeface="+mn-lt"/>
                <a:ea typeface="+mn-ea"/>
                <a:cs typeface="+mn-cs"/>
              </a:rPr>
              <a:t>LEO</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MEO</a:t>
            </a:r>
            <a:r>
              <a:rPr lang="zh-CN" altLang="en-US" sz="1200" kern="1200" dirty="0">
                <a:solidFill>
                  <a:schemeClr val="tx1"/>
                </a:solidFill>
                <a:effectLst/>
                <a:latin typeface="+mn-lt"/>
                <a:ea typeface="+mn-ea"/>
                <a:cs typeface="+mn-cs"/>
              </a:rPr>
              <a:t>传播时延较大，所以它的响应时延也比较大。</a:t>
            </a:r>
            <a:endParaRPr lang="zh-CN" altLang="zh-CN" sz="1200" b="0" kern="100" dirty="0">
              <a:effectLst/>
              <a:latin typeface="宋体" panose="02010600030101010101" pitchFamily="2" charset="-122"/>
              <a:ea typeface="宋体" panose="02010600030101010101" pitchFamily="2" charset="-122"/>
            </a:endParaRPr>
          </a:p>
        </p:txBody>
      </p:sp>
      <p:sp>
        <p:nvSpPr>
          <p:cNvPr id="4" name="灯片编号占位符 3">
            <a:extLst>
              <a:ext uri="{FF2B5EF4-FFF2-40B4-BE49-F238E27FC236}">
                <a16:creationId xmlns:a16="http://schemas.microsoft.com/office/drawing/2014/main" id="{CFAB79E5-6B6C-B013-6AEB-68DD345CA9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582665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402BC-4D3B-99D0-706A-F8834F56D0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942572-E6F8-39C3-F41B-A5994713C3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3227CA-5F90-5B38-9CC4-1D6D0A01EF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接下来将进行总结</a:t>
            </a:r>
            <a:endParaRPr lang="zh-CN" altLang="en-US" dirty="0"/>
          </a:p>
        </p:txBody>
      </p:sp>
      <p:sp>
        <p:nvSpPr>
          <p:cNvPr id="4" name="灯片编号占位符 3">
            <a:extLst>
              <a:ext uri="{FF2B5EF4-FFF2-40B4-BE49-F238E27FC236}">
                <a16:creationId xmlns:a16="http://schemas.microsoft.com/office/drawing/2014/main" id="{4D96B54B-416D-EB8D-31FF-AB6D910D25D4}"/>
              </a:ext>
            </a:extLst>
          </p:cNvPr>
          <p:cNvSpPr>
            <a:spLocks noGrp="1"/>
          </p:cNvSpPr>
          <p:nvPr>
            <p:ph type="sldNum" sz="quarter" idx="5"/>
          </p:nvPr>
        </p:nvSpPr>
        <p:spPr/>
        <p:txBody>
          <a:bodyPr/>
          <a:lstStyle/>
          <a:p>
            <a:fld id="{732CD936-F134-4DC6-9406-18F65D7C4A01}" type="slidenum">
              <a:rPr lang="zh-CN" altLang="en-US" smtClean="0"/>
              <a:t>25</a:t>
            </a:fld>
            <a:endParaRPr lang="zh-CN" altLang="en-US"/>
          </a:p>
        </p:txBody>
      </p:sp>
    </p:spTree>
    <p:extLst>
      <p:ext uri="{BB962C8B-B14F-4D97-AF65-F5344CB8AC3E}">
        <p14:creationId xmlns:p14="http://schemas.microsoft.com/office/powerpoint/2010/main" val="3335923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87F6B-293A-1905-E2E8-81757671F5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BFEA7B-F282-AD3A-4164-0CC6D4D6AE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D349C9-64EA-31E2-3552-9585B483FF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Times New Roman" panose="02020603050405020304" pitchFamily="18" charset="0"/>
                <a:ea typeface="微软雅黑" panose="020B0503020204020204" pitchFamily="34" charset="-122"/>
                <a:cs typeface="Times New Roman" panose="02020603050405020304" pitchFamily="18" charset="0"/>
              </a:rPr>
              <a:t>本项工作研究了多层卫星网络中的控制器部署优化问题。提出了基于启发式的两阶段优化方案，前者优化网络域划分，后者优化控制器选取；优势就是，所提方法解耦了复杂目标，降低了求解难度，可在复杂网络下秒级时间内得到高质量解；仿真结果也验证了所提方法在服务响应时延、负载均衡和域间时延等方面的优势。但这类算法的缺陷就是它难以显式建模和优化跨时间片的动态关联指标（如控制器切换带来的迁移开销）</a:t>
            </a:r>
            <a:r>
              <a:rPr lang="zh-CN" altLang="en-US" sz="1200" b="0" i="0" kern="1200" dirty="0">
                <a:solidFill>
                  <a:schemeClr val="tx1"/>
                </a:solidFill>
                <a:effectLst/>
                <a:latin typeface="+mn-lt"/>
                <a:ea typeface="+mn-ea"/>
                <a:cs typeface="+mn-cs"/>
              </a:rPr>
              <a:t>；而强化学习的序列决策框架和奖励累积机制适合解决这个问题，但是一直不收敛，还在调试中。</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总是让我看到胜利的曙光但是调着调着又会变差，比如</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变得好看了，但是奖励没上升，或者奖励有了一点上升的趋势，但是指标没有提升，</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给我的建议还总反复横跳，比如方案一解决问题</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，出现了问题</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，它又提出了方案</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解决，但是一改进又出现了问题</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zh-CN" altLang="en-US" b="0" dirty="0"/>
          </a:p>
        </p:txBody>
      </p:sp>
      <p:sp>
        <p:nvSpPr>
          <p:cNvPr id="4" name="灯片编号占位符 3">
            <a:extLst>
              <a:ext uri="{FF2B5EF4-FFF2-40B4-BE49-F238E27FC236}">
                <a16:creationId xmlns:a16="http://schemas.microsoft.com/office/drawing/2014/main" id="{D161F993-5E7E-74D3-21D1-B328F04F664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979485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然后介绍</a:t>
            </a:r>
            <a:r>
              <a:rPr lang="zh-CN" altLang="en-US" dirty="0"/>
              <a:t>完毕，感谢大家的聆听</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27</a:t>
            </a:fld>
            <a:endParaRPr lang="zh-CN" altLang="en-US"/>
          </a:p>
        </p:txBody>
      </p:sp>
    </p:spTree>
    <p:extLst>
      <p:ext uri="{BB962C8B-B14F-4D97-AF65-F5344CB8AC3E}">
        <p14:creationId xmlns:p14="http://schemas.microsoft.com/office/powerpoint/2010/main" val="91579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通过这些条列我们可以看出近年来，国内外对于卫星网络的重视程度是显著提升的。国外通过一系列措施大力推动卫星互联网以及卫星星座的发展，而国内也相继出台了许多政策扶持卫星相关产业，由此可以看出发展卫星网络具有重大的战略意义。  </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a:t>
            </a:fld>
            <a:endParaRPr lang="zh-CN" altLang="en-US"/>
          </a:p>
        </p:txBody>
      </p:sp>
    </p:spTree>
    <p:extLst>
      <p:ext uri="{BB962C8B-B14F-4D97-AF65-F5344CB8AC3E}">
        <p14:creationId xmlns:p14="http://schemas.microsoft.com/office/powerpoint/2010/main" val="119569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D6788-E0B6-376C-1E0D-360B9A9E57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3FC4B3-8B40-71F7-303D-B19C5EC0FD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A53660-489D-49C1-36B1-BE3FE2F645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微软雅黑" panose="020B0503020204020204" pitchFamily="34" charset="-122"/>
                <a:ea typeface="微软雅黑" panose="020B0503020204020204" pitchFamily="34" charset="-122"/>
              </a:rPr>
              <a:t>由于太空轨道资源遵循“先占先得”的政策，加之卫星批量制造技术的发展降低了发射成本，以及全球对通信容量需求的增长，各国企业纷纷加快了卫星项目布局，推动卫星网络</a:t>
            </a:r>
            <a:r>
              <a:rPr lang="zh-CN" altLang="en-US" sz="1200" b="1" dirty="0">
                <a:latin typeface="微软雅黑" panose="020B0503020204020204" pitchFamily="34" charset="-122"/>
                <a:ea typeface="微软雅黑" panose="020B0503020204020204" pitchFamily="34" charset="-122"/>
              </a:rPr>
              <a:t>朝着</a:t>
            </a:r>
            <a:r>
              <a:rPr lang="zh-CN" altLang="en-US" sz="1200" b="0" dirty="0">
                <a:latin typeface="微软雅黑" panose="020B0503020204020204" pitchFamily="34" charset="-122"/>
                <a:ea typeface="微软雅黑" panose="020B0503020204020204" pitchFamily="34" charset="-122"/>
              </a:rPr>
              <a:t>大规模、多层次的方向加速发展。</a:t>
            </a:r>
            <a:endParaRPr lang="en-US" altLang="zh-CN" dirty="0"/>
          </a:p>
        </p:txBody>
      </p:sp>
      <p:sp>
        <p:nvSpPr>
          <p:cNvPr id="4" name="灯片编号占位符 3">
            <a:extLst>
              <a:ext uri="{FF2B5EF4-FFF2-40B4-BE49-F238E27FC236}">
                <a16:creationId xmlns:a16="http://schemas.microsoft.com/office/drawing/2014/main" id="{F71BF38C-B097-14E6-291E-24CAD1F35770}"/>
              </a:ext>
            </a:extLst>
          </p:cNvPr>
          <p:cNvSpPr>
            <a:spLocks noGrp="1"/>
          </p:cNvSpPr>
          <p:nvPr>
            <p:ph type="sldNum" sz="quarter" idx="5"/>
          </p:nvPr>
        </p:nvSpPr>
        <p:spPr/>
        <p:txBody>
          <a:bodyPr/>
          <a:lstStyle/>
          <a:p>
            <a:fld id="{732CD936-F134-4DC6-9406-18F65D7C4A01}" type="slidenum">
              <a:rPr lang="zh-CN" altLang="en-US" smtClean="0"/>
              <a:t>3</a:t>
            </a:fld>
            <a:endParaRPr lang="zh-CN" altLang="en-US"/>
          </a:p>
        </p:txBody>
      </p:sp>
    </p:spTree>
    <p:extLst>
      <p:ext uri="{BB962C8B-B14F-4D97-AF65-F5344CB8AC3E}">
        <p14:creationId xmlns:p14="http://schemas.microsoft.com/office/powerpoint/2010/main" val="4011617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C543F-208F-5D00-69AC-112D4100CB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533C63-043C-1140-B13C-50C083A118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3F4840-424B-6779-21E3-AD82C5B1E9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随着</a:t>
            </a:r>
            <a:r>
              <a:rPr lang="zh-CN" altLang="en-US" dirty="0"/>
              <a:t>全球化进程的加速以及信息技术的快速发展，</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地面</a:t>
            </a:r>
            <a:r>
              <a:rPr lang="zh-CN" altLang="en-US" sz="1200" b="1" dirty="0">
                <a:latin typeface="微软雅黑" panose="020B0503020204020204" pitchFamily="34" charset="-122"/>
                <a:ea typeface="微软雅黑" panose="020B0503020204020204" pitchFamily="34" charset="-122"/>
              </a:rPr>
              <a:t>服务需求呈现</a:t>
            </a:r>
            <a:r>
              <a:rPr lang="zh-CN" altLang="en-US" sz="1200" b="1" dirty="0">
                <a:solidFill>
                  <a:srgbClr val="FFFF00"/>
                </a:solidFill>
                <a:latin typeface="微软雅黑" panose="020B0503020204020204" pitchFamily="34" charset="-122"/>
                <a:ea typeface="微软雅黑" panose="020B0503020204020204" pitchFamily="34" charset="-122"/>
              </a:rPr>
              <a:t>多尺度</a:t>
            </a:r>
            <a:r>
              <a:rPr lang="zh-CN" altLang="en-US" sz="1200" b="1" dirty="0">
                <a:latin typeface="微软雅黑" panose="020B0503020204020204" pitchFamily="34" charset="-122"/>
                <a:ea typeface="微软雅黑" panose="020B0503020204020204" pitchFamily="34" charset="-122"/>
              </a:rPr>
              <a:t>、分布</a:t>
            </a:r>
            <a:r>
              <a:rPr lang="zh-CN" altLang="en-US" sz="1200" b="1" dirty="0">
                <a:solidFill>
                  <a:srgbClr val="FFFF00"/>
                </a:solidFill>
                <a:latin typeface="微软雅黑" panose="020B0503020204020204" pitchFamily="34" charset="-122"/>
                <a:ea typeface="微软雅黑" panose="020B0503020204020204" pitchFamily="34" charset="-122"/>
              </a:rPr>
              <a:t>不均</a:t>
            </a:r>
            <a:r>
              <a:rPr lang="zh-CN" altLang="en-US" sz="1200" b="1" dirty="0">
                <a:latin typeface="微软雅黑" panose="020B0503020204020204" pitchFamily="34" charset="-122"/>
                <a:ea typeface="微软雅黑" panose="020B0503020204020204" pitchFamily="34" charset="-122"/>
              </a:rPr>
              <a:t>以及时空</a:t>
            </a:r>
            <a:r>
              <a:rPr lang="zh-CN" altLang="en-US" sz="1200" b="1" dirty="0">
                <a:solidFill>
                  <a:srgbClr val="FFFF00"/>
                </a:solidFill>
                <a:latin typeface="微软雅黑" panose="020B0503020204020204" pitchFamily="34" charset="-122"/>
                <a:ea typeface="微软雅黑" panose="020B0503020204020204" pitchFamily="34" charset="-122"/>
              </a:rPr>
              <a:t>动态的</a:t>
            </a:r>
            <a:r>
              <a:rPr lang="zh-CN" altLang="en-US" sz="1200" b="1" dirty="0">
                <a:latin typeface="微软雅黑" panose="020B0503020204020204" pitchFamily="34" charset="-122"/>
                <a:ea typeface="微软雅黑" panose="020B0503020204020204" pitchFamily="34" charset="-122"/>
              </a:rPr>
              <a:t>特性</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。而卫星网络能够突破，现有地面网络的覆盖限制，实现未来无缝覆盖的高质量服务需求。</a:t>
            </a:r>
            <a:endParaRPr lang="zh-CN" altLang="en-US" sz="1200" b="1"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EA99C37A-22B9-67AD-BD48-F91A79595BC9}"/>
              </a:ext>
            </a:extLst>
          </p:cNvPr>
          <p:cNvSpPr>
            <a:spLocks noGrp="1"/>
          </p:cNvSpPr>
          <p:nvPr>
            <p:ph type="sldNum" sz="quarter" idx="5"/>
          </p:nvPr>
        </p:nvSpPr>
        <p:spPr/>
        <p:txBody>
          <a:bodyPr/>
          <a:lstStyle/>
          <a:p>
            <a:fld id="{732CD936-F134-4DC6-9406-18F65D7C4A01}" type="slidenum">
              <a:rPr lang="zh-CN" altLang="en-US" smtClean="0"/>
              <a:t>4</a:t>
            </a:fld>
            <a:endParaRPr lang="zh-CN" altLang="en-US"/>
          </a:p>
        </p:txBody>
      </p:sp>
    </p:spTree>
    <p:extLst>
      <p:ext uri="{BB962C8B-B14F-4D97-AF65-F5344CB8AC3E}">
        <p14:creationId xmlns:p14="http://schemas.microsoft.com/office/powerpoint/2010/main" val="2724885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60718-F308-8EEF-3661-A5B34FCD7A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C03061-15EE-E723-4230-A3083D4537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C817CD-5F49-A09D-A7DF-283781DB7AB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rgbClr val="002060"/>
                </a:solidFill>
                <a:latin typeface="微软雅黑" panose="020B0503020204020204" pitchFamily="34" charset="-122"/>
                <a:ea typeface="微软雅黑" panose="020B0503020204020204" pitchFamily="34" charset="-122"/>
              </a:rPr>
              <a:t>然而多层卫星</a:t>
            </a:r>
            <a:r>
              <a:rPr lang="zh-CN" altLang="en-US" sz="1800" b="0" dirty="0">
                <a:solidFill>
                  <a:srgbClr val="203864"/>
                </a:solidFill>
                <a:latin typeface="微软雅黑" panose="020B0503020204020204" pitchFamily="34" charset="-122"/>
                <a:ea typeface="微软雅黑" panose="020B0503020204020204" pitchFamily="34" charset="-122"/>
              </a:rPr>
              <a:t>网络</a:t>
            </a:r>
            <a:r>
              <a:rPr lang="zh-CN" altLang="en-US" sz="1800" b="0" dirty="0">
                <a:solidFill>
                  <a:srgbClr val="C00000"/>
                </a:solidFill>
                <a:latin typeface="微软雅黑" panose="020B0503020204020204" pitchFamily="34" charset="-122"/>
                <a:ea typeface="微软雅黑" panose="020B0503020204020204" pitchFamily="34" charset="-122"/>
              </a:rPr>
              <a:t>结构复杂、动态性强、且资源受限，</a:t>
            </a:r>
            <a:r>
              <a:rPr lang="zh-CN" altLang="en-US" sz="1800" b="0" dirty="0">
                <a:solidFill>
                  <a:srgbClr val="002060"/>
                </a:solidFill>
                <a:latin typeface="微软雅黑" panose="020B0503020204020204" pitchFamily="34" charset="-122"/>
                <a:ea typeface="微软雅黑" panose="020B0503020204020204" pitchFamily="34" charset="-122"/>
              </a:rPr>
              <a:t>如何面向</a:t>
            </a:r>
            <a:r>
              <a:rPr lang="zh-CN" altLang="en-US" sz="1800" b="0" dirty="0">
                <a:solidFill>
                  <a:srgbClr val="C00000"/>
                </a:solidFill>
                <a:latin typeface="微软雅黑" panose="020B0503020204020204" pitchFamily="34" charset="-122"/>
                <a:ea typeface="微软雅黑" panose="020B0503020204020204" pitchFamily="34" charset="-122"/>
              </a:rPr>
              <a:t>全域多尺度服务</a:t>
            </a:r>
            <a:r>
              <a:rPr lang="zh-CN" altLang="en-US" sz="1800" b="0" dirty="0">
                <a:solidFill>
                  <a:srgbClr val="002060"/>
                </a:solidFill>
                <a:latin typeface="微软雅黑" panose="020B0503020204020204" pitchFamily="34" charset="-122"/>
                <a:ea typeface="微软雅黑" panose="020B0503020204020204" pitchFamily="34" charset="-122"/>
              </a:rPr>
              <a:t>进行</a:t>
            </a:r>
            <a:r>
              <a:rPr lang="zh-CN" altLang="en-US" sz="1800" b="0" dirty="0">
                <a:solidFill>
                  <a:srgbClr val="C00000"/>
                </a:solidFill>
                <a:latin typeface="微软雅黑" panose="020B0503020204020204" pitchFamily="34" charset="-122"/>
                <a:ea typeface="微软雅黑" panose="020B0503020204020204" pitchFamily="34" charset="-122"/>
              </a:rPr>
              <a:t>高效灵活</a:t>
            </a:r>
            <a:r>
              <a:rPr lang="zh-CN" altLang="en-US" sz="1800" b="0" dirty="0">
                <a:solidFill>
                  <a:srgbClr val="002060"/>
                </a:solidFill>
                <a:latin typeface="微软雅黑" panose="020B0503020204020204" pitchFamily="34" charset="-122"/>
                <a:ea typeface="微软雅黑" panose="020B0503020204020204" pitchFamily="34" charset="-122"/>
              </a:rPr>
              <a:t>的管控</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是亟需解决的问题</a:t>
            </a:r>
            <a:r>
              <a:rPr lang="zh-CN" altLang="en-US" sz="1800" b="0" dirty="0">
                <a:solidFill>
                  <a:srgbClr val="002060"/>
                </a:solidFill>
                <a:latin typeface="微软雅黑" panose="020B0503020204020204" pitchFamily="34" charset="-122"/>
                <a:ea typeface="微软雅黑" panose="020B0503020204020204" pitchFamily="34" charset="-122"/>
              </a:rPr>
              <a:t>。</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为了应对这一挑战，</a:t>
            </a:r>
            <a:r>
              <a:rPr lang="zh-CN" altLang="en-US" sz="1800" b="0" kern="100" dirty="0">
                <a:effectLst/>
                <a:latin typeface="Times New Roman" panose="02020603050405020304" pitchFamily="18" charset="0"/>
                <a:ea typeface="宋体" panose="02010600030101010101" pitchFamily="2" charset="-122"/>
                <a:cs typeface="Times New Roman" panose="02020603050405020304" pitchFamily="18" charset="0"/>
              </a:rPr>
              <a:t>我们</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需要重新思考卫星网络的架构设计，以更好</a:t>
            </a:r>
            <a:r>
              <a:rPr lang="zh-CN" altLang="en-US" sz="1800" b="0" kern="100" dirty="0">
                <a:effectLst/>
                <a:latin typeface="Times New Roman" panose="02020603050405020304" pitchFamily="18" charset="0"/>
                <a:ea typeface="宋体" panose="02010600030101010101" pitchFamily="2" charset="-122"/>
                <a:cs typeface="Times New Roman" panose="02020603050405020304" pitchFamily="18" charset="0"/>
              </a:rPr>
              <a:t>地</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满足现代互联网日益增长的需求。</a:t>
            </a:r>
            <a:r>
              <a:rPr lang="zh-CN" altLang="en-US" sz="1800" b="0" kern="100" dirty="0">
                <a:effectLst/>
                <a:latin typeface="Times New Roman" panose="02020603050405020304" pitchFamily="18" charset="0"/>
                <a:ea typeface="宋体" panose="02010600030101010101" pitchFamily="2" charset="-122"/>
              </a:rPr>
              <a:t>软件定义网络技术也就是</a:t>
            </a:r>
            <a:r>
              <a:rPr lang="en-US" altLang="zh-CN" sz="1800" b="0" kern="100" dirty="0">
                <a:effectLst/>
                <a:latin typeface="Times New Roman" panose="02020603050405020304" pitchFamily="18" charset="0"/>
                <a:ea typeface="宋体" panose="02010600030101010101" pitchFamily="2" charset="-122"/>
              </a:rPr>
              <a:t>SDN</a:t>
            </a:r>
            <a:r>
              <a:rPr lang="zh-CN" altLang="en-US" sz="1800" b="0" kern="100" dirty="0">
                <a:effectLst/>
                <a:latin typeface="Times New Roman" panose="02020603050405020304" pitchFamily="18" charset="0"/>
                <a:ea typeface="宋体" panose="02010600030101010101" pitchFamily="2" charset="-122"/>
              </a:rPr>
              <a:t>，</a:t>
            </a:r>
            <a:r>
              <a:rPr lang="zh-CN" altLang="en-US" sz="1800" b="0" kern="100" dirty="0">
                <a:effectLst/>
                <a:latin typeface="Times New Roman" panose="02020603050405020304" pitchFamily="18" charset="0"/>
                <a:ea typeface="宋体" panose="02010600030101010101" pitchFamily="2" charset="-122"/>
                <a:cs typeface="Times New Roman" panose="02020603050405020304" pitchFamily="18" charset="0"/>
              </a:rPr>
              <a:t>它主要具有以上三个优势，首先，</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将控制平面和转发平面分离，转发平面的</a:t>
            </a:r>
            <a:r>
              <a:rPr lang="zh-CN" altLang="en-US" sz="1800" b="0" dirty="0">
                <a:solidFill>
                  <a:srgbClr val="C00000"/>
                </a:solidFill>
                <a:latin typeface="微软雅黑" panose="020B0503020204020204" pitchFamily="34" charset="-122"/>
                <a:ea typeface="微软雅黑" panose="020B0503020204020204" pitchFamily="34" charset="-122"/>
              </a:rPr>
              <a:t>卫星</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仅负责</a:t>
            </a:r>
            <a:r>
              <a:rPr lang="zh-CN" altLang="en-US" sz="1800" b="0" dirty="0">
                <a:solidFill>
                  <a:srgbClr val="C00000"/>
                </a:solidFill>
                <a:latin typeface="微软雅黑" panose="020B0503020204020204" pitchFamily="34" charset="-122"/>
                <a:ea typeface="微软雅黑" panose="020B0503020204020204" pitchFamily="34" charset="-122"/>
              </a:rPr>
              <a:t>简单的数据转发</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，复杂的</a:t>
            </a:r>
            <a:r>
              <a:rPr lang="zh-CN" altLang="en-US" sz="1800" b="0" dirty="0">
                <a:solidFill>
                  <a:srgbClr val="C00000"/>
                </a:solidFill>
                <a:latin typeface="微软雅黑" panose="020B0503020204020204" pitchFamily="34" charset="-122"/>
                <a:ea typeface="微软雅黑" panose="020B0503020204020204" pitchFamily="34" charset="-122"/>
              </a:rPr>
              <a:t>路由计算</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等控制功能由</a:t>
            </a:r>
            <a:r>
              <a:rPr lang="zh-CN" altLang="en-US" sz="1800" b="0" dirty="0">
                <a:solidFill>
                  <a:srgbClr val="C00000"/>
                </a:solidFill>
                <a:latin typeface="微软雅黑" panose="020B0503020204020204" pitchFamily="34" charset="-122"/>
                <a:ea typeface="微软雅黑" panose="020B0503020204020204" pitchFamily="34" charset="-122"/>
              </a:rPr>
              <a:t>控制器</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进行。其次，</a:t>
            </a:r>
            <a:r>
              <a:rPr lang="zh-CN" altLang="en-US" sz="1800" b="0" dirty="0">
                <a:solidFill>
                  <a:srgbClr val="C00000"/>
                </a:solidFill>
                <a:latin typeface="微软雅黑" panose="020B0503020204020204" pitchFamily="34" charset="-122"/>
                <a:ea typeface="微软雅黑" panose="020B0503020204020204" pitchFamily="34" charset="-122"/>
              </a:rPr>
              <a:t>逻辑集中</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的控制平面能够获取一个</a:t>
            </a:r>
            <a:r>
              <a:rPr lang="zh-CN" altLang="en-US" sz="1800" b="0" dirty="0">
                <a:solidFill>
                  <a:srgbClr val="C00000"/>
                </a:solidFill>
                <a:latin typeface="微软雅黑" panose="020B0503020204020204" pitchFamily="34" charset="-122"/>
                <a:ea typeface="微软雅黑" panose="020B0503020204020204" pitchFamily="34" charset="-122"/>
              </a:rPr>
              <a:t>全局网络视图</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，并根据实时的网络状态进行</a:t>
            </a:r>
            <a:r>
              <a:rPr lang="zh-CN" altLang="en-US" sz="1800" b="0" dirty="0">
                <a:solidFill>
                  <a:srgbClr val="C00000"/>
                </a:solidFill>
                <a:latin typeface="微软雅黑" panose="020B0503020204020204" pitchFamily="34" charset="-122"/>
                <a:ea typeface="微软雅黑" panose="020B0503020204020204" pitchFamily="34" charset="-122"/>
              </a:rPr>
              <a:t>精细化管控</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。并且，将星上</a:t>
            </a:r>
            <a:r>
              <a:rPr lang="zh-CN" altLang="en-US" sz="1800" b="0" dirty="0">
                <a:solidFill>
                  <a:srgbClr val="C00000"/>
                </a:solidFill>
                <a:latin typeface="微软雅黑" panose="020B0503020204020204" pitchFamily="34" charset="-122"/>
                <a:ea typeface="微软雅黑" panose="020B0503020204020204" pitchFamily="34" charset="-122"/>
              </a:rPr>
              <a:t>软硬件解耦</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，通过软件编程就可以实现对卫星网络的</a:t>
            </a:r>
            <a:r>
              <a:rPr lang="zh-CN" altLang="en-US" sz="1800" b="0" dirty="0">
                <a:solidFill>
                  <a:srgbClr val="C00000"/>
                </a:solidFill>
                <a:latin typeface="微软雅黑" panose="020B0503020204020204" pitchFamily="34" charset="-122"/>
                <a:ea typeface="微软雅黑" panose="020B0503020204020204" pitchFamily="34" charset="-122"/>
              </a:rPr>
              <a:t>重配置</a:t>
            </a:r>
            <a:r>
              <a:rPr lang="zh-CN" altLang="en-US" sz="1800" b="0" dirty="0">
                <a:solidFill>
                  <a:schemeClr val="accent1">
                    <a:lumMod val="50000"/>
                  </a:schemeClr>
                </a:solidFill>
                <a:latin typeface="微软雅黑" panose="020B0503020204020204" pitchFamily="34" charset="-122"/>
                <a:ea typeface="微软雅黑" panose="020B0503020204020204" pitchFamily="34" charset="-122"/>
              </a:rPr>
              <a:t>。因此，</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在卫星网络中融</a:t>
            </a:r>
            <a:r>
              <a:rPr lang="zh-CN" altLang="en-US" sz="1800" b="0" kern="100" dirty="0">
                <a:effectLst/>
                <a:latin typeface="Times New Roman" panose="02020603050405020304" pitchFamily="18" charset="0"/>
                <a:ea typeface="宋体" panose="02010600030101010101" pitchFamily="2" charset="-122"/>
                <a:cs typeface="Times New Roman" panose="02020603050405020304" pitchFamily="18" charset="0"/>
              </a:rPr>
              <a:t>入</a:t>
            </a:r>
            <a:r>
              <a:rPr lang="en-US" altLang="zh-CN" sz="1800" b="0" kern="100" dirty="0">
                <a:effectLst/>
                <a:latin typeface="Times New Roman" panose="02020603050405020304" pitchFamily="18" charset="0"/>
                <a:ea typeface="宋体" panose="02010600030101010101" pitchFamily="2" charset="-122"/>
              </a:rPr>
              <a:t>SDN</a:t>
            </a:r>
            <a:r>
              <a:rPr lang="zh-CN" altLang="zh-CN" sz="1800" b="0" kern="100" dirty="0">
                <a:effectLst/>
                <a:latin typeface="Times New Roman" panose="02020603050405020304" pitchFamily="18" charset="0"/>
                <a:ea typeface="宋体" panose="02010600030101010101" pitchFamily="2" charset="-122"/>
                <a:cs typeface="Times New Roman" panose="02020603050405020304" pitchFamily="18" charset="0"/>
              </a:rPr>
              <a:t>架构思想</a:t>
            </a:r>
            <a:r>
              <a:rPr lang="zh-CN" altLang="en-US" sz="1800" b="0" kern="100" dirty="0">
                <a:effectLst/>
                <a:latin typeface="Times New Roman" panose="02020603050405020304" pitchFamily="18" charset="0"/>
                <a:ea typeface="宋体" panose="02010600030101010101" pitchFamily="2" charset="-122"/>
              </a:rPr>
              <a:t>，可极大地提高卫星网络的管控能力。</a:t>
            </a:r>
            <a:endParaRPr lang="zh-CN" altLang="en-US" sz="1800" b="0" dirty="0">
              <a:solidFill>
                <a:schemeClr val="accent1">
                  <a:lumMod val="50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b="0" kern="100" dirty="0">
              <a:effectLst/>
              <a:latin typeface="Times New Roman" panose="02020603050405020304" pitchFamily="18" charset="0"/>
              <a:ea typeface="宋体" panose="02010600030101010101" pitchFamily="2" charset="-122"/>
            </a:endParaRPr>
          </a:p>
          <a:p>
            <a:endParaRPr lang="zh-CN" altLang="en-US" b="0" dirty="0"/>
          </a:p>
        </p:txBody>
      </p:sp>
      <p:sp>
        <p:nvSpPr>
          <p:cNvPr id="4" name="灯片编号占位符 3">
            <a:extLst>
              <a:ext uri="{FF2B5EF4-FFF2-40B4-BE49-F238E27FC236}">
                <a16:creationId xmlns:a16="http://schemas.microsoft.com/office/drawing/2014/main" id="{2A9CB7E5-2C35-0A27-3FAF-632423FC3A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33412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60566-32CC-EAB0-767D-BA19C4BB13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0CE5C0-288A-BA70-1DFA-E0D4CC47B6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0EF176-2866-8E80-34E1-BBF78D74DC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2800" b="0" dirty="0"/>
              <a:t>接下来我将对软件定义卫星网络架构的发展演变进行介绍，在传统卫星网络架构中每个卫星节点依赖于提前配置好的协议，都要执行数据转发、状态同步和路由计算等一系列功能，会</a:t>
            </a:r>
            <a:r>
              <a:rPr lang="zh-CN" altLang="en-US" sz="2800" b="0" dirty="0">
                <a:solidFill>
                  <a:srgbClr val="203864"/>
                </a:solidFill>
                <a:latin typeface="微软雅黑" panose="020B0503020204020204" pitchFamily="34" charset="-122"/>
                <a:ea typeface="微软雅黑" panose="020B0503020204020204" pitchFamily="34" charset="-122"/>
              </a:rPr>
              <a:t>大量消耗卫星的计算、存储和通信资源</a:t>
            </a:r>
            <a:r>
              <a:rPr lang="zh-CN" altLang="en-US" sz="2800" b="0" dirty="0"/>
              <a:t>。而引入</a:t>
            </a:r>
            <a:r>
              <a:rPr lang="en-US" altLang="zh-CN" sz="2800" b="0" dirty="0"/>
              <a:t>SDN</a:t>
            </a:r>
            <a:r>
              <a:rPr lang="zh-CN" altLang="en-US" sz="2800" b="0" dirty="0"/>
              <a:t>架构后，将</a:t>
            </a:r>
            <a:r>
              <a:rPr lang="zh-CN" altLang="en-US" sz="1200" b="0" dirty="0">
                <a:solidFill>
                  <a:schemeClr val="accent1">
                    <a:lumMod val="50000"/>
                  </a:schemeClr>
                </a:solidFill>
                <a:latin typeface="微软雅黑" panose="020B0503020204020204" pitchFamily="34" charset="-122"/>
                <a:ea typeface="微软雅黑" panose="020B0503020204020204" pitchFamily="34" charset="-122"/>
              </a:rPr>
              <a:t>控制平面和转发平面分离，由</a:t>
            </a:r>
            <a:r>
              <a:rPr lang="zh-CN" altLang="en-US" sz="1200" b="0" dirty="0">
                <a:solidFill>
                  <a:srgbClr val="C00000"/>
                </a:solidFill>
                <a:latin typeface="微软雅黑" panose="020B0503020204020204" pitchFamily="34" charset="-122"/>
                <a:ea typeface="微软雅黑" panose="020B0503020204020204" pitchFamily="34" charset="-122"/>
              </a:rPr>
              <a:t>控制器来收集状态信息并计算路由，交换机只需要根据控制器下发的控制指令进行数据转发。可以使得</a:t>
            </a:r>
            <a:r>
              <a:rPr lang="zh-CN" altLang="en-US" sz="1200" b="0" dirty="0">
                <a:solidFill>
                  <a:srgbClr val="203864"/>
                </a:solidFill>
                <a:latin typeface="微软雅黑" panose="020B0503020204020204" pitchFamily="34" charset="-122"/>
                <a:ea typeface="微软雅黑" panose="020B0503020204020204" pitchFamily="34" charset="-122"/>
              </a:rPr>
              <a:t>节点的功能简化以降低资源的消耗，还能进行动态路由的实时优化。但是仅使用一个控制器集中式管理整个网络容易导致单点故障和性能瓶颈问题。并且控制器与交换机距离过长会影响系统的快速响应</a:t>
            </a:r>
            <a:r>
              <a:rPr lang="zh-CN" altLang="en-US" sz="1200" b="1" dirty="0">
                <a:solidFill>
                  <a:srgbClr val="203864"/>
                </a:solidFill>
                <a:latin typeface="微软雅黑" panose="020B0503020204020204" pitchFamily="34" charset="-122"/>
                <a:ea typeface="微软雅黑" panose="020B0503020204020204" pitchFamily="34" charset="-122"/>
              </a:rPr>
              <a:t>。</a:t>
            </a:r>
            <a:endParaRPr lang="en-US" altLang="zh-CN" sz="1200" b="0" dirty="0">
              <a:solidFill>
                <a:srgbClr val="203864"/>
              </a:solidFill>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zh-CN" altLang="en-US" sz="1200" b="0" dirty="0">
                <a:solidFill>
                  <a:srgbClr val="203864"/>
                </a:solidFill>
                <a:latin typeface="微软雅黑" panose="020B0503020204020204" pitchFamily="34" charset="-122"/>
                <a:ea typeface="微软雅黑" panose="020B0503020204020204" pitchFamily="34" charset="-122"/>
              </a:rPr>
              <a:t>因此，分布式控制器架构应运而生。通过在卫星网络中部署多个控制器，从而减少单个控制器的负担。结合域内集中式和域间分布式的管控方式，可以实现全局按需协同，以及局部的快速响应。避免了一个控制器发生故障而导致全网瘫痪的问题。在实际应用中，我们需要考虑部署多少个控制器，控制器应该部署在网络中的什么位置，以及每个控制器管理哪些交换机，并且如何根据网络的变化更新部署策略。已有部分学者针对这一问题进行了研究。</a:t>
            </a:r>
            <a:endParaRPr lang="en-US" altLang="zh-CN" sz="1200" b="0" dirty="0">
              <a:solidFill>
                <a:srgbClr val="203864"/>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zh-CN" altLang="en-US" sz="1200" b="0" dirty="0">
              <a:solidFill>
                <a:srgbClr val="203864"/>
              </a:solidFill>
              <a:latin typeface="微软雅黑" panose="020B0503020204020204" pitchFamily="34" charset="-122"/>
              <a:ea typeface="微软雅黑" panose="020B0503020204020204" pitchFamily="34" charset="-122"/>
            </a:endParaRPr>
          </a:p>
          <a:p>
            <a:pPr algn="l"/>
            <a:endParaRPr lang="zh-CN" altLang="en-US" b="0" dirty="0"/>
          </a:p>
        </p:txBody>
      </p:sp>
      <p:sp>
        <p:nvSpPr>
          <p:cNvPr id="4" name="灯片编号占位符 3">
            <a:extLst>
              <a:ext uri="{FF2B5EF4-FFF2-40B4-BE49-F238E27FC236}">
                <a16:creationId xmlns:a16="http://schemas.microsoft.com/office/drawing/2014/main" id="{E3B638C8-65C2-EA44-3DBC-C367C3ABA6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642370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73F3C-F74C-B1C2-95C0-6BD01A4607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406D49-B238-B9C3-F502-47E898CF22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D96548-A537-0E91-9D3F-8F5FA61E8F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我将从以上三个方面分析</a:t>
            </a:r>
            <a:r>
              <a:rPr lang="zh-CN" altLang="zh-CN" b="0" dirty="0"/>
              <a:t>卫星网络</a:t>
            </a:r>
            <a:r>
              <a:rPr lang="zh-CN" altLang="en-US" b="0" dirty="0"/>
              <a:t>中</a:t>
            </a:r>
            <a:r>
              <a:rPr lang="en-US" altLang="zh-CN" b="0" dirty="0"/>
              <a:t>SDN</a:t>
            </a:r>
            <a:r>
              <a:rPr lang="zh-CN" altLang="en-US" b="0" dirty="0"/>
              <a:t>控制器部署的研究现状与不足，首先是卫星网络架构方面，多数研究聚焦于一个单层的低轨卫星网络场景，其中没有考虑资源受限条件下，中轨卫星和低轨卫星可以协同互补的优势。在多层卫星网络的场景中，通常采用高层卫星来管理覆盖范围内的低层卫星，这样固定的域划分无法适应网络的动态性。</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t>然后在控制器部署位置方面，大多数研究考虑</a:t>
            </a:r>
            <a:r>
              <a:rPr lang="zh-CN" altLang="en-US" b="0" dirty="0">
                <a:solidFill>
                  <a:schemeClr val="bg1"/>
                </a:solidFill>
                <a:latin typeface="微软雅黑" panose="020B0503020204020204" pitchFamily="34" charset="-122"/>
                <a:ea typeface="微软雅黑" panose="020B0503020204020204" pitchFamily="34" charset="-122"/>
              </a:rPr>
              <a:t>将控制器部署在覆盖范围较大且运动较慢的高轨卫星上，可是忽略了高轨卫星数量较少会导致单点负担过重，以及端到端时延较大问题。</a:t>
            </a:r>
            <a:r>
              <a:rPr lang="zh-CN" altLang="en-US" sz="1200" b="0" dirty="0">
                <a:solidFill>
                  <a:srgbClr val="203864"/>
                </a:solidFill>
                <a:latin typeface="微软雅黑" panose="020B0503020204020204" pitchFamily="34" charset="-122"/>
                <a:ea typeface="微软雅黑" panose="020B0503020204020204" pitchFamily="34" charset="-122"/>
              </a:rPr>
              <a:t>部分研究将控制器部署在</a:t>
            </a:r>
            <a:r>
              <a:rPr lang="zh-CN" altLang="en-US" sz="1200" b="0" dirty="0">
                <a:solidFill>
                  <a:srgbClr val="C00000"/>
                </a:solidFill>
                <a:latin typeface="微软雅黑" panose="020B0503020204020204" pitchFamily="34" charset="-122"/>
                <a:ea typeface="微软雅黑" panose="020B0503020204020204" pitchFamily="34" charset="-122"/>
              </a:rPr>
              <a:t>地面</a:t>
            </a:r>
            <a:r>
              <a:rPr lang="zh-CN" altLang="en-US" sz="1200" b="0" dirty="0">
                <a:solidFill>
                  <a:srgbClr val="203864"/>
                </a:solidFill>
                <a:latin typeface="微软雅黑" panose="020B0503020204020204" pitchFamily="34" charset="-122"/>
                <a:ea typeface="微软雅黑" panose="020B0503020204020204" pitchFamily="34" charset="-122"/>
              </a:rPr>
              <a:t>，但这忽略了地面站的</a:t>
            </a:r>
            <a:r>
              <a:rPr lang="zh-CN" altLang="en-US" sz="1200" b="0" dirty="0">
                <a:solidFill>
                  <a:srgbClr val="C00000"/>
                </a:solidFill>
                <a:latin typeface="微软雅黑" panose="020B0503020204020204" pitchFamily="34" charset="-122"/>
                <a:ea typeface="微软雅黑" panose="020B0503020204020204" pitchFamily="34" charset="-122"/>
              </a:rPr>
              <a:t>地域限制</a:t>
            </a:r>
            <a:r>
              <a:rPr lang="zh-CN" altLang="en-US" sz="1200" b="0" dirty="0">
                <a:solidFill>
                  <a:srgbClr val="203864"/>
                </a:solidFill>
                <a:latin typeface="微软雅黑" panose="020B0503020204020204" pitchFamily="34" charset="-122"/>
                <a:ea typeface="微软雅黑" panose="020B0503020204020204" pitchFamily="34" charset="-122"/>
              </a:rPr>
              <a:t>。</a:t>
            </a:r>
            <a:endParaRPr lang="en-US" altLang="zh-CN" sz="1200" b="0" dirty="0">
              <a:solidFill>
                <a:srgbClr val="203864"/>
              </a:solidFill>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zh-CN" altLang="en-US" sz="1200" b="0" dirty="0">
                <a:solidFill>
                  <a:srgbClr val="203864"/>
                </a:solidFill>
                <a:latin typeface="微软雅黑" panose="020B0503020204020204" pitchFamily="34" charset="-122"/>
                <a:ea typeface="微软雅黑" panose="020B0503020204020204" pitchFamily="34" charset="-122"/>
              </a:rPr>
              <a:t>在部署策略方面，</a:t>
            </a:r>
            <a:r>
              <a:rPr lang="zh-CN" altLang="en-US" sz="1200" b="1" dirty="0">
                <a:solidFill>
                  <a:srgbClr val="203864"/>
                </a:solidFill>
                <a:latin typeface="微软雅黑" panose="020B0503020204020204" pitchFamily="34" charset="-122"/>
                <a:ea typeface="微软雅黑" panose="020B0503020204020204" pitchFamily="34" charset="-122"/>
              </a:rPr>
              <a:t>多数研究依赖</a:t>
            </a:r>
            <a:r>
              <a:rPr lang="zh-CN" altLang="en-US" sz="1200" b="1" dirty="0">
                <a:solidFill>
                  <a:srgbClr val="C00000"/>
                </a:solidFill>
                <a:latin typeface="微软雅黑" panose="020B0503020204020204" pitchFamily="34" charset="-122"/>
                <a:ea typeface="微软雅黑" panose="020B0503020204020204" pitchFamily="34" charset="-122"/>
              </a:rPr>
              <a:t>预先设置</a:t>
            </a:r>
            <a:r>
              <a:rPr lang="zh-CN" altLang="en-US" sz="1200" b="1" dirty="0">
                <a:solidFill>
                  <a:srgbClr val="203864"/>
                </a:solidFill>
                <a:latin typeface="微软雅黑" panose="020B0503020204020204" pitchFamily="34" charset="-122"/>
                <a:ea typeface="微软雅黑" panose="020B0503020204020204" pitchFamily="34" charset="-122"/>
              </a:rPr>
              <a:t>的控制器的数量，缺乏灵活应对网络动态变化的能力。并且未充分考虑星间链路有限的</a:t>
            </a:r>
            <a:r>
              <a:rPr lang="zh-CN" altLang="en-US" sz="1200" b="1" dirty="0">
                <a:solidFill>
                  <a:srgbClr val="C00000"/>
                </a:solidFill>
                <a:latin typeface="微软雅黑" panose="020B0503020204020204" pitchFamily="34" charset="-122"/>
                <a:ea typeface="微软雅黑" panose="020B0503020204020204" pitchFamily="34" charset="-122"/>
              </a:rPr>
              <a:t>带宽资源</a:t>
            </a:r>
            <a:r>
              <a:rPr lang="zh-CN" altLang="en-US" sz="1200" b="1" dirty="0">
                <a:solidFill>
                  <a:srgbClr val="203864"/>
                </a:solidFill>
                <a:latin typeface="微软雅黑" panose="020B0503020204020204" pitchFamily="34" charset="-122"/>
                <a:ea typeface="微软雅黑" panose="020B0503020204020204" pitchFamily="34" charset="-122"/>
              </a:rPr>
              <a:t>，难以保障高流量区域的通信需求。</a:t>
            </a:r>
            <a:r>
              <a:rPr lang="zh-CN" altLang="en-US" sz="1200" b="0" dirty="0">
                <a:solidFill>
                  <a:srgbClr val="203864"/>
                </a:solidFill>
                <a:latin typeface="微软雅黑" panose="020B0503020204020204" pitchFamily="34" charset="-122"/>
                <a:ea typeface="微软雅黑" panose="020B0503020204020204" pitchFamily="34" charset="-122"/>
              </a:rPr>
              <a:t>基于以上分析，</a:t>
            </a:r>
            <a:r>
              <a:rPr lang="zh-CN" altLang="en-US" dirty="0"/>
              <a:t>本研究聚焦于多层卫星网络中，在带宽受限条件下，优化控制器动态部署策略。</a:t>
            </a:r>
            <a:endParaRPr lang="zh-CN" altLang="en-US" sz="1200" b="0" dirty="0">
              <a:solidFill>
                <a:srgbClr val="203864"/>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BA3F9529-7024-0F73-29E4-B533896DFF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329383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2BAF6-8B62-AD4F-D9E8-65ADC181CC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507A62C-C92A-884C-0D46-262E9DD67F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0ACDA8-273F-01C5-C33E-B67ABAB063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接下来将介绍系统模型与问题建模</a:t>
            </a:r>
            <a:endParaRPr lang="zh-CN" altLang="en-US" dirty="0"/>
          </a:p>
          <a:p>
            <a:endParaRPr lang="zh-CN" altLang="en-US" dirty="0"/>
          </a:p>
        </p:txBody>
      </p:sp>
      <p:sp>
        <p:nvSpPr>
          <p:cNvPr id="4" name="灯片编号占位符 3">
            <a:extLst>
              <a:ext uri="{FF2B5EF4-FFF2-40B4-BE49-F238E27FC236}">
                <a16:creationId xmlns:a16="http://schemas.microsoft.com/office/drawing/2014/main" id="{3E8E229F-67A7-2135-4C01-DB3FE969DE11}"/>
              </a:ext>
            </a:extLst>
          </p:cNvPr>
          <p:cNvSpPr>
            <a:spLocks noGrp="1"/>
          </p:cNvSpPr>
          <p:nvPr>
            <p:ph type="sldNum" sz="quarter" idx="5"/>
          </p:nvPr>
        </p:nvSpPr>
        <p:spPr/>
        <p:txBody>
          <a:bodyPr/>
          <a:lstStyle/>
          <a:p>
            <a:fld id="{732CD936-F134-4DC6-9406-18F65D7C4A01}" type="slidenum">
              <a:rPr lang="zh-CN" altLang="en-US" smtClean="0"/>
              <a:t>8</a:t>
            </a:fld>
            <a:endParaRPr lang="zh-CN" altLang="en-US"/>
          </a:p>
        </p:txBody>
      </p:sp>
    </p:spTree>
    <p:extLst>
      <p:ext uri="{BB962C8B-B14F-4D97-AF65-F5344CB8AC3E}">
        <p14:creationId xmlns:p14="http://schemas.microsoft.com/office/powerpoint/2010/main" val="290978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F0E09-3E15-A583-5E7B-4AB6C1DC273C}"/>
              </a:ext>
            </a:extLst>
          </p:cNvPr>
          <p:cNvSpPr>
            <a:spLocks noGrp="1"/>
          </p:cNvSpPr>
          <p:nvPr>
            <p:ph type="title"/>
          </p:nvPr>
        </p:nvSpPr>
        <p:spPr/>
        <p:txBody>
          <a:bodyPr/>
          <a:lstStyle/>
          <a:p>
            <a:r>
              <a:rPr lang="zh-CN" altLang="en-US"/>
              <a:t>单击此处编辑母版标题样式</a:t>
            </a:r>
          </a:p>
        </p:txBody>
      </p:sp>
      <p:sp>
        <p:nvSpPr>
          <p:cNvPr id="3" name="灯片编号占位符 2">
            <a:extLst>
              <a:ext uri="{FF2B5EF4-FFF2-40B4-BE49-F238E27FC236}">
                <a16:creationId xmlns:a16="http://schemas.microsoft.com/office/drawing/2014/main" id="{3163B46B-D004-5B27-073C-4E64CB0C0E89}"/>
              </a:ext>
            </a:extLst>
          </p:cNvPr>
          <p:cNvSpPr>
            <a:spLocks noGrp="1"/>
          </p:cNvSpPr>
          <p:nvPr>
            <p:ph type="sldNum" sz="quarter" idx="10"/>
          </p:nvPr>
        </p:nvSpPr>
        <p:spPr>
          <a:xfrm>
            <a:off x="9220200" y="6492875"/>
            <a:ext cx="2743200" cy="365125"/>
          </a:xfrm>
        </p:spPr>
        <p:txBody>
          <a:bodyPr/>
          <a:lstStyle>
            <a:lvl1pPr>
              <a:defRPr>
                <a:latin typeface="Times New Roman" panose="02020603050405020304" pitchFamily="18" charset="0"/>
                <a:cs typeface="Times New Roman" panose="02020603050405020304" pitchFamily="18" charset="0"/>
              </a:defRPr>
            </a:lvl1pPr>
          </a:lstStyle>
          <a:p>
            <a:fld id="{33C59F56-D4B4-4DCE-AF8F-B905FFBCF912}" type="slidenum">
              <a:rPr lang="zh-CN" altLang="en-US" smtClean="0"/>
              <a:pPr/>
              <a:t>‹#›</a:t>
            </a:fld>
            <a:endParaRPr lang="zh-CN" altLang="en-US" dirty="0"/>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4" name="灯片编号占位符 3">
            <a:extLst>
              <a:ext uri="{FF2B5EF4-FFF2-40B4-BE49-F238E27FC236}">
                <a16:creationId xmlns:a16="http://schemas.microsoft.com/office/drawing/2014/main" id="{7D8D0074-506D-F241-A7D7-AF894711672B}"/>
              </a:ext>
            </a:extLst>
          </p:cNvPr>
          <p:cNvSpPr>
            <a:spLocks noGrp="1"/>
          </p:cNvSpPr>
          <p:nvPr>
            <p:ph type="sldNum" sz="quarter" idx="4"/>
          </p:nvPr>
        </p:nvSpPr>
        <p:spPr>
          <a:xfrm>
            <a:off x="9216508" y="6476779"/>
            <a:ext cx="2743200" cy="365125"/>
          </a:xfrm>
          <a:prstGeom prst="rect">
            <a:avLst/>
          </a:prstGeom>
        </p:spPr>
        <p:txBody>
          <a:bodyPr vert="horz" lIns="91440" tIns="45720" rIns="91440" bIns="45720" rtlCol="0" anchor="ctr"/>
          <a:lstStyle>
            <a:lvl1pPr algn="r">
              <a:defRPr sz="1200">
                <a:solidFill>
                  <a:schemeClr val="tx1"/>
                </a:solidFill>
                <a:latin typeface="Times New Roman" panose="02020603050405020304" pitchFamily="18" charset="0"/>
                <a:cs typeface="Times New Roman" panose="02020603050405020304" pitchFamily="18" charset="0"/>
              </a:defRPr>
            </a:lvl1pPr>
          </a:lstStyle>
          <a:p>
            <a:fld id="{33C59F56-D4B4-4DCE-AF8F-B905FFBCF912}"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gif"/></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gif"/><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sv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sv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sv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B40A68E-9B58-4C58-B4F1-35643102B21E}"/>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4" name="文本框 3"/>
          <p:cNvSpPr txBox="1"/>
          <p:nvPr/>
        </p:nvSpPr>
        <p:spPr>
          <a:xfrm>
            <a:off x="253385" y="1809501"/>
            <a:ext cx="11685230" cy="988347"/>
          </a:xfrm>
          <a:prstGeom prst="rect">
            <a:avLst/>
          </a:prstGeom>
          <a:noFill/>
        </p:spPr>
        <p:txBody>
          <a:bodyPr wrap="square" rtlCol="0">
            <a:spAutoFit/>
          </a:bodyPr>
          <a:lstStyle/>
          <a:p>
            <a:pPr algn="ctr">
              <a:lnSpc>
                <a:spcPct val="150000"/>
              </a:lnSpc>
            </a:pPr>
            <a:r>
              <a:rPr lang="zh-CN" altLang="en-US" sz="4400" b="1" dirty="0">
                <a:solidFill>
                  <a:schemeClr val="accent1">
                    <a:lumMod val="50000"/>
                  </a:schemeClr>
                </a:solidFill>
                <a:latin typeface="微软雅黑" panose="020B0503020204020204" pitchFamily="34" charset="-122"/>
                <a:ea typeface="微软雅黑" panose="020B0503020204020204" pitchFamily="34" charset="-122"/>
              </a:rPr>
              <a:t>多层卫星网络中</a:t>
            </a:r>
            <a:r>
              <a:rPr lang="en-US" altLang="zh-CN" sz="4400" b="1" dirty="0">
                <a:solidFill>
                  <a:schemeClr val="accent1">
                    <a:lumMod val="50000"/>
                  </a:schemeClr>
                </a:solidFill>
                <a:latin typeface="微软雅黑" panose="020B0503020204020204" pitchFamily="34" charset="-122"/>
                <a:ea typeface="微软雅黑" panose="020B0503020204020204" pitchFamily="34" charset="-122"/>
              </a:rPr>
              <a:t>SDN</a:t>
            </a:r>
            <a:r>
              <a:rPr lang="zh-CN" altLang="en-US" sz="4400" b="1" dirty="0">
                <a:solidFill>
                  <a:schemeClr val="accent1">
                    <a:lumMod val="50000"/>
                  </a:schemeClr>
                </a:solidFill>
                <a:latin typeface="微软雅黑" panose="020B0503020204020204" pitchFamily="34" charset="-122"/>
                <a:ea typeface="微软雅黑" panose="020B0503020204020204" pitchFamily="34" charset="-122"/>
              </a:rPr>
              <a:t>控制器动态部署</a:t>
            </a:r>
          </a:p>
        </p:txBody>
      </p:sp>
      <p:sp>
        <p:nvSpPr>
          <p:cNvPr id="6" name="文本框 5"/>
          <p:cNvSpPr txBox="1"/>
          <p:nvPr/>
        </p:nvSpPr>
        <p:spPr>
          <a:xfrm>
            <a:off x="4828538" y="5559081"/>
            <a:ext cx="2444805" cy="581057"/>
          </a:xfrm>
          <a:prstGeom prst="rect">
            <a:avLst/>
          </a:prstGeom>
          <a:noFill/>
        </p:spPr>
        <p:txBody>
          <a:bodyPr wrap="square" rtlCol="0">
            <a:spAutoFit/>
          </a:bodyPr>
          <a:lstStyle/>
          <a:p>
            <a:pPr>
              <a:lnSpc>
                <a:spcPct val="150000"/>
              </a:lnSpc>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2025</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年</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7</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月</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29</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日</a:t>
            </a:r>
          </a:p>
        </p:txBody>
      </p:sp>
      <p:graphicFrame>
        <p:nvGraphicFramePr>
          <p:cNvPr id="8" name="表格 7">
            <a:extLst>
              <a:ext uri="{FF2B5EF4-FFF2-40B4-BE49-F238E27FC236}">
                <a16:creationId xmlns:a16="http://schemas.microsoft.com/office/drawing/2014/main" id="{B9DA8889-45AD-A555-7890-E7A9CA11E7EF}"/>
              </a:ext>
            </a:extLst>
          </p:cNvPr>
          <p:cNvGraphicFramePr>
            <a:graphicFrameLocks noGrp="1"/>
          </p:cNvGraphicFramePr>
          <p:nvPr>
            <p:extLst>
              <p:ext uri="{D42A27DB-BD31-4B8C-83A1-F6EECF244321}">
                <p14:modId xmlns:p14="http://schemas.microsoft.com/office/powerpoint/2010/main" val="2247094930"/>
              </p:ext>
            </p:extLst>
          </p:nvPr>
        </p:nvGraphicFramePr>
        <p:xfrm>
          <a:off x="3533563" y="3878221"/>
          <a:ext cx="5381838" cy="518160"/>
        </p:xfrm>
        <a:graphic>
          <a:graphicData uri="http://schemas.openxmlformats.org/drawingml/2006/table">
            <a:tbl>
              <a:tblPr firstRow="1" bandRow="1">
                <a:tableStyleId>{5C22544A-7EE6-4342-B048-85BDC9FD1C3A}</a:tableStyleId>
              </a:tblPr>
              <a:tblGrid>
                <a:gridCol w="2690919">
                  <a:extLst>
                    <a:ext uri="{9D8B030D-6E8A-4147-A177-3AD203B41FA5}">
                      <a16:colId xmlns:a16="http://schemas.microsoft.com/office/drawing/2014/main" val="3541633088"/>
                    </a:ext>
                  </a:extLst>
                </a:gridCol>
                <a:gridCol w="2690919">
                  <a:extLst>
                    <a:ext uri="{9D8B030D-6E8A-4147-A177-3AD203B41FA5}">
                      <a16:colId xmlns:a16="http://schemas.microsoft.com/office/drawing/2014/main" val="3541949967"/>
                    </a:ext>
                  </a:extLst>
                </a:gridCol>
              </a:tblGrid>
              <a:tr h="370840">
                <a:tc>
                  <a:txBody>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汇报人： </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胡陆莹</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3028436"/>
                  </a:ext>
                </a:extLst>
              </a:tr>
            </a:tbl>
          </a:graphicData>
        </a:graphic>
      </p:graphicFrame>
      <p:pic>
        <p:nvPicPr>
          <p:cNvPr id="3" name="图片 2">
            <a:extLst>
              <a:ext uri="{FF2B5EF4-FFF2-40B4-BE49-F238E27FC236}">
                <a16:creationId xmlns:a16="http://schemas.microsoft.com/office/drawing/2014/main" id="{0006A068-7E54-8A8C-CFDC-2B9A8C81584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505526" y="120573"/>
            <a:ext cx="2408767" cy="700483"/>
          </a:xfrm>
          <a:prstGeom prst="rect">
            <a:avLst/>
          </a:prstGeom>
        </p:spPr>
      </p:pic>
      <p:pic>
        <p:nvPicPr>
          <p:cNvPr id="5" name="图片 4">
            <a:extLst>
              <a:ext uri="{FF2B5EF4-FFF2-40B4-BE49-F238E27FC236}">
                <a16:creationId xmlns:a16="http://schemas.microsoft.com/office/drawing/2014/main" id="{8188B14E-D0D5-8B0E-9A92-E43CDC0EFE0D}"/>
              </a:ext>
            </a:extLst>
          </p:cNvPr>
          <p:cNvPicPr>
            <a:picLocks noChangeAspect="1"/>
          </p:cNvPicPr>
          <p:nvPr/>
        </p:nvPicPr>
        <p:blipFill rotWithShape="1">
          <a:blip r:embed="rId5">
            <a:clrChange>
              <a:clrFrom>
                <a:srgbClr val="FFFFFF"/>
              </a:clrFrom>
              <a:clrTo>
                <a:srgbClr val="FFFFFF">
                  <a:alpha val="0"/>
                </a:srgbClr>
              </a:clrTo>
            </a:clrChange>
          </a:blip>
          <a:srcRect l="8187" t="14763" r="12838" b="15629"/>
          <a:stretch/>
        </p:blipFill>
        <p:spPr>
          <a:xfrm>
            <a:off x="7273343" y="117936"/>
            <a:ext cx="2113973" cy="703120"/>
          </a:xfrm>
          <a:prstGeom prst="rect">
            <a:avLst/>
          </a:prstGeom>
        </p:spPr>
      </p:pic>
    </p:spTree>
    <p:extLst>
      <p:ext uri="{BB962C8B-B14F-4D97-AF65-F5344CB8AC3E}">
        <p14:creationId xmlns:p14="http://schemas.microsoft.com/office/powerpoint/2010/main" val="1833408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15A31-9E98-8ADD-8037-802784382DA7}"/>
            </a:ext>
          </a:extLst>
        </p:cNvPr>
        <p:cNvGrpSpPr/>
        <p:nvPr/>
      </p:nvGrpSpPr>
      <p:grpSpPr>
        <a:xfrm>
          <a:off x="0" y="0"/>
          <a:ext cx="0" cy="0"/>
          <a:chOff x="0" y="0"/>
          <a:chExt cx="0" cy="0"/>
        </a:xfrm>
      </p:grpSpPr>
      <p:sp>
        <p:nvSpPr>
          <p:cNvPr id="1079" name="文本框 1078">
            <a:extLst>
              <a:ext uri="{FF2B5EF4-FFF2-40B4-BE49-F238E27FC236}">
                <a16:creationId xmlns:a16="http://schemas.microsoft.com/office/drawing/2014/main" id="{EBD10086-D24E-5183-DBDB-452F834504E0}"/>
              </a:ext>
            </a:extLst>
          </p:cNvPr>
          <p:cNvSpPr txBox="1"/>
          <p:nvPr/>
        </p:nvSpPr>
        <p:spPr>
          <a:xfrm>
            <a:off x="1041703" y="5876925"/>
            <a:ext cx="4008367" cy="417358"/>
          </a:xfrm>
          <a:prstGeom prst="rect">
            <a:avLst/>
          </a:prstGeom>
          <a:noFill/>
        </p:spPr>
        <p:txBody>
          <a:bodyPr wrap="square" rtlCol="0">
            <a:spAutoFit/>
          </a:bodyPr>
          <a:lstStyle/>
          <a:p>
            <a:pPr algn="ctr">
              <a:lnSpc>
                <a:spcPct val="130000"/>
              </a:lnSpc>
            </a:pP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基于</a:t>
            </a:r>
            <a:r>
              <a:rPr kumimoji="1" lang="en-US" altLang="zh-CN" b="1" dirty="0">
                <a:solidFill>
                  <a:schemeClr val="tx1">
                    <a:lumMod val="85000"/>
                    <a:lumOff val="15000"/>
                  </a:schemeClr>
                </a:solidFill>
                <a:latin typeface="微软雅黑" panose="020B0503020204020204" pitchFamily="34" charset="-122"/>
                <a:ea typeface="微软雅黑" panose="020B0503020204020204" pitchFamily="34" charset="-122"/>
              </a:rPr>
              <a:t>SDN</a:t>
            </a: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的多层卫星网络架构图</a:t>
            </a:r>
          </a:p>
        </p:txBody>
      </p:sp>
      <p:sp>
        <p:nvSpPr>
          <p:cNvPr id="1082" name="标题 1">
            <a:extLst>
              <a:ext uri="{FF2B5EF4-FFF2-40B4-BE49-F238E27FC236}">
                <a16:creationId xmlns:a16="http://schemas.microsoft.com/office/drawing/2014/main" id="{1F4AF158-A24A-53B2-4BFB-356F17A22A5C}"/>
              </a:ext>
            </a:extLst>
          </p:cNvPr>
          <p:cNvSpPr>
            <a:spLocks noGrp="1"/>
          </p:cNvSpPr>
          <p:nvPr>
            <p:ph type="title"/>
          </p:nvPr>
        </p:nvSpPr>
        <p:spPr>
          <a:xfrm>
            <a:off x="614680" y="203200"/>
            <a:ext cx="6389370" cy="730249"/>
          </a:xfrm>
        </p:spPr>
        <p:txBody>
          <a:bodyPr>
            <a:noAutofit/>
          </a:bodyPr>
          <a:lstStyle/>
          <a:p>
            <a:r>
              <a:rPr lang="zh-CN" altLang="en-US" dirty="0">
                <a:solidFill>
                  <a:srgbClr val="203864"/>
                </a:solidFill>
              </a:rPr>
              <a:t>系统模型与问题建模</a:t>
            </a:r>
          </a:p>
        </p:txBody>
      </p:sp>
      <p:sp>
        <p:nvSpPr>
          <p:cNvPr id="2" name="文本框 1">
            <a:extLst>
              <a:ext uri="{FF2B5EF4-FFF2-40B4-BE49-F238E27FC236}">
                <a16:creationId xmlns:a16="http://schemas.microsoft.com/office/drawing/2014/main" id="{6D955393-456D-12C7-D9DC-7C22177D8260}"/>
              </a:ext>
            </a:extLst>
          </p:cNvPr>
          <p:cNvSpPr txBox="1"/>
          <p:nvPr/>
        </p:nvSpPr>
        <p:spPr>
          <a:xfrm>
            <a:off x="393742" y="881175"/>
            <a:ext cx="2018453" cy="53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ctr">
              <a:buFont typeface="Wingdings" panose="05000000000000000000" pitchFamily="2" charset="2"/>
              <a:buChar char="p"/>
            </a:pPr>
            <a:r>
              <a:rPr lang="zh-CN" altLang="en-US" dirty="0">
                <a:solidFill>
                  <a:srgbClr val="203864"/>
                </a:solidFill>
              </a:rPr>
              <a:t>系统模型</a:t>
            </a:r>
          </a:p>
        </p:txBody>
      </p:sp>
      <p:pic>
        <p:nvPicPr>
          <p:cNvPr id="1042" name="图形 1041">
            <a:extLst>
              <a:ext uri="{FF2B5EF4-FFF2-40B4-BE49-F238E27FC236}">
                <a16:creationId xmlns:a16="http://schemas.microsoft.com/office/drawing/2014/main" id="{FF2AC35F-91F9-E9F3-6E8C-FF1EAC54A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776" y="1700051"/>
            <a:ext cx="5465223" cy="4176874"/>
          </a:xfrm>
          <a:prstGeom prst="rect">
            <a:avLst/>
          </a:prstGeom>
        </p:spPr>
      </p:pic>
      <p:sp>
        <p:nvSpPr>
          <p:cNvPr id="3" name="灯片编号占位符 2">
            <a:extLst>
              <a:ext uri="{FF2B5EF4-FFF2-40B4-BE49-F238E27FC236}">
                <a16:creationId xmlns:a16="http://schemas.microsoft.com/office/drawing/2014/main" id="{C6A7E465-036A-24F5-8927-9771F375E5D5}"/>
              </a:ext>
            </a:extLst>
          </p:cNvPr>
          <p:cNvSpPr>
            <a:spLocks noGrp="1"/>
          </p:cNvSpPr>
          <p:nvPr>
            <p:ph type="sldNum" sz="quarter" idx="10"/>
          </p:nvPr>
        </p:nvSpPr>
        <p:spPr/>
        <p:txBody>
          <a:bodyPr/>
          <a:lstStyle/>
          <a:p>
            <a:fld id="{33C59F56-D4B4-4DCE-AF8F-B905FFBCF912}" type="slidenum">
              <a:rPr lang="zh-CN" altLang="en-US" smtClean="0"/>
              <a:t>9</a:t>
            </a:fld>
            <a:endParaRPr lang="zh-CN" altLang="en-US"/>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3875205C-FD9B-1F02-D45A-3CEBC2278858}"/>
                  </a:ext>
                </a:extLst>
              </p:cNvPr>
              <p:cNvSpPr txBox="1"/>
              <p:nvPr/>
            </p:nvSpPr>
            <p:spPr>
              <a:xfrm>
                <a:off x="5750997" y="1567952"/>
                <a:ext cx="6029505" cy="4641271"/>
              </a:xfrm>
              <a:prstGeom prst="rect">
                <a:avLst/>
              </a:prstGeom>
              <a:noFill/>
            </p:spPr>
            <p:txBody>
              <a:bodyPr wrap="square">
                <a:spAutoFit/>
              </a:bodyPr>
              <a:lstStyle/>
              <a:p>
                <a:pPr marL="285750" indent="-285750" algn="just">
                  <a:buFont typeface="Wingdings" panose="05000000000000000000" pitchFamily="2" charset="2"/>
                  <a:buChar char="Ø"/>
                </a:pPr>
                <a:r>
                  <a:rPr lang="zh-CN" altLang="zh-CN" b="1" dirty="0">
                    <a:solidFill>
                      <a:srgbClr val="203864"/>
                    </a:solidFill>
                    <a:latin typeface="微软雅黑" panose="020B0503020204020204" pitchFamily="34" charset="-122"/>
                    <a:ea typeface="微软雅黑" panose="020B0503020204020204" pitchFamily="34" charset="-122"/>
                  </a:rPr>
                  <a:t>控制平面</a:t>
                </a:r>
                <a:r>
                  <a:rPr lang="zh-CN" altLang="en-US" b="1" dirty="0">
                    <a:solidFill>
                      <a:schemeClr val="tx1"/>
                    </a:solidFill>
                    <a:latin typeface="微软雅黑" panose="020B0503020204020204" pitchFamily="34" charset="-122"/>
                    <a:ea typeface="微软雅黑" panose="020B0503020204020204" pitchFamily="34" charset="-122"/>
                  </a:rPr>
                  <a:t>：</a:t>
                </a:r>
                <a:r>
                  <a:rPr lang="zh-CN" altLang="zh-CN" b="1" dirty="0">
                    <a:solidFill>
                      <a:schemeClr val="tx1"/>
                    </a:solidFill>
                    <a:latin typeface="微软雅黑" panose="020B0503020204020204" pitchFamily="34" charset="-122"/>
                    <a:ea typeface="微软雅黑" panose="020B0503020204020204" pitchFamily="34" charset="-122"/>
                  </a:rPr>
                  <a:t>由所有的域</a:t>
                </a:r>
                <a:r>
                  <a:rPr lang="zh-CN" altLang="zh-CN" b="1" dirty="0">
                    <a:solidFill>
                      <a:srgbClr val="203864"/>
                    </a:solidFill>
                    <a:latin typeface="微软雅黑" panose="020B0503020204020204" pitchFamily="34" charset="-122"/>
                    <a:ea typeface="微软雅黑" panose="020B0503020204020204" pitchFamily="34" charset="-122"/>
                  </a:rPr>
                  <a:t>控制器</a:t>
                </a:r>
                <a:r>
                  <a:rPr lang="zh-CN" altLang="zh-CN" b="1" dirty="0">
                    <a:solidFill>
                      <a:schemeClr val="tx1"/>
                    </a:solidFill>
                    <a:latin typeface="微软雅黑" panose="020B0503020204020204" pitchFamily="34" charset="-122"/>
                    <a:ea typeface="微软雅黑" panose="020B0503020204020204" pitchFamily="34" charset="-122"/>
                  </a:rPr>
                  <a:t>组成，负责各自域内</a:t>
                </a:r>
                <a:r>
                  <a:rPr lang="zh-CN" altLang="en-US" b="1" dirty="0">
                    <a:solidFill>
                      <a:schemeClr val="tx1"/>
                    </a:solidFill>
                    <a:latin typeface="微软雅黑" panose="020B0503020204020204" pitchFamily="34" charset="-122"/>
                    <a:ea typeface="微软雅黑" panose="020B0503020204020204" pitchFamily="34" charset="-122"/>
                  </a:rPr>
                  <a:t>交换机</a:t>
                </a:r>
                <a:r>
                  <a:rPr lang="zh-CN" altLang="zh-CN" b="1" dirty="0">
                    <a:solidFill>
                      <a:schemeClr val="tx1"/>
                    </a:solidFill>
                    <a:latin typeface="微软雅黑" panose="020B0503020204020204" pitchFamily="34" charset="-122"/>
                    <a:ea typeface="微软雅黑" panose="020B0503020204020204" pitchFamily="34" charset="-122"/>
                  </a:rPr>
                  <a:t>的路由计算，</a:t>
                </a:r>
                <a:r>
                  <a:rPr lang="zh-CN" altLang="en-US" b="1" dirty="0">
                    <a:latin typeface="微软雅黑" panose="020B0503020204020204" pitchFamily="34" charset="-122"/>
                    <a:ea typeface="微软雅黑" panose="020B0503020204020204" pitchFamily="34" charset="-122"/>
                  </a:rPr>
                  <a:t>二元变量</a:t>
                </a:r>
                <a14:m>
                  <m:oMath xmlns:m="http://schemas.openxmlformats.org/officeDocument/2006/math">
                    <m:sSubSup>
                      <m:sSubSupPr>
                        <m:ctrlPr>
                          <a:rPr lang="zh-CN" altLang="zh-CN" b="1">
                            <a:solidFill>
                              <a:srgbClr val="203864"/>
                            </a:solidFill>
                            <a:latin typeface="微软雅黑" panose="020B0503020204020204" pitchFamily="34" charset="-122"/>
                            <a:ea typeface="微软雅黑" panose="020B0503020204020204" pitchFamily="34" charset="-122"/>
                          </a:rPr>
                        </m:ctrlPr>
                      </m:sSubSupPr>
                      <m:e>
                        <m:r>
                          <a:rPr lang="en-US" altLang="zh-CN" b="1">
                            <a:solidFill>
                              <a:srgbClr val="203864"/>
                            </a:solidFill>
                            <a:latin typeface="微软雅黑" panose="020B0503020204020204" pitchFamily="34" charset="-122"/>
                            <a:ea typeface="微软雅黑" panose="020B0503020204020204" pitchFamily="34" charset="-122"/>
                          </a:rPr>
                          <m:t>𝝌</m:t>
                        </m:r>
                      </m:e>
                      <m:sub>
                        <m:r>
                          <a:rPr lang="en-US" altLang="zh-CN" b="1">
                            <a:solidFill>
                              <a:srgbClr val="203864"/>
                            </a:solidFill>
                            <a:latin typeface="微软雅黑" panose="020B0503020204020204" pitchFamily="34" charset="-122"/>
                            <a:ea typeface="微软雅黑" panose="020B0503020204020204" pitchFamily="34" charset="-122"/>
                          </a:rPr>
                          <m:t>𝒋</m:t>
                        </m:r>
                      </m:sub>
                      <m:sup>
                        <m:r>
                          <a:rPr lang="en-US" altLang="zh-CN" b="1">
                            <a:solidFill>
                              <a:srgbClr val="203864"/>
                            </a:solidFill>
                            <a:latin typeface="微软雅黑" panose="020B0503020204020204" pitchFamily="34" charset="-122"/>
                            <a:ea typeface="微软雅黑" panose="020B0503020204020204" pitchFamily="34" charset="-122"/>
                          </a:rPr>
                          <m:t>𝒕</m:t>
                        </m:r>
                      </m:sup>
                    </m:sSubSup>
                    <m:r>
                      <a:rPr lang="en-US" altLang="zh-CN" b="1">
                        <a:solidFill>
                          <a:srgbClr val="203864"/>
                        </a:solidFill>
                        <a:latin typeface="微软雅黑" panose="020B0503020204020204" pitchFamily="34" charset="-122"/>
                        <a:ea typeface="微软雅黑" panose="020B0503020204020204" pitchFamily="34" charset="-122"/>
                      </a:rPr>
                      <m:t>∈</m:t>
                    </m:r>
                    <m:d>
                      <m:dPr>
                        <m:begChr m:val="{"/>
                        <m:endChr m:val="}"/>
                        <m:ctrlPr>
                          <a:rPr lang="zh-CN" altLang="zh-CN" b="1">
                            <a:solidFill>
                              <a:srgbClr val="203864"/>
                            </a:solidFill>
                            <a:latin typeface="微软雅黑" panose="020B0503020204020204" pitchFamily="34" charset="-122"/>
                            <a:ea typeface="微软雅黑" panose="020B0503020204020204" pitchFamily="34" charset="-122"/>
                          </a:rPr>
                        </m:ctrlPr>
                      </m:dPr>
                      <m:e>
                        <m:r>
                          <a:rPr lang="en-US" altLang="zh-CN" b="1">
                            <a:solidFill>
                              <a:srgbClr val="203864"/>
                            </a:solidFill>
                            <a:latin typeface="微软雅黑" panose="020B0503020204020204" pitchFamily="34" charset="-122"/>
                            <a:ea typeface="微软雅黑" panose="020B0503020204020204" pitchFamily="34" charset="-122"/>
                          </a:rPr>
                          <m:t>𝟎</m:t>
                        </m:r>
                        <m:r>
                          <a:rPr lang="en-US" altLang="zh-CN" b="1">
                            <a:solidFill>
                              <a:srgbClr val="203864"/>
                            </a:solidFill>
                            <a:latin typeface="微软雅黑" panose="020B0503020204020204" pitchFamily="34" charset="-122"/>
                            <a:ea typeface="微软雅黑" panose="020B0503020204020204" pitchFamily="34" charset="-122"/>
                          </a:rPr>
                          <m:t>,</m:t>
                        </m:r>
                        <m:r>
                          <a:rPr lang="en-US" altLang="zh-CN" b="1">
                            <a:solidFill>
                              <a:srgbClr val="203864"/>
                            </a:solidFill>
                            <a:latin typeface="微软雅黑" panose="020B0503020204020204" pitchFamily="34" charset="-122"/>
                            <a:ea typeface="微软雅黑" panose="020B0503020204020204" pitchFamily="34" charset="-122"/>
                          </a:rPr>
                          <m:t>𝟏</m:t>
                        </m:r>
                      </m:e>
                    </m:d>
                  </m:oMath>
                </a14:m>
                <a:r>
                  <a:rPr lang="zh-CN" altLang="en-US" b="1" dirty="0">
                    <a:latin typeface="微软雅黑" panose="020B0503020204020204" pitchFamily="34" charset="-122"/>
                    <a:ea typeface="微软雅黑" panose="020B0503020204020204" pitchFamily="34" charset="-122"/>
                  </a:rPr>
                  <a:t>用于表示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𝒋</m:t>
                        </m:r>
                      </m:sub>
                    </m:sSub>
                  </m:oMath>
                </a14:m>
                <a:r>
                  <a:rPr lang="zh-CN" altLang="en-US" b="1" dirty="0">
                    <a:latin typeface="微软雅黑" panose="020B0503020204020204" pitchFamily="34" charset="-122"/>
                    <a:ea typeface="微软雅黑" panose="020B0503020204020204" pitchFamily="34" charset="-122"/>
                  </a:rPr>
                  <a:t>在时隙</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𝒕</m:t>
                    </m:r>
                  </m:oMath>
                </a14:m>
                <a:r>
                  <a:rPr lang="zh-CN" altLang="en-US" b="1" dirty="0">
                    <a:latin typeface="微软雅黑" panose="020B0503020204020204" pitchFamily="34" charset="-122"/>
                    <a:ea typeface="微软雅黑" panose="020B0503020204020204" pitchFamily="34" charset="-122"/>
                  </a:rPr>
                  <a:t>是否被激活为控制器</a:t>
                </a:r>
                <a:r>
                  <a:rPr lang="zh-CN" altLang="zh-CN" b="1" dirty="0">
                    <a:solidFill>
                      <a:schemeClr val="tx1"/>
                    </a:solidFill>
                    <a:latin typeface="微软雅黑" panose="020B0503020204020204" pitchFamily="34" charset="-122"/>
                    <a:ea typeface="微软雅黑" panose="020B0503020204020204" pitchFamily="34" charset="-122"/>
                  </a:rPr>
                  <a:t>。假设控制器可以安装在</a:t>
                </a:r>
                <a:r>
                  <a:rPr lang="zh-CN" altLang="zh-CN" b="1" dirty="0">
                    <a:latin typeface="微软雅黑" panose="020B0503020204020204" pitchFamily="34" charset="-122"/>
                    <a:ea typeface="微软雅黑" panose="020B0503020204020204" pitchFamily="34" charset="-122"/>
                  </a:rPr>
                  <a:t>所有卫星</a:t>
                </a:r>
                <a:r>
                  <a:rPr lang="zh-CN" altLang="zh-CN" b="1" dirty="0">
                    <a:solidFill>
                      <a:schemeClr val="tx1"/>
                    </a:solidFill>
                    <a:latin typeface="微软雅黑" panose="020B0503020204020204" pitchFamily="34" charset="-122"/>
                    <a:ea typeface="微软雅黑" panose="020B0503020204020204" pitchFamily="34" charset="-122"/>
                  </a:rPr>
                  <a:t>上</a:t>
                </a:r>
                <a:r>
                  <a:rPr lang="zh-CN" altLang="zh-CN" b="1" dirty="0">
                    <a:solidFill>
                      <a:srgbClr val="203864"/>
                    </a:solidFill>
                    <a:latin typeface="微软雅黑" panose="020B0503020204020204" pitchFamily="34" charset="-122"/>
                    <a:ea typeface="微软雅黑" panose="020B0503020204020204" pitchFamily="34" charset="-122"/>
                  </a:rPr>
                  <a:t>不受硬件限制</a:t>
                </a:r>
                <a:r>
                  <a:rPr lang="zh-CN" altLang="zh-CN" b="1" dirty="0">
                    <a:solidFill>
                      <a:schemeClr val="tx1"/>
                    </a:solidFill>
                    <a:latin typeface="微软雅黑" panose="020B0503020204020204" pitchFamily="34" charset="-122"/>
                    <a:ea typeface="微软雅黑" panose="020B0503020204020204" pitchFamily="34" charset="-122"/>
                  </a:rPr>
                  <a:t>。</a:t>
                </a:r>
                <a:endParaRPr lang="en-US" altLang="zh-CN" b="1" dirty="0">
                  <a:solidFill>
                    <a:schemeClr val="tx1"/>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endParaRPr lang="en-US" altLang="zh-CN" b="1" dirty="0">
                  <a:solidFill>
                    <a:schemeClr val="tx1"/>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r>
                  <a:rPr lang="zh-CN" altLang="en-US" b="1" dirty="0">
                    <a:solidFill>
                      <a:srgbClr val="203864"/>
                    </a:solidFill>
                    <a:latin typeface="微软雅黑" panose="020B0503020204020204" pitchFamily="34" charset="-122"/>
                    <a:ea typeface="微软雅黑" panose="020B0503020204020204" pitchFamily="34" charset="-122"/>
                  </a:rPr>
                  <a:t>转发</a:t>
                </a:r>
                <a:r>
                  <a:rPr lang="zh-CN" altLang="zh-CN" b="1" dirty="0">
                    <a:solidFill>
                      <a:srgbClr val="203864"/>
                    </a:solidFill>
                    <a:latin typeface="微软雅黑" panose="020B0503020204020204" pitchFamily="34" charset="-122"/>
                    <a:ea typeface="微软雅黑" panose="020B0503020204020204" pitchFamily="34" charset="-122"/>
                  </a:rPr>
                  <a:t>平面</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由卫星</a:t>
                </a:r>
                <a:r>
                  <a:rPr lang="zh-CN" altLang="en-US" b="1" dirty="0">
                    <a:latin typeface="微软雅黑" panose="020B0503020204020204" pitchFamily="34" charset="-122"/>
                    <a:ea typeface="微软雅黑" panose="020B0503020204020204" pitchFamily="34" charset="-122"/>
                  </a:rPr>
                  <a:t>网络</a:t>
                </a:r>
                <a:r>
                  <a:rPr lang="zh-CN" altLang="zh-CN" b="1" dirty="0">
                    <a:latin typeface="微软雅黑" panose="020B0503020204020204" pitchFamily="34" charset="-122"/>
                    <a:ea typeface="微软雅黑" panose="020B0503020204020204" pitchFamily="34" charset="-122"/>
                  </a:rPr>
                  <a:t>中的</a:t>
                </a:r>
                <a:r>
                  <a:rPr lang="zh-CN" altLang="zh-CN" b="1" dirty="0">
                    <a:solidFill>
                      <a:srgbClr val="203864"/>
                    </a:solidFill>
                    <a:latin typeface="微软雅黑" panose="020B0503020204020204" pitchFamily="34" charset="-122"/>
                    <a:ea typeface="微软雅黑" panose="020B0503020204020204" pitchFamily="34" charset="-122"/>
                  </a:rPr>
                  <a:t>所有卫星</a:t>
                </a:r>
                <a:r>
                  <a:rPr lang="zh-CN" altLang="zh-CN" b="1" dirty="0">
                    <a:latin typeface="微软雅黑" panose="020B0503020204020204" pitchFamily="34" charset="-122"/>
                    <a:ea typeface="微软雅黑" panose="020B0503020204020204" pitchFamily="34" charset="-122"/>
                  </a:rPr>
                  <a:t>组成，作为</a:t>
                </a:r>
                <a:r>
                  <a:rPr lang="zh-CN" altLang="zh-CN" b="1" dirty="0">
                    <a:solidFill>
                      <a:srgbClr val="203864"/>
                    </a:solidFill>
                    <a:latin typeface="微软雅黑" panose="020B0503020204020204" pitchFamily="34" charset="-122"/>
                    <a:ea typeface="微软雅黑" panose="020B0503020204020204" pitchFamily="34" charset="-122"/>
                  </a:rPr>
                  <a:t>交换机</a:t>
                </a:r>
                <a:r>
                  <a:rPr lang="zh-CN" altLang="zh-CN" b="1" dirty="0">
                    <a:latin typeface="微软雅黑" panose="020B0503020204020204" pitchFamily="34" charset="-122"/>
                    <a:ea typeface="微软雅黑" panose="020B0503020204020204" pitchFamily="34" charset="-122"/>
                  </a:rPr>
                  <a:t>，负责数据</a:t>
                </a:r>
                <a:r>
                  <a:rPr lang="zh-CN" altLang="en-US" b="1" dirty="0">
                    <a:latin typeface="微软雅黑" panose="020B0503020204020204" pitchFamily="34" charset="-122"/>
                    <a:ea typeface="微软雅黑" panose="020B0503020204020204" pitchFamily="34" charset="-122"/>
                  </a:rPr>
                  <a:t>转发</a:t>
                </a:r>
                <a:r>
                  <a:rPr lang="zh-CN" altLang="zh-CN" b="1" dirty="0">
                    <a:latin typeface="微软雅黑" panose="020B0503020204020204" pitchFamily="34" charset="-122"/>
                    <a:ea typeface="微软雅黑" panose="020B0503020204020204" pitchFamily="34" charset="-122"/>
                  </a:rPr>
                  <a:t>，</a:t>
                </a:r>
                <a14:m>
                  <m:oMath xmlns:m="http://schemas.openxmlformats.org/officeDocument/2006/math">
                    <m:sSubSup>
                      <m:sSubSupPr>
                        <m:ctrlPr>
                          <a:rPr lang="zh-CN" altLang="zh-CN" b="1">
                            <a:solidFill>
                              <a:srgbClr val="203864"/>
                            </a:solidFill>
                            <a:latin typeface="微软雅黑" panose="020B0503020204020204" pitchFamily="34" charset="-122"/>
                            <a:ea typeface="微软雅黑" panose="020B0503020204020204" pitchFamily="34" charset="-122"/>
                          </a:rPr>
                        </m:ctrlPr>
                      </m:sSubSupPr>
                      <m:e>
                        <m:r>
                          <a:rPr lang="en-US" altLang="zh-CN" b="1">
                            <a:solidFill>
                              <a:srgbClr val="203864"/>
                            </a:solidFill>
                            <a:latin typeface="微软雅黑" panose="020B0503020204020204" pitchFamily="34" charset="-122"/>
                            <a:ea typeface="微软雅黑" panose="020B0503020204020204" pitchFamily="34" charset="-122"/>
                          </a:rPr>
                          <m:t>𝒙</m:t>
                        </m:r>
                      </m:e>
                      <m:sub>
                        <m:r>
                          <a:rPr lang="en-US" altLang="zh-CN" b="1">
                            <a:solidFill>
                              <a:srgbClr val="203864"/>
                            </a:solidFill>
                            <a:latin typeface="微软雅黑" panose="020B0503020204020204" pitchFamily="34" charset="-122"/>
                            <a:ea typeface="微软雅黑" panose="020B0503020204020204" pitchFamily="34" charset="-122"/>
                          </a:rPr>
                          <m:t>𝒊𝒋</m:t>
                        </m:r>
                      </m:sub>
                      <m:sup>
                        <m:r>
                          <a:rPr lang="en-US" altLang="zh-CN" b="1">
                            <a:solidFill>
                              <a:srgbClr val="203864"/>
                            </a:solidFill>
                            <a:latin typeface="微软雅黑" panose="020B0503020204020204" pitchFamily="34" charset="-122"/>
                            <a:ea typeface="微软雅黑" panose="020B0503020204020204" pitchFamily="34" charset="-122"/>
                          </a:rPr>
                          <m:t>𝒕</m:t>
                        </m:r>
                      </m:sup>
                    </m:sSubSup>
                    <m:r>
                      <a:rPr lang="en-US" altLang="zh-CN" b="1">
                        <a:solidFill>
                          <a:srgbClr val="203864"/>
                        </a:solidFill>
                        <a:latin typeface="微软雅黑" panose="020B0503020204020204" pitchFamily="34" charset="-122"/>
                        <a:ea typeface="微软雅黑" panose="020B0503020204020204" pitchFamily="34" charset="-122"/>
                      </a:rPr>
                      <m:t>∈</m:t>
                    </m:r>
                    <m:d>
                      <m:dPr>
                        <m:begChr m:val="{"/>
                        <m:endChr m:val="}"/>
                        <m:ctrlPr>
                          <a:rPr lang="zh-CN" altLang="zh-CN" b="1">
                            <a:solidFill>
                              <a:srgbClr val="203864"/>
                            </a:solidFill>
                            <a:latin typeface="微软雅黑" panose="020B0503020204020204" pitchFamily="34" charset="-122"/>
                            <a:ea typeface="微软雅黑" panose="020B0503020204020204" pitchFamily="34" charset="-122"/>
                          </a:rPr>
                        </m:ctrlPr>
                      </m:dPr>
                      <m:e>
                        <m:r>
                          <a:rPr lang="en-US" altLang="zh-CN" b="1">
                            <a:solidFill>
                              <a:srgbClr val="203864"/>
                            </a:solidFill>
                            <a:latin typeface="微软雅黑" panose="020B0503020204020204" pitchFamily="34" charset="-122"/>
                            <a:ea typeface="微软雅黑" panose="020B0503020204020204" pitchFamily="34" charset="-122"/>
                          </a:rPr>
                          <m:t>𝟎</m:t>
                        </m:r>
                        <m:r>
                          <a:rPr lang="en-US" altLang="zh-CN" b="1">
                            <a:solidFill>
                              <a:srgbClr val="203864"/>
                            </a:solidFill>
                            <a:latin typeface="微软雅黑" panose="020B0503020204020204" pitchFamily="34" charset="-122"/>
                            <a:ea typeface="微软雅黑" panose="020B0503020204020204" pitchFamily="34" charset="-122"/>
                          </a:rPr>
                          <m:t>,</m:t>
                        </m:r>
                        <m:r>
                          <a:rPr lang="en-US" altLang="zh-CN" b="1">
                            <a:solidFill>
                              <a:srgbClr val="203864"/>
                            </a:solidFill>
                            <a:latin typeface="微软雅黑" panose="020B0503020204020204" pitchFamily="34" charset="-122"/>
                            <a:ea typeface="微软雅黑" panose="020B0503020204020204" pitchFamily="34" charset="-122"/>
                          </a:rPr>
                          <m:t>𝟏</m:t>
                        </m:r>
                      </m:e>
                    </m:d>
                  </m:oMath>
                </a14:m>
                <a:r>
                  <a:rPr lang="zh-CN" altLang="en-US" b="1" dirty="0">
                    <a:latin typeface="微软雅黑" panose="020B0503020204020204" pitchFamily="34" charset="-122"/>
                    <a:ea typeface="微软雅黑" panose="020B0503020204020204" pitchFamily="34" charset="-122"/>
                  </a:rPr>
                  <a:t>用于表示交换机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smtClean="0">
                            <a:latin typeface="Cambria Math" panose="02040503050406030204" pitchFamily="18" charset="0"/>
                          </a:rPr>
                          <m:t>𝒊</m:t>
                        </m:r>
                      </m:sub>
                    </m:sSub>
                  </m:oMath>
                </a14:m>
                <a:r>
                  <a:rPr lang="zh-CN" altLang="en-US" b="1" dirty="0">
                    <a:latin typeface="微软雅黑" panose="020B0503020204020204" pitchFamily="34" charset="-122"/>
                    <a:ea typeface="微软雅黑" panose="020B0503020204020204" pitchFamily="34" charset="-122"/>
                  </a:rPr>
                  <a:t>是否被分配给控制器</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𝒋</m:t>
                        </m:r>
                      </m:sub>
                    </m:sSub>
                    <m:r>
                      <a:rPr lang="en-US" altLang="zh-CN" b="1" i="1">
                        <a:latin typeface="Cambria Math" panose="02040503050406030204" pitchFamily="18" charset="0"/>
                      </a:rPr>
                      <m:t> </m:t>
                    </m:r>
                  </m:oMath>
                </a14:m>
                <a:r>
                  <a:rPr lang="zh-CN" altLang="zh-CN" b="1" dirty="0">
                    <a:latin typeface="微软雅黑" panose="020B0503020204020204" pitchFamily="34" charset="-122"/>
                    <a:ea typeface="微软雅黑" panose="020B0503020204020204" pitchFamily="34" charset="-122"/>
                  </a:rPr>
                  <a:t>。为了让</a:t>
                </a:r>
                <a:r>
                  <a:rPr lang="en-US" altLang="zh-CN" b="1" dirty="0">
                    <a:latin typeface="微软雅黑" panose="020B0503020204020204" pitchFamily="34" charset="-122"/>
                    <a:ea typeface="微软雅黑" panose="020B0503020204020204" pitchFamily="34" charset="-122"/>
                  </a:rPr>
                  <a:t>SDN</a:t>
                </a:r>
                <a:r>
                  <a:rPr lang="zh-CN" altLang="zh-CN" b="1" dirty="0">
                    <a:latin typeface="微软雅黑" panose="020B0503020204020204" pitchFamily="34" charset="-122"/>
                    <a:ea typeface="微软雅黑" panose="020B0503020204020204" pitchFamily="34" charset="-122"/>
                  </a:rPr>
                  <a:t>架构能够扩展到任意数量的卫星，将数据平面分为</a:t>
                </a:r>
                <a:r>
                  <a:rPr lang="zh-CN" altLang="zh-CN" b="1" dirty="0">
                    <a:solidFill>
                      <a:srgbClr val="203864"/>
                    </a:solidFill>
                    <a:latin typeface="微软雅黑" panose="020B0503020204020204" pitchFamily="34" charset="-122"/>
                    <a:ea typeface="微软雅黑" panose="020B0503020204020204" pitchFamily="34" charset="-122"/>
                  </a:rPr>
                  <a:t>不相交的自治域</a:t>
                </a:r>
                <a:r>
                  <a:rPr lang="zh-CN" altLang="en-US" b="1" dirty="0">
                    <a:solidFill>
                      <a:srgbClr val="203864"/>
                    </a:solidFill>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每个自治域选择一颗卫星作为该域的控制器。</a:t>
                </a:r>
                <a:endParaRPr lang="en-US" altLang="zh-CN" b="1" dirty="0">
                  <a:latin typeface="微软雅黑" panose="020B0503020204020204" pitchFamily="34" charset="-122"/>
                  <a:ea typeface="微软雅黑" panose="020B0503020204020204" pitchFamily="34" charset="-122"/>
                </a:endParaRPr>
              </a:p>
              <a:p>
                <a:pPr algn="just"/>
                <a:endParaRPr lang="en-US" altLang="zh-CN" b="1" dirty="0">
                  <a:solidFill>
                    <a:schemeClr val="tx1"/>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Ø"/>
                </a:pPr>
                <a:r>
                  <a:rPr lang="zh-CN" altLang="en-US" b="1" dirty="0">
                    <a:solidFill>
                      <a:srgbClr val="203864"/>
                    </a:solidFill>
                    <a:latin typeface="微软雅黑" panose="020B0503020204020204" pitchFamily="34" charset="-122"/>
                    <a:ea typeface="微软雅黑" panose="020B0503020204020204" pitchFamily="34" charset="-122"/>
                  </a:rPr>
                  <a:t>工作机制：</a:t>
                </a:r>
                <a:r>
                  <a:rPr lang="zh-CN" altLang="en-US" b="1" dirty="0">
                    <a:latin typeface="微软雅黑" panose="020B0503020204020204" pitchFamily="34" charset="-122"/>
                    <a:ea typeface="微软雅黑" panose="020B0503020204020204" pitchFamily="34" charset="-122"/>
                  </a:rPr>
                  <a:t>数据流</a:t>
                </a:r>
                <a:r>
                  <a:rPr lang="zh-CN" altLang="zh-CN" b="1" dirty="0">
                    <a:latin typeface="微软雅黑" panose="020B0503020204020204" pitchFamily="34" charset="-122"/>
                    <a:ea typeface="微软雅黑" panose="020B0503020204020204" pitchFamily="34" charset="-122"/>
                  </a:rPr>
                  <a:t>到达时，卫星会请求其域控制器为该流</a:t>
                </a:r>
                <a:r>
                  <a:rPr lang="zh-CN" altLang="en-US" b="1" dirty="0">
                    <a:latin typeface="微软雅黑" panose="020B0503020204020204" pitchFamily="34" charset="-122"/>
                    <a:ea typeface="微软雅黑" panose="020B0503020204020204" pitchFamily="34" charset="-122"/>
                  </a:rPr>
                  <a:t>制定转发规则</a:t>
                </a:r>
                <a:r>
                  <a:rPr lang="zh-CN" altLang="zh-CN" b="1" dirty="0">
                    <a:latin typeface="微软雅黑" panose="020B0503020204020204" pitchFamily="34" charset="-122"/>
                    <a:ea typeface="微软雅黑" panose="020B0503020204020204" pitchFamily="34" charset="-122"/>
                  </a:rPr>
                  <a:t>。如果</a:t>
                </a:r>
                <a:r>
                  <a:rPr lang="zh-CN" altLang="en-US" b="1" dirty="0">
                    <a:latin typeface="微软雅黑" panose="020B0503020204020204" pitchFamily="34" charset="-122"/>
                    <a:ea typeface="微软雅黑" panose="020B0503020204020204" pitchFamily="34" charset="-122"/>
                  </a:rPr>
                  <a:t>目的</a:t>
                </a:r>
                <a:r>
                  <a:rPr lang="zh-CN" altLang="zh-CN" b="1" dirty="0">
                    <a:latin typeface="微软雅黑" panose="020B0503020204020204" pitchFamily="34" charset="-122"/>
                    <a:ea typeface="微软雅黑" panose="020B0503020204020204" pitchFamily="34" charset="-122"/>
                  </a:rPr>
                  <a:t>卫星也在同一域内，域控制器将根据</a:t>
                </a:r>
                <a:r>
                  <a:rPr lang="zh-CN" altLang="zh-CN" b="1" dirty="0">
                    <a:solidFill>
                      <a:srgbClr val="203864"/>
                    </a:solidFill>
                    <a:latin typeface="微软雅黑" panose="020B0503020204020204" pitchFamily="34" charset="-122"/>
                    <a:ea typeface="微软雅黑" panose="020B0503020204020204" pitchFamily="34" charset="-122"/>
                  </a:rPr>
                  <a:t>域内</a:t>
                </a:r>
                <a:r>
                  <a:rPr lang="zh-CN" altLang="en-US" b="1" dirty="0">
                    <a:solidFill>
                      <a:srgbClr val="203864"/>
                    </a:solidFill>
                    <a:latin typeface="微软雅黑" panose="020B0503020204020204" pitchFamily="34" charset="-122"/>
                    <a:ea typeface="微软雅黑" panose="020B0503020204020204" pitchFamily="34" charset="-122"/>
                  </a:rPr>
                  <a:t>网络</a:t>
                </a:r>
                <a:r>
                  <a:rPr lang="zh-CN" altLang="zh-CN" b="1" dirty="0">
                    <a:solidFill>
                      <a:srgbClr val="203864"/>
                    </a:solidFill>
                    <a:latin typeface="微软雅黑" panose="020B0503020204020204" pitchFamily="34" charset="-122"/>
                    <a:ea typeface="微软雅黑" panose="020B0503020204020204" pitchFamily="34" charset="-122"/>
                  </a:rPr>
                  <a:t>状态</a:t>
                </a:r>
                <a:r>
                  <a:rPr lang="zh-CN" altLang="zh-CN" b="1" dirty="0">
                    <a:latin typeface="微软雅黑" panose="020B0503020204020204" pitchFamily="34" charset="-122"/>
                    <a:ea typeface="微软雅黑" panose="020B0503020204020204" pitchFamily="34" charset="-122"/>
                  </a:rPr>
                  <a:t>计算出最优路由路径。否则，域控制器会根据通过控制器间</a:t>
                </a:r>
                <a:r>
                  <a:rPr lang="zh-CN" altLang="zh-CN" b="1" dirty="0">
                    <a:solidFill>
                      <a:srgbClr val="203864"/>
                    </a:solidFill>
                    <a:latin typeface="微软雅黑" panose="020B0503020204020204" pitchFamily="34" charset="-122"/>
                    <a:ea typeface="微软雅黑" panose="020B0503020204020204" pitchFamily="34" charset="-122"/>
                  </a:rPr>
                  <a:t>交互同步获得的全局视图</a:t>
                </a:r>
                <a:r>
                  <a:rPr lang="zh-CN" altLang="zh-CN" b="1" dirty="0">
                    <a:latin typeface="微软雅黑" panose="020B0503020204020204" pitchFamily="34" charset="-122"/>
                    <a:ea typeface="微软雅黑" panose="020B0503020204020204" pitchFamily="34" charset="-122"/>
                  </a:rPr>
                  <a:t>进行计算路由。</a:t>
                </a:r>
                <a:endParaRPr lang="zh-CN" altLang="en-US" b="1" dirty="0">
                  <a:latin typeface="微软雅黑" panose="020B0503020204020204" pitchFamily="34" charset="-122"/>
                  <a:ea typeface="微软雅黑" panose="020B0503020204020204" pitchFamily="34" charset="-122"/>
                </a:endParaRPr>
              </a:p>
            </p:txBody>
          </p:sp>
        </mc:Choice>
        <mc:Fallback>
          <p:sp>
            <p:nvSpPr>
              <p:cNvPr id="4" name="文本框 3">
                <a:extLst>
                  <a:ext uri="{FF2B5EF4-FFF2-40B4-BE49-F238E27FC236}">
                    <a16:creationId xmlns:a16="http://schemas.microsoft.com/office/drawing/2014/main" id="{3875205C-FD9B-1F02-D45A-3CEBC2278858}"/>
                  </a:ext>
                </a:extLst>
              </p:cNvPr>
              <p:cNvSpPr txBox="1">
                <a:spLocks noRot="1" noChangeAspect="1" noMove="1" noResize="1" noEditPoints="1" noAdjustHandles="1" noChangeArrowheads="1" noChangeShapeType="1" noTextEdit="1"/>
              </p:cNvSpPr>
              <p:nvPr/>
            </p:nvSpPr>
            <p:spPr>
              <a:xfrm>
                <a:off x="5750997" y="1567952"/>
                <a:ext cx="6029505" cy="4641271"/>
              </a:xfrm>
              <a:prstGeom prst="rect">
                <a:avLst/>
              </a:prstGeom>
              <a:blipFill>
                <a:blip r:embed="rId5"/>
                <a:stretch>
                  <a:fillRect l="-607" t="-656" r="-4651" b="-10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8241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02B1-D842-8848-5231-EF584999BAF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6AF15AB6-4BF5-8635-CC04-1BC7EE84728B}"/>
                  </a:ext>
                </a:extLst>
              </p:cNvPr>
              <p:cNvSpPr txBox="1"/>
              <p:nvPr/>
            </p:nvSpPr>
            <p:spPr>
              <a:xfrm>
                <a:off x="4306792" y="1492713"/>
                <a:ext cx="7421719" cy="4730526"/>
              </a:xfrm>
              <a:prstGeom prst="rect">
                <a:avLst/>
              </a:prstGeom>
              <a:noFill/>
            </p:spPr>
            <p:txBody>
              <a:bodyPr wrap="square">
                <a:spAutoFit/>
              </a:bodyPr>
              <a:lstStyle/>
              <a:p>
                <a:pPr marL="285750" indent="-285750">
                  <a:lnSpc>
                    <a:spcPct val="125000"/>
                  </a:lnSpc>
                  <a:buFont typeface="Wingdings" panose="05000000000000000000" pitchFamily="2" charset="2"/>
                  <a:buChar char="Ø"/>
                  <a:tabLst>
                    <a:tab pos="588645" algn="l"/>
                  </a:tabLst>
                </a:pPr>
                <a:r>
                  <a:rPr lang="zh-CN" altLang="zh-CN" b="1" kern="0" dirty="0">
                    <a:effectLst/>
                    <a:latin typeface="微软雅黑" panose="020B0503020204020204" pitchFamily="34" charset="-122"/>
                    <a:ea typeface="微软雅黑" panose="020B0503020204020204" pitchFamily="34" charset="-122"/>
                  </a:rPr>
                  <a:t>轨内星间链路</a:t>
                </a:r>
                <a:r>
                  <a:rPr lang="zh-CN" altLang="en-US" b="1" kern="0" dirty="0">
                    <a:effectLst/>
                    <a:latin typeface="微软雅黑" panose="020B0503020204020204" pitchFamily="34" charset="-122"/>
                    <a:ea typeface="微软雅黑" panose="020B0503020204020204" pitchFamily="34" charset="-122"/>
                  </a:rPr>
                  <a:t>：</a:t>
                </a:r>
                <a:r>
                  <a:rPr lang="zh-CN" altLang="zh-CN" b="1" kern="0" dirty="0">
                    <a:effectLst/>
                    <a:latin typeface="微软雅黑" panose="020B0503020204020204" pitchFamily="34" charset="-122"/>
                    <a:ea typeface="微软雅黑" panose="020B0503020204020204" pitchFamily="34" charset="-122"/>
                  </a:rPr>
                  <a:t>建立在同一轨道面上运行的</a:t>
                </a:r>
                <a:r>
                  <a:rPr lang="zh-CN" altLang="zh-CN" b="1" kern="0" dirty="0">
                    <a:solidFill>
                      <a:srgbClr val="203864"/>
                    </a:solidFill>
                    <a:effectLst/>
                    <a:latin typeface="微软雅黑" panose="020B0503020204020204" pitchFamily="34" charset="-122"/>
                    <a:ea typeface="微软雅黑" panose="020B0503020204020204" pitchFamily="34" charset="-122"/>
                  </a:rPr>
                  <a:t>前后次序相邻</a:t>
                </a:r>
                <a:r>
                  <a:rPr lang="zh-CN" altLang="zh-CN" b="1" kern="0" dirty="0">
                    <a:effectLst/>
                    <a:latin typeface="微软雅黑" panose="020B0503020204020204" pitchFamily="34" charset="-122"/>
                    <a:ea typeface="微软雅黑" panose="020B0503020204020204" pitchFamily="34" charset="-122"/>
                  </a:rPr>
                  <a:t>的两个卫星节点之间</a:t>
                </a:r>
                <a:r>
                  <a:rPr lang="zh-CN" altLang="en-US" b="1" kern="0" dirty="0">
                    <a:effectLst/>
                    <a:latin typeface="微软雅黑" panose="020B0503020204020204" pitchFamily="34" charset="-122"/>
                    <a:ea typeface="微软雅黑" panose="020B0503020204020204" pitchFamily="34" charset="-122"/>
                  </a:rPr>
                  <a:t>，稳定</a:t>
                </a:r>
                <a:r>
                  <a:rPr lang="zh-CN" altLang="zh-CN" b="1" kern="0" dirty="0">
                    <a:effectLst/>
                    <a:latin typeface="微软雅黑" panose="020B0503020204020204" pitchFamily="34" charset="-122"/>
                    <a:ea typeface="微软雅黑" panose="020B0503020204020204" pitchFamily="34" charset="-122"/>
                  </a:rPr>
                  <a:t>。</a:t>
                </a:r>
                <a:endParaRPr lang="en-US" altLang="zh-CN" b="1" kern="0" dirty="0">
                  <a:effectLst/>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Ø"/>
                  <a:tabLst>
                    <a:tab pos="588645" algn="l"/>
                  </a:tabLst>
                </a:pPr>
                <a:r>
                  <a:rPr lang="zh-CN" altLang="zh-CN" b="1" kern="0" dirty="0">
                    <a:effectLst/>
                    <a:latin typeface="微软雅黑" panose="020B0503020204020204" pitchFamily="34" charset="-122"/>
                    <a:ea typeface="微软雅黑" panose="020B0503020204020204" pitchFamily="34" charset="-122"/>
                  </a:rPr>
                  <a:t>轨间星间链路</a:t>
                </a:r>
                <a:r>
                  <a:rPr lang="zh-CN" altLang="en-US" b="1" kern="0" dirty="0">
                    <a:effectLst/>
                    <a:latin typeface="微软雅黑" panose="020B0503020204020204" pitchFamily="34" charset="-122"/>
                    <a:ea typeface="微软雅黑" panose="020B0503020204020204" pitchFamily="34" charset="-122"/>
                  </a:rPr>
                  <a:t>：</a:t>
                </a:r>
                <a:r>
                  <a:rPr lang="zh-CN" altLang="zh-CN" b="1" kern="0" dirty="0">
                    <a:effectLst/>
                    <a:latin typeface="微软雅黑" panose="020B0503020204020204" pitchFamily="34" charset="-122"/>
                    <a:ea typeface="微软雅黑" panose="020B0503020204020204" pitchFamily="34" charset="-122"/>
                  </a:rPr>
                  <a:t>建立在同一轨道高度层上</a:t>
                </a:r>
                <a:r>
                  <a:rPr lang="zh-CN" altLang="zh-CN" b="1" kern="0" dirty="0">
                    <a:solidFill>
                      <a:srgbClr val="203864"/>
                    </a:solidFill>
                    <a:effectLst/>
                    <a:latin typeface="微软雅黑" panose="020B0503020204020204" pitchFamily="34" charset="-122"/>
                    <a:ea typeface="微软雅黑" panose="020B0503020204020204" pitchFamily="34" charset="-122"/>
                  </a:rPr>
                  <a:t>相邻的两个轨道</a:t>
                </a:r>
                <a:r>
                  <a:rPr lang="zh-CN" altLang="zh-CN" b="1" kern="0" dirty="0">
                    <a:effectLst/>
                    <a:latin typeface="微软雅黑" panose="020B0503020204020204" pitchFamily="34" charset="-122"/>
                    <a:ea typeface="微软雅黑" panose="020B0503020204020204" pitchFamily="34" charset="-122"/>
                  </a:rPr>
                  <a:t>之间</a:t>
                </a:r>
                <a:r>
                  <a:rPr lang="zh-CN" altLang="en-US" b="1" kern="0" dirty="0">
                    <a:effectLst/>
                    <a:latin typeface="微软雅黑" panose="020B0503020204020204" pitchFamily="34" charset="-122"/>
                    <a:ea typeface="微软雅黑" panose="020B0503020204020204" pitchFamily="34" charset="-122"/>
                  </a:rPr>
                  <a:t>，</a:t>
                </a:r>
                <a:r>
                  <a:rPr lang="zh-CN" altLang="zh-CN" b="1" kern="0" dirty="0">
                    <a:effectLst/>
                    <a:latin typeface="微软雅黑" panose="020B0503020204020204" pitchFamily="34" charset="-122"/>
                    <a:ea typeface="微软雅黑" panose="020B0503020204020204" pitchFamily="34" charset="-122"/>
                  </a:rPr>
                  <a:t>处于</a:t>
                </a:r>
                <a:r>
                  <a:rPr lang="zh-CN" altLang="zh-CN" b="1" kern="0" dirty="0">
                    <a:solidFill>
                      <a:srgbClr val="203864"/>
                    </a:solidFill>
                    <a:effectLst/>
                    <a:latin typeface="微软雅黑" panose="020B0503020204020204" pitchFamily="34" charset="-122"/>
                    <a:ea typeface="微软雅黑" panose="020B0503020204020204" pitchFamily="34" charset="-122"/>
                  </a:rPr>
                  <a:t>反向缝</a:t>
                </a:r>
                <a:r>
                  <a:rPr lang="zh-CN" altLang="zh-CN" b="1" kern="0" dirty="0">
                    <a:effectLst/>
                    <a:latin typeface="微软雅黑" panose="020B0503020204020204" pitchFamily="34" charset="-122"/>
                    <a:ea typeface="微软雅黑" panose="020B0503020204020204" pitchFamily="34" charset="-122"/>
                  </a:rPr>
                  <a:t>两侧的卫星不能建立轨间链路</a:t>
                </a:r>
                <a:r>
                  <a:rPr lang="zh-CN" altLang="en-US" b="1" kern="0" dirty="0">
                    <a:effectLst/>
                    <a:latin typeface="微软雅黑" panose="020B0503020204020204" pitchFamily="34" charset="-122"/>
                    <a:ea typeface="微软雅黑" panose="020B0503020204020204" pitchFamily="34" charset="-122"/>
                  </a:rPr>
                  <a:t>，不稳定。</a:t>
                </a:r>
                <a:endParaRPr lang="en-US" altLang="zh-CN" b="1" kern="0" dirty="0">
                  <a:effectLst/>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Ø"/>
                  <a:tabLst>
                    <a:tab pos="588645" algn="l"/>
                  </a:tabLst>
                </a:pPr>
                <a:r>
                  <a:rPr lang="zh-CN" altLang="zh-CN" b="1" kern="0" dirty="0">
                    <a:effectLst/>
                    <a:latin typeface="微软雅黑" panose="020B0503020204020204" pitchFamily="34" charset="-122"/>
                    <a:ea typeface="微软雅黑" panose="020B0503020204020204" pitchFamily="34" charset="-122"/>
                  </a:rPr>
                  <a:t>层间星间链路</a:t>
                </a:r>
                <a:r>
                  <a:rPr lang="zh-CN" altLang="en-US" b="1" kern="0" dirty="0">
                    <a:effectLst/>
                    <a:latin typeface="微软雅黑" panose="020B0503020204020204" pitchFamily="34" charset="-122"/>
                    <a:ea typeface="微软雅黑" panose="020B0503020204020204" pitchFamily="34" charset="-122"/>
                  </a:rPr>
                  <a:t>：建立在每颗</a:t>
                </a:r>
                <a:r>
                  <a:rPr lang="en-US" altLang="zh-CN" b="1" kern="0" dirty="0">
                    <a:effectLst/>
                    <a:latin typeface="微软雅黑" panose="020B0503020204020204" pitchFamily="34" charset="-122"/>
                    <a:ea typeface="微软雅黑" panose="020B0503020204020204" pitchFamily="34" charset="-122"/>
                  </a:rPr>
                  <a:t>LEO</a:t>
                </a:r>
                <a:r>
                  <a:rPr lang="zh-CN" altLang="en-US" b="1" kern="0" dirty="0">
                    <a:effectLst/>
                    <a:latin typeface="微软雅黑" panose="020B0503020204020204" pitchFamily="34" charset="-122"/>
                    <a:ea typeface="微软雅黑" panose="020B0503020204020204" pitchFamily="34" charset="-122"/>
                  </a:rPr>
                  <a:t>和</a:t>
                </a:r>
                <a:r>
                  <a:rPr lang="zh-CN" altLang="en-US" b="1" kern="0" dirty="0">
                    <a:solidFill>
                      <a:srgbClr val="203864"/>
                    </a:solidFill>
                    <a:effectLst/>
                    <a:latin typeface="微软雅黑" panose="020B0503020204020204" pitchFamily="34" charset="-122"/>
                    <a:ea typeface="微软雅黑" panose="020B0503020204020204" pitchFamily="34" charset="-122"/>
                  </a:rPr>
                  <a:t>距离最近的</a:t>
                </a:r>
                <a:r>
                  <a:rPr lang="en-US" altLang="zh-CN" b="1" kern="0" dirty="0">
                    <a:effectLst/>
                    <a:latin typeface="微软雅黑" panose="020B0503020204020204" pitchFamily="34" charset="-122"/>
                    <a:ea typeface="微软雅黑" panose="020B0503020204020204" pitchFamily="34" charset="-122"/>
                  </a:rPr>
                  <a:t>MEO</a:t>
                </a:r>
                <a:r>
                  <a:rPr lang="zh-CN" altLang="en-US" b="1" kern="0" dirty="0">
                    <a:effectLst/>
                    <a:latin typeface="微软雅黑" panose="020B0503020204020204" pitchFamily="34" charset="-122"/>
                    <a:ea typeface="微软雅黑" panose="020B0503020204020204" pitchFamily="34" charset="-122"/>
                  </a:rPr>
                  <a:t>之间</a:t>
                </a:r>
                <a:r>
                  <a:rPr lang="zh-CN" altLang="en-US" b="1" kern="0" dirty="0">
                    <a:latin typeface="微软雅黑" panose="020B0503020204020204" pitchFamily="34" charset="-122"/>
                    <a:ea typeface="微软雅黑" panose="020B0503020204020204" pitchFamily="34" charset="-122"/>
                  </a:rPr>
                  <a:t>。</a:t>
                </a:r>
                <a:endParaRPr lang="en-US" altLang="zh-CN" b="1" kern="0" dirty="0">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Ø"/>
                  <a:tabLst>
                    <a:tab pos="588645" algn="l"/>
                  </a:tabLst>
                </a:pPr>
                <a:endParaRPr lang="en-US" altLang="zh-CN" b="1" kern="0" dirty="0">
                  <a:effectLst/>
                  <a:latin typeface="微软雅黑" panose="020B0503020204020204" pitchFamily="34" charset="-122"/>
                  <a:ea typeface="微软雅黑" panose="020B0503020204020204" pitchFamily="34" charset="-122"/>
                </a:endParaRPr>
              </a:p>
              <a:p>
                <a:pPr marL="285750" indent="-285750">
                  <a:lnSpc>
                    <a:spcPct val="125000"/>
                  </a:lnSpc>
                  <a:buFont typeface="Wingdings" panose="05000000000000000000" pitchFamily="2" charset="2"/>
                  <a:buChar char="Ø"/>
                  <a:tabLst>
                    <a:tab pos="588645" algn="l"/>
                  </a:tabLst>
                </a:pPr>
                <a:r>
                  <a:rPr lang="zh-CN" altLang="zh-CN" b="1" kern="0" dirty="0">
                    <a:effectLst/>
                    <a:latin typeface="微软雅黑" panose="020B0503020204020204" pitchFamily="34" charset="-122"/>
                    <a:ea typeface="微软雅黑" panose="020B0503020204020204" pitchFamily="34" charset="-122"/>
                  </a:rPr>
                  <a:t>将动态网络拓扑建模为</a:t>
                </a:r>
                <a14:m>
                  <m:oMath xmlns:m="http://schemas.openxmlformats.org/officeDocument/2006/math">
                    <m:eqArr>
                      <m:eqArrPr>
                        <m:ctrlPr>
                          <a:rPr lang="zh-CN" altLang="zh-CN" i="1">
                            <a:latin typeface="Cambria Math" panose="02040503050406030204" pitchFamily="18" charset="0"/>
                          </a:rPr>
                        </m:ctrlPr>
                      </m:eqArrPr>
                      <m:e>
                        <m:r>
                          <a:rPr lang="en-US" altLang="zh-CN" b="1" i="1">
                            <a:latin typeface="Cambria Math" panose="02040503050406030204" pitchFamily="18" charset="0"/>
                          </a:rPr>
                          <m:t>𝓖</m:t>
                        </m:r>
                        <m:r>
                          <a:rPr lang="en-US" altLang="zh-CN" b="1" i="1">
                            <a:latin typeface="Cambria Math" panose="02040503050406030204" pitchFamily="18" charset="0"/>
                          </a:rPr>
                          <m:t>=(</m:t>
                        </m:r>
                        <m:r>
                          <a:rPr lang="en-US" altLang="zh-CN" b="1" i="1">
                            <a:latin typeface="Cambria Math" panose="02040503050406030204" pitchFamily="18" charset="0"/>
                          </a:rPr>
                          <m:t>𝑽</m:t>
                        </m:r>
                        <m:r>
                          <a:rPr lang="en-US" altLang="zh-CN" b="1" i="1">
                            <a:latin typeface="Cambria Math" panose="02040503050406030204" pitchFamily="18" charset="0"/>
                          </a:rPr>
                          <m:t>,</m:t>
                        </m:r>
                        <m:r>
                          <a:rPr lang="en-US" altLang="zh-CN" b="1" i="1">
                            <a:latin typeface="Cambria Math" panose="02040503050406030204" pitchFamily="18" charset="0"/>
                          </a:rPr>
                          <m:t>𝑬</m:t>
                        </m:r>
                        <m:r>
                          <a:rPr lang="en-US" altLang="zh-CN" b="1" i="1">
                            <a:latin typeface="Cambria Math" panose="02040503050406030204" pitchFamily="18" charset="0"/>
                          </a:rPr>
                          <m:t>,</m:t>
                        </m:r>
                        <m:r>
                          <a:rPr lang="en-US" altLang="zh-CN" b="1" i="1">
                            <a:latin typeface="Cambria Math" panose="02040503050406030204" pitchFamily="18" charset="0"/>
                          </a:rPr>
                          <m:t>𝓣</m:t>
                        </m:r>
                        <m:r>
                          <a:rPr lang="en-US" altLang="zh-CN" b="1" i="1">
                            <a:latin typeface="Cambria Math" panose="02040503050406030204" pitchFamily="18" charset="0"/>
                          </a:rPr>
                          <m:t>)</m:t>
                        </m:r>
                      </m:e>
                    </m:eqArr>
                  </m:oMath>
                </a14:m>
                <a:endParaRPr lang="en-US" altLang="zh-CN" b="1" i="1" kern="0" dirty="0">
                  <a:effectLst/>
                  <a:latin typeface="Cambria Math" panose="02040503050406030204" pitchFamily="18" charset="0"/>
                  <a:ea typeface="宋体" panose="02010600030101010101" pitchFamily="2" charset="-122"/>
                </a:endParaRPr>
              </a:p>
              <a:p>
                <a:pPr marL="342900" indent="-342900">
                  <a:lnSpc>
                    <a:spcPct val="125000"/>
                  </a:lnSpc>
                  <a:buFont typeface="Wingdings" panose="05000000000000000000" pitchFamily="2" charset="2"/>
                  <a:buChar char="Ø"/>
                </a:pPr>
                <a14:m>
                  <m:oMath xmlns:m="http://schemas.openxmlformats.org/officeDocument/2006/math">
                    <m:r>
                      <a:rPr lang="en-US" altLang="zh-CN" b="1" i="1" kern="0" smtClean="0">
                        <a:effectLst/>
                        <a:latin typeface="Cambria Math" panose="02040503050406030204" pitchFamily="18" charset="0"/>
                        <a:ea typeface="宋体" panose="02010600030101010101" pitchFamily="2" charset="-122"/>
                      </a:rPr>
                      <m:t>𝑽</m:t>
                    </m:r>
                    <m:r>
                      <a:rPr lang="en-US" altLang="zh-CN" b="1" i="1" kern="0" smtClean="0">
                        <a:effectLst/>
                        <a:latin typeface="Cambria Math" panose="02040503050406030204" pitchFamily="18" charset="0"/>
                        <a:ea typeface="宋体" panose="02010600030101010101" pitchFamily="2" charset="-122"/>
                      </a:rPr>
                      <m:t>={</m:t>
                    </m:r>
                    <m:sSub>
                      <m:sSubPr>
                        <m:ctrlPr>
                          <a:rPr lang="zh-CN" altLang="zh-CN" b="1" i="1" kern="0">
                            <a:effectLst/>
                            <a:latin typeface="Cambria Math" panose="02040503050406030204" pitchFamily="18" charset="0"/>
                            <a:ea typeface="Cambria Math" panose="02040503050406030204" pitchFamily="18" charset="0"/>
                          </a:rPr>
                        </m:ctrlPr>
                      </m:sSubPr>
                      <m:e>
                        <m:r>
                          <a:rPr lang="en-US" altLang="zh-CN" b="1" i="1" kern="0" smtClean="0">
                            <a:effectLst/>
                            <a:latin typeface="Cambria Math" panose="02040503050406030204" pitchFamily="18" charset="0"/>
                            <a:ea typeface="宋体" panose="02010600030101010101" pitchFamily="2" charset="-122"/>
                          </a:rPr>
                          <m:t>𝒗</m:t>
                        </m:r>
                      </m:e>
                      <m:sub>
                        <m:r>
                          <a:rPr lang="en-US" altLang="zh-CN" b="1" i="1" kern="0" smtClean="0">
                            <a:effectLst/>
                            <a:latin typeface="Cambria Math" panose="02040503050406030204" pitchFamily="18" charset="0"/>
                            <a:ea typeface="宋体" panose="02010600030101010101" pitchFamily="2" charset="-122"/>
                          </a:rPr>
                          <m:t>𝒊</m:t>
                        </m:r>
                      </m:sub>
                    </m:sSub>
                    <m:r>
                      <a:rPr lang="en-US" altLang="zh-CN" b="1" i="1" kern="0" smtClean="0">
                        <a:effectLst/>
                        <a:latin typeface="Cambria Math" panose="02040503050406030204" pitchFamily="18" charset="0"/>
                        <a:ea typeface="宋体" panose="02010600030101010101" pitchFamily="2" charset="-122"/>
                      </a:rPr>
                      <m:t>|</m:t>
                    </m:r>
                    <m:r>
                      <a:rPr lang="en-US" altLang="zh-CN" b="1" i="1" kern="0" smtClean="0">
                        <a:effectLst/>
                        <a:latin typeface="Cambria Math" panose="02040503050406030204" pitchFamily="18" charset="0"/>
                        <a:ea typeface="宋体" panose="02010600030101010101" pitchFamily="2" charset="-122"/>
                      </a:rPr>
                      <m:t>𝒊</m:t>
                    </m:r>
                    <m:r>
                      <a:rPr lang="en-US" altLang="zh-CN" b="1" i="1" kern="0" smtClean="0">
                        <a:effectLst/>
                        <a:latin typeface="Cambria Math" panose="02040503050406030204" pitchFamily="18" charset="0"/>
                        <a:ea typeface="宋体" panose="02010600030101010101" pitchFamily="2" charset="-122"/>
                      </a:rPr>
                      <m:t>=</m:t>
                    </m:r>
                    <m:r>
                      <a:rPr lang="en-US" altLang="zh-CN" b="1" i="1" kern="0" smtClean="0">
                        <a:effectLst/>
                        <a:latin typeface="Cambria Math" panose="02040503050406030204" pitchFamily="18" charset="0"/>
                        <a:ea typeface="宋体" panose="02010600030101010101" pitchFamily="2" charset="-122"/>
                      </a:rPr>
                      <m:t>𝟏</m:t>
                    </m:r>
                    <m:r>
                      <a:rPr lang="en-US" altLang="zh-CN" b="1" i="1" kern="0" smtClean="0">
                        <a:effectLst/>
                        <a:latin typeface="Cambria Math" panose="02040503050406030204" pitchFamily="18" charset="0"/>
                        <a:ea typeface="宋体" panose="02010600030101010101" pitchFamily="2" charset="-122"/>
                      </a:rPr>
                      <m:t>,</m:t>
                    </m:r>
                    <m:r>
                      <a:rPr lang="en-US" altLang="zh-CN" b="1" i="1" kern="0" smtClean="0">
                        <a:effectLst/>
                        <a:latin typeface="Cambria Math" panose="02040503050406030204" pitchFamily="18" charset="0"/>
                        <a:ea typeface="宋体" panose="02010600030101010101" pitchFamily="2" charset="-122"/>
                      </a:rPr>
                      <m:t>𝟐</m:t>
                    </m:r>
                    <m:r>
                      <a:rPr lang="en-US" altLang="zh-CN" b="1" i="1" kern="0" smtClean="0">
                        <a:effectLst/>
                        <a:latin typeface="Cambria Math" panose="02040503050406030204" pitchFamily="18" charset="0"/>
                        <a:ea typeface="宋体" panose="02010600030101010101" pitchFamily="2" charset="-122"/>
                      </a:rPr>
                      <m:t>,…,</m:t>
                    </m:r>
                    <m:r>
                      <a:rPr lang="en-US" altLang="zh-CN" b="1" i="1" kern="0" smtClean="0">
                        <a:effectLst/>
                        <a:latin typeface="Cambria Math" panose="02040503050406030204" pitchFamily="18" charset="0"/>
                        <a:ea typeface="宋体" panose="02010600030101010101" pitchFamily="2" charset="-122"/>
                      </a:rPr>
                      <m:t>𝒏</m:t>
                    </m:r>
                    <m:r>
                      <a:rPr lang="en-US" altLang="zh-CN" b="1" i="1" kern="0" smtClean="0">
                        <a:effectLst/>
                        <a:latin typeface="Cambria Math" panose="02040503050406030204" pitchFamily="18" charset="0"/>
                        <a:ea typeface="宋体" panose="02010600030101010101" pitchFamily="2" charset="-122"/>
                      </a:rPr>
                      <m:t>}</m:t>
                    </m:r>
                  </m:oMath>
                </a14:m>
                <a:r>
                  <a:rPr lang="zh-CN" altLang="zh-CN" b="1" kern="0" dirty="0">
                    <a:effectLst/>
                    <a:latin typeface="微软雅黑" panose="020B0503020204020204" pitchFamily="34" charset="-122"/>
                    <a:ea typeface="微软雅黑" panose="020B0503020204020204" pitchFamily="34" charset="-122"/>
                  </a:rPr>
                  <a:t> </a:t>
                </a:r>
                <a:r>
                  <a:rPr lang="zh-CN" altLang="en-US" b="1" kern="0" dirty="0">
                    <a:latin typeface="微软雅黑" panose="020B0503020204020204" pitchFamily="34" charset="-122"/>
                    <a:ea typeface="微软雅黑" panose="020B0503020204020204" pitchFamily="34" charset="-122"/>
                  </a:rPr>
                  <a:t>是</a:t>
                </a:r>
                <a:r>
                  <a:rPr lang="zh-CN" altLang="zh-CN" b="1" kern="0" dirty="0">
                    <a:effectLst/>
                    <a:latin typeface="微软雅黑" panose="020B0503020204020204" pitchFamily="34" charset="-122"/>
                    <a:ea typeface="微软雅黑" panose="020B0503020204020204" pitchFamily="34" charset="-122"/>
                  </a:rPr>
                  <a:t>卫星节点集合</a:t>
                </a:r>
                <a:r>
                  <a:rPr lang="en-US" altLang="zh-CN" b="1" kern="0" dirty="0">
                    <a:effectLst/>
                    <a:latin typeface="微软雅黑" panose="020B0503020204020204" pitchFamily="34" charset="-122"/>
                    <a:ea typeface="微软雅黑" panose="020B0503020204020204" pitchFamily="34" charset="-122"/>
                  </a:rPr>
                  <a:t>,</a:t>
                </a:r>
                <a:r>
                  <a:rPr lang="zh-CN" altLang="zh-CN" dirty="0"/>
                  <a:t> </a:t>
                </a:r>
                <a14:m>
                  <m:oMath xmlns:m="http://schemas.openxmlformats.org/officeDocument/2006/math">
                    <m:sSub>
                      <m:sSubPr>
                        <m:ctrlPr>
                          <a:rPr lang="zh-CN" altLang="zh-CN" b="1" i="1" kern="0">
                            <a:latin typeface="Cambria Math" panose="02040503050406030204" pitchFamily="18" charset="0"/>
                            <a:ea typeface="微软雅黑" panose="020B0503020204020204" pitchFamily="34" charset="-122"/>
                          </a:rPr>
                        </m:ctrlPr>
                      </m:sSubPr>
                      <m:e>
                        <m:r>
                          <a:rPr lang="en-US" altLang="zh-CN" b="1" i="1" kern="0" smtClean="0">
                            <a:latin typeface="Cambria Math" panose="02040503050406030204" pitchFamily="18" charset="0"/>
                            <a:ea typeface="微软雅黑" panose="020B0503020204020204" pitchFamily="34" charset="-122"/>
                          </a:rPr>
                          <m:t>𝒄</m:t>
                        </m:r>
                      </m:e>
                      <m:sub>
                        <m:r>
                          <a:rPr lang="en-US" altLang="zh-CN" b="1" i="1" kern="0">
                            <a:latin typeface="Cambria Math" panose="02040503050406030204" pitchFamily="18" charset="0"/>
                            <a:ea typeface="微软雅黑" panose="020B0503020204020204" pitchFamily="34" charset="-122"/>
                          </a:rPr>
                          <m:t>𝒊</m:t>
                        </m:r>
                      </m:sub>
                    </m:sSub>
                  </m:oMath>
                </a14:m>
                <a:r>
                  <a:rPr lang="zh-CN" altLang="zh-CN" b="1" kern="0" dirty="0">
                    <a:latin typeface="微软雅黑" panose="020B0503020204020204" pitchFamily="34" charset="-122"/>
                    <a:ea typeface="微软雅黑" panose="020B0503020204020204" pitchFamily="34" charset="-122"/>
                  </a:rPr>
                  <a:t>表示节点最大</a:t>
                </a:r>
                <a:r>
                  <a:rPr lang="zh-CN" altLang="en-US" b="1" kern="0" dirty="0">
                    <a:latin typeface="微软雅黑" panose="020B0503020204020204" pitchFamily="34" charset="-122"/>
                    <a:ea typeface="微软雅黑" panose="020B0503020204020204" pitchFamily="34" charset="-122"/>
                  </a:rPr>
                  <a:t>负载容量</a:t>
                </a:r>
                <a:endParaRPr lang="en-US" altLang="zh-CN" b="1" kern="0" dirty="0">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Ø"/>
                </a:pPr>
                <a14:m>
                  <m:oMath xmlns:m="http://schemas.openxmlformats.org/officeDocument/2006/math">
                    <m:r>
                      <a:rPr lang="en-US" altLang="zh-CN" b="1" kern="0">
                        <a:latin typeface="Cambria Math" panose="02040503050406030204" pitchFamily="18" charset="0"/>
                        <a:ea typeface="微软雅黑" panose="020B0503020204020204" pitchFamily="34" charset="-122"/>
                      </a:rPr>
                      <m:t>𝑬</m:t>
                    </m:r>
                    <m:r>
                      <a:rPr lang="en-US" altLang="zh-CN" b="1" kern="0">
                        <a:latin typeface="Cambria Math" panose="02040503050406030204" pitchFamily="18" charset="0"/>
                        <a:ea typeface="微软雅黑" panose="020B0503020204020204" pitchFamily="34" charset="-122"/>
                      </a:rPr>
                      <m:t>={</m:t>
                    </m:r>
                    <m:sSub>
                      <m:sSubPr>
                        <m:ctrlPr>
                          <a:rPr lang="zh-CN" altLang="zh-CN" b="1" i="1" kern="0">
                            <a:latin typeface="Cambria Math" panose="02040503050406030204" pitchFamily="18" charset="0"/>
                            <a:ea typeface="微软雅黑" panose="020B0503020204020204" pitchFamily="34" charset="-122"/>
                          </a:rPr>
                        </m:ctrlPr>
                      </m:sSubPr>
                      <m:e>
                        <m:r>
                          <a:rPr lang="en-US" altLang="zh-CN" b="1" kern="0">
                            <a:latin typeface="Cambria Math" panose="02040503050406030204" pitchFamily="18" charset="0"/>
                            <a:ea typeface="微软雅黑" panose="020B0503020204020204" pitchFamily="34" charset="-122"/>
                          </a:rPr>
                          <m:t>(</m:t>
                        </m:r>
                        <m:r>
                          <a:rPr lang="en-US" altLang="zh-CN" b="1" kern="0">
                            <a:latin typeface="Cambria Math" panose="02040503050406030204" pitchFamily="18" charset="0"/>
                            <a:ea typeface="微软雅黑" panose="020B0503020204020204" pitchFamily="34" charset="-122"/>
                          </a:rPr>
                          <m:t>𝒗</m:t>
                        </m:r>
                      </m:e>
                      <m:sub>
                        <m:r>
                          <a:rPr lang="en-US" altLang="zh-CN" b="1" kern="0">
                            <a:latin typeface="Cambria Math" panose="02040503050406030204" pitchFamily="18" charset="0"/>
                            <a:ea typeface="微软雅黑" panose="020B0503020204020204" pitchFamily="34" charset="-122"/>
                          </a:rPr>
                          <m:t>𝒊</m:t>
                        </m:r>
                      </m:sub>
                    </m:sSub>
                    <m:r>
                      <a:rPr lang="en-US" altLang="zh-CN" b="1" kern="0">
                        <a:latin typeface="Cambria Math" panose="02040503050406030204" pitchFamily="18" charset="0"/>
                        <a:ea typeface="微软雅黑" panose="020B0503020204020204" pitchFamily="34" charset="-122"/>
                      </a:rPr>
                      <m:t>,</m:t>
                    </m:r>
                    <m:sSub>
                      <m:sSubPr>
                        <m:ctrlPr>
                          <a:rPr lang="zh-CN" altLang="zh-CN" b="1" i="1" kern="0">
                            <a:latin typeface="Cambria Math" panose="02040503050406030204" pitchFamily="18" charset="0"/>
                            <a:ea typeface="微软雅黑" panose="020B0503020204020204" pitchFamily="34" charset="-122"/>
                          </a:rPr>
                        </m:ctrlPr>
                      </m:sSubPr>
                      <m:e>
                        <m:r>
                          <a:rPr lang="en-US" altLang="zh-CN" b="1" kern="0">
                            <a:latin typeface="Cambria Math" panose="02040503050406030204" pitchFamily="18" charset="0"/>
                            <a:ea typeface="微软雅黑" panose="020B0503020204020204" pitchFamily="34" charset="-122"/>
                          </a:rPr>
                          <m:t>𝒗</m:t>
                        </m:r>
                      </m:e>
                      <m:sub>
                        <m:r>
                          <a:rPr lang="en-US" altLang="zh-CN" b="1" kern="0">
                            <a:latin typeface="Cambria Math" panose="02040503050406030204" pitchFamily="18" charset="0"/>
                            <a:ea typeface="微软雅黑" panose="020B0503020204020204" pitchFamily="34" charset="-122"/>
                          </a:rPr>
                          <m:t>𝒋</m:t>
                        </m:r>
                      </m:sub>
                    </m:sSub>
                    <m:r>
                      <a:rPr lang="en-US" altLang="zh-CN" b="1" kern="0">
                        <a:latin typeface="Cambria Math" panose="02040503050406030204" pitchFamily="18" charset="0"/>
                        <a:ea typeface="微软雅黑" panose="020B0503020204020204" pitchFamily="34" charset="-122"/>
                      </a:rPr>
                      <m:t>)|</m:t>
                    </m:r>
                    <m:sSub>
                      <m:sSubPr>
                        <m:ctrlPr>
                          <a:rPr lang="zh-CN" altLang="zh-CN" b="1" i="1" kern="0">
                            <a:latin typeface="Cambria Math" panose="02040503050406030204" pitchFamily="18" charset="0"/>
                            <a:ea typeface="微软雅黑" panose="020B0503020204020204" pitchFamily="34" charset="-122"/>
                          </a:rPr>
                        </m:ctrlPr>
                      </m:sSubPr>
                      <m:e>
                        <m:r>
                          <a:rPr lang="en-US" altLang="zh-CN" b="1" kern="0">
                            <a:latin typeface="Cambria Math" panose="02040503050406030204" pitchFamily="18" charset="0"/>
                            <a:ea typeface="微软雅黑" panose="020B0503020204020204" pitchFamily="34" charset="-122"/>
                          </a:rPr>
                          <m:t>𝒗</m:t>
                        </m:r>
                      </m:e>
                      <m:sub>
                        <m:r>
                          <a:rPr lang="en-US" altLang="zh-CN" b="1" kern="0">
                            <a:latin typeface="Cambria Math" panose="02040503050406030204" pitchFamily="18" charset="0"/>
                            <a:ea typeface="微软雅黑" panose="020B0503020204020204" pitchFamily="34" charset="-122"/>
                          </a:rPr>
                          <m:t>𝒊</m:t>
                        </m:r>
                      </m:sub>
                    </m:sSub>
                    <m:r>
                      <a:rPr lang="en-US" altLang="zh-CN" b="1" kern="0">
                        <a:latin typeface="Cambria Math" panose="02040503050406030204" pitchFamily="18" charset="0"/>
                        <a:ea typeface="微软雅黑" panose="020B0503020204020204" pitchFamily="34" charset="-122"/>
                      </a:rPr>
                      <m:t>,</m:t>
                    </m:r>
                    <m:sSub>
                      <m:sSubPr>
                        <m:ctrlPr>
                          <a:rPr lang="zh-CN" altLang="zh-CN" b="1" i="1" kern="0">
                            <a:latin typeface="Cambria Math" panose="02040503050406030204" pitchFamily="18" charset="0"/>
                            <a:ea typeface="微软雅黑" panose="020B0503020204020204" pitchFamily="34" charset="-122"/>
                          </a:rPr>
                        </m:ctrlPr>
                      </m:sSubPr>
                      <m:e>
                        <m:r>
                          <a:rPr lang="en-US" altLang="zh-CN" b="1" kern="0">
                            <a:latin typeface="Cambria Math" panose="02040503050406030204" pitchFamily="18" charset="0"/>
                            <a:ea typeface="微软雅黑" panose="020B0503020204020204" pitchFamily="34" charset="-122"/>
                          </a:rPr>
                          <m:t>𝒗</m:t>
                        </m:r>
                      </m:e>
                      <m:sub>
                        <m:r>
                          <a:rPr lang="en-US" altLang="zh-CN" b="1" kern="0">
                            <a:latin typeface="Cambria Math" panose="02040503050406030204" pitchFamily="18" charset="0"/>
                            <a:ea typeface="微软雅黑" panose="020B0503020204020204" pitchFamily="34" charset="-122"/>
                          </a:rPr>
                          <m:t>𝒋</m:t>
                        </m:r>
                      </m:sub>
                    </m:sSub>
                    <m:r>
                      <a:rPr lang="en-US" altLang="zh-CN" b="1" kern="0">
                        <a:latin typeface="Cambria Math" panose="02040503050406030204" pitchFamily="18" charset="0"/>
                        <a:ea typeface="微软雅黑" panose="020B0503020204020204" pitchFamily="34" charset="-122"/>
                      </a:rPr>
                      <m:t>∈</m:t>
                    </m:r>
                    <m:r>
                      <a:rPr lang="en-US" altLang="zh-CN" b="1" kern="0">
                        <a:latin typeface="Cambria Math" panose="02040503050406030204" pitchFamily="18" charset="0"/>
                        <a:ea typeface="微软雅黑" panose="020B0503020204020204" pitchFamily="34" charset="-122"/>
                      </a:rPr>
                      <m:t>𝑽</m:t>
                    </m:r>
                    <m:r>
                      <a:rPr lang="en-US" altLang="zh-CN" b="1" kern="0">
                        <a:latin typeface="Cambria Math" panose="02040503050406030204" pitchFamily="18" charset="0"/>
                        <a:ea typeface="微软雅黑" panose="020B0503020204020204" pitchFamily="34" charset="-122"/>
                      </a:rPr>
                      <m:t>}</m:t>
                    </m:r>
                  </m:oMath>
                </a14:m>
                <a:r>
                  <a:rPr lang="zh-CN" altLang="zh-CN" b="1" kern="0" dirty="0">
                    <a:latin typeface="微软雅黑" panose="020B0503020204020204" pitchFamily="34" charset="-122"/>
                    <a:ea typeface="微软雅黑" panose="020B0503020204020204" pitchFamily="34" charset="-122"/>
                  </a:rPr>
                  <a:t> </a:t>
                </a:r>
                <a:r>
                  <a:rPr lang="zh-CN" altLang="en-US" b="1" kern="0" dirty="0">
                    <a:latin typeface="微软雅黑" panose="020B0503020204020204" pitchFamily="34" charset="-122"/>
                    <a:ea typeface="微软雅黑" panose="020B0503020204020204" pitchFamily="34" charset="-122"/>
                  </a:rPr>
                  <a:t>是</a:t>
                </a:r>
                <a:r>
                  <a:rPr lang="zh-CN" altLang="zh-CN" b="1" kern="0" dirty="0">
                    <a:latin typeface="微软雅黑" panose="020B0503020204020204" pitchFamily="34" charset="-122"/>
                    <a:ea typeface="微软雅黑" panose="020B0503020204020204" pitchFamily="34" charset="-122"/>
                  </a:rPr>
                  <a:t>星间链路</a:t>
                </a:r>
                <a:r>
                  <a:rPr lang="zh-CN" altLang="en-US" b="1" kern="0" dirty="0">
                    <a:latin typeface="微软雅黑" panose="020B0503020204020204" pitchFamily="34" charset="-122"/>
                    <a:ea typeface="微软雅黑" panose="020B0503020204020204" pitchFamily="34" charset="-122"/>
                  </a:rPr>
                  <a:t>集合</a:t>
                </a:r>
                <a:r>
                  <a:rPr lang="en-US" altLang="zh-CN" b="1" kern="0" dirty="0">
                    <a:latin typeface="微软雅黑" panose="020B0503020204020204" pitchFamily="34" charset="-122"/>
                    <a:ea typeface="微软雅黑" panose="020B0503020204020204" pitchFamily="34" charset="-122"/>
                  </a:rPr>
                  <a:t> </a:t>
                </a:r>
                <a:r>
                  <a:rPr lang="zh-CN" altLang="en-US" b="1" i="0" kern="0" dirty="0">
                    <a:latin typeface="+mj-lt"/>
                    <a:ea typeface="微软雅黑" panose="020B0503020204020204" pitchFamily="34" charset="-122"/>
                  </a:rPr>
                  <a:t>，</a:t>
                </a:r>
                <a14:m>
                  <m:oMath xmlns:m="http://schemas.openxmlformats.org/officeDocument/2006/math">
                    <m:sSub>
                      <m:sSubPr>
                        <m:ctrlPr>
                          <a:rPr lang="zh-CN" altLang="zh-CN" b="1" i="1" kern="0">
                            <a:latin typeface="Cambria Math" panose="02040503050406030204" pitchFamily="18" charset="0"/>
                            <a:ea typeface="微软雅黑" panose="020B0503020204020204" pitchFamily="34" charset="-122"/>
                          </a:rPr>
                        </m:ctrlPr>
                      </m:sSubPr>
                      <m:e>
                        <m:r>
                          <a:rPr lang="en-US" altLang="zh-CN" b="1" i="1" kern="0" smtClean="0">
                            <a:latin typeface="Cambria Math" panose="02040503050406030204" pitchFamily="18" charset="0"/>
                            <a:ea typeface="微软雅黑" panose="020B0503020204020204" pitchFamily="34" charset="-122"/>
                          </a:rPr>
                          <m:t>𝒃</m:t>
                        </m:r>
                      </m:e>
                      <m:sub>
                        <m:r>
                          <a:rPr lang="en-US" altLang="zh-CN" b="1" i="1" kern="0">
                            <a:latin typeface="Cambria Math" panose="02040503050406030204" pitchFamily="18" charset="0"/>
                            <a:ea typeface="微软雅黑" panose="020B0503020204020204" pitchFamily="34" charset="-122"/>
                          </a:rPr>
                          <m:t>𝒊</m:t>
                        </m:r>
                        <m:r>
                          <a:rPr lang="en-US" altLang="zh-CN" b="1" kern="0">
                            <a:latin typeface="Cambria Math" panose="02040503050406030204" pitchFamily="18" charset="0"/>
                            <a:ea typeface="微软雅黑" panose="020B0503020204020204" pitchFamily="34" charset="-122"/>
                          </a:rPr>
                          <m:t>,</m:t>
                        </m:r>
                        <m:r>
                          <a:rPr lang="en-US" altLang="zh-CN" b="1" i="1" kern="0">
                            <a:latin typeface="Cambria Math" panose="02040503050406030204" pitchFamily="18" charset="0"/>
                            <a:ea typeface="微软雅黑" panose="020B0503020204020204" pitchFamily="34" charset="-122"/>
                          </a:rPr>
                          <m:t>𝒋</m:t>
                        </m:r>
                      </m:sub>
                    </m:sSub>
                  </m:oMath>
                </a14:m>
                <a:r>
                  <a:rPr lang="zh-CN" altLang="zh-CN" b="1" kern="0" dirty="0">
                    <a:latin typeface="微软雅黑" panose="020B0503020204020204" pitchFamily="34" charset="-122"/>
                    <a:ea typeface="微软雅黑" panose="020B0503020204020204" pitchFamily="34" charset="-122"/>
                  </a:rPr>
                  <a:t>表示</a:t>
                </a:r>
                <a:r>
                  <a:rPr lang="zh-CN" altLang="en-US" b="1" kern="0" dirty="0">
                    <a:latin typeface="微软雅黑" panose="020B0503020204020204" pitchFamily="34" charset="-122"/>
                    <a:ea typeface="微软雅黑" panose="020B0503020204020204" pitchFamily="34" charset="-122"/>
                  </a:rPr>
                  <a:t>链路最大</a:t>
                </a:r>
                <a:r>
                  <a:rPr lang="zh-CN" altLang="zh-CN" b="1" kern="0" dirty="0">
                    <a:latin typeface="微软雅黑" panose="020B0503020204020204" pitchFamily="34" charset="-122"/>
                    <a:ea typeface="微软雅黑" panose="020B0503020204020204" pitchFamily="34" charset="-122"/>
                  </a:rPr>
                  <a:t>带宽</a:t>
                </a:r>
                <a:r>
                  <a:rPr lang="zh-CN" altLang="en-US" b="1" kern="0" dirty="0">
                    <a:latin typeface="微软雅黑" panose="020B0503020204020204" pitchFamily="34" charset="-122"/>
                    <a:ea typeface="微软雅黑" panose="020B0503020204020204" pitchFamily="34" charset="-122"/>
                  </a:rPr>
                  <a:t>容量，</a:t>
                </a:r>
                <a:r>
                  <a:rPr lang="zh-CN" altLang="zh-CN" dirty="0"/>
                  <a:t> </a:t>
                </a:r>
                <a14:m>
                  <m:oMath xmlns:m="http://schemas.openxmlformats.org/officeDocument/2006/math">
                    <m:sSubSup>
                      <m:sSubSupPr>
                        <m:ctrlPr>
                          <a:rPr lang="zh-CN" altLang="zh-CN" b="1" i="1">
                            <a:latin typeface="Cambria Math" panose="02040503050406030204" pitchFamily="18" charset="0"/>
                          </a:rPr>
                        </m:ctrlPr>
                      </m:sSubSupPr>
                      <m:e>
                        <m:r>
                          <a:rPr lang="en-US" altLang="zh-CN" b="1" i="1">
                            <a:latin typeface="Cambria Math" panose="02040503050406030204" pitchFamily="18" charset="0"/>
                          </a:rPr>
                          <m:t>𝒑</m:t>
                        </m:r>
                      </m:e>
                      <m:sub>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𝒋</m:t>
                        </m:r>
                      </m:sub>
                      <m:sup>
                        <m:r>
                          <a:rPr lang="en-US" altLang="zh-CN" b="1" i="1">
                            <a:latin typeface="Cambria Math" panose="02040503050406030204" pitchFamily="18" charset="0"/>
                          </a:rPr>
                          <m:t>𝒇</m:t>
                        </m:r>
                      </m:sup>
                    </m:sSubSup>
                  </m:oMath>
                </a14:m>
                <a:r>
                  <a:rPr lang="zh-CN" altLang="zh-CN" b="1" dirty="0">
                    <a:latin typeface="微软雅黑" panose="020B0503020204020204" pitchFamily="34" charset="-122"/>
                    <a:ea typeface="微软雅黑" panose="020B0503020204020204" pitchFamily="34" charset="-122"/>
                  </a:rPr>
                  <a:t>表示</a:t>
                </a:r>
                <a:r>
                  <a:rPr lang="zh-CN" altLang="en-US" b="1" dirty="0">
                    <a:latin typeface="微软雅黑" panose="020B0503020204020204" pitchFamily="34" charset="-122"/>
                    <a:ea typeface="微软雅黑" panose="020B0503020204020204" pitchFamily="34" charset="-122"/>
                  </a:rPr>
                  <a:t>服务</a:t>
                </a:r>
                <a14:m>
                  <m:oMath xmlns:m="http://schemas.openxmlformats.org/officeDocument/2006/math">
                    <m:r>
                      <a:rPr lang="en-US" altLang="zh-CN" b="1" i="1">
                        <a:latin typeface="Cambria Math" panose="02040503050406030204" pitchFamily="18" charset="0"/>
                      </a:rPr>
                      <m:t>𝒇</m:t>
                    </m:r>
                  </m:oMath>
                </a14:m>
                <a:r>
                  <a:rPr lang="zh-CN" altLang="zh-CN" b="1" dirty="0">
                    <a:latin typeface="微软雅黑" panose="020B0503020204020204" pitchFamily="34" charset="-122"/>
                    <a:ea typeface="微软雅黑" panose="020B0503020204020204" pitchFamily="34" charset="-122"/>
                  </a:rPr>
                  <a:t>是否占用链路</a:t>
                </a:r>
                <a14:m>
                  <m:oMath xmlns:m="http://schemas.openxmlformats.org/officeDocument/2006/math">
                    <m:sSub>
                      <m:sSubPr>
                        <m:ctrlPr>
                          <a:rPr lang="zh-CN" altLang="zh-CN" b="1" kern="0">
                            <a:latin typeface="微软雅黑" panose="020B0503020204020204" pitchFamily="34" charset="-122"/>
                            <a:ea typeface="微软雅黑" panose="020B0503020204020204" pitchFamily="34" charset="-122"/>
                          </a:rPr>
                        </m:ctrlPr>
                      </m:sSubPr>
                      <m:e>
                        <m:r>
                          <a:rPr lang="en-US" altLang="zh-CN" b="1" kern="0">
                            <a:latin typeface="微软雅黑" panose="020B0503020204020204" pitchFamily="34" charset="-122"/>
                            <a:ea typeface="微软雅黑" panose="020B0503020204020204" pitchFamily="34" charset="-122"/>
                          </a:rPr>
                          <m:t>(</m:t>
                        </m:r>
                        <m:r>
                          <a:rPr lang="en-US" altLang="zh-CN" b="1" kern="0">
                            <a:latin typeface="微软雅黑" panose="020B0503020204020204" pitchFamily="34" charset="-122"/>
                            <a:ea typeface="微软雅黑" panose="020B0503020204020204" pitchFamily="34" charset="-122"/>
                          </a:rPr>
                          <m:t>𝒗</m:t>
                        </m:r>
                      </m:e>
                      <m:sub>
                        <m:r>
                          <a:rPr lang="en-US" altLang="zh-CN" b="1" kern="0">
                            <a:latin typeface="微软雅黑" panose="020B0503020204020204" pitchFamily="34" charset="-122"/>
                            <a:ea typeface="微软雅黑" panose="020B0503020204020204" pitchFamily="34" charset="-122"/>
                          </a:rPr>
                          <m:t>𝒊</m:t>
                        </m:r>
                      </m:sub>
                    </m:sSub>
                    <m:r>
                      <a:rPr lang="en-US" altLang="zh-CN" b="1" kern="0">
                        <a:latin typeface="微软雅黑" panose="020B0503020204020204" pitchFamily="34" charset="-122"/>
                        <a:ea typeface="微软雅黑" panose="020B0503020204020204" pitchFamily="34" charset="-122"/>
                      </a:rPr>
                      <m:t>,</m:t>
                    </m:r>
                    <m:sSub>
                      <m:sSubPr>
                        <m:ctrlPr>
                          <a:rPr lang="zh-CN" altLang="zh-CN" b="1" kern="0">
                            <a:latin typeface="微软雅黑" panose="020B0503020204020204" pitchFamily="34" charset="-122"/>
                            <a:ea typeface="微软雅黑" panose="020B0503020204020204" pitchFamily="34" charset="-122"/>
                          </a:rPr>
                        </m:ctrlPr>
                      </m:sSubPr>
                      <m:e>
                        <m:r>
                          <a:rPr lang="en-US" altLang="zh-CN" b="1" kern="0">
                            <a:latin typeface="微软雅黑" panose="020B0503020204020204" pitchFamily="34" charset="-122"/>
                            <a:ea typeface="微软雅黑" panose="020B0503020204020204" pitchFamily="34" charset="-122"/>
                          </a:rPr>
                          <m:t>𝒗</m:t>
                        </m:r>
                      </m:e>
                      <m:sub>
                        <m:r>
                          <a:rPr lang="en-US" altLang="zh-CN" b="1" kern="0">
                            <a:latin typeface="微软雅黑" panose="020B0503020204020204" pitchFamily="34" charset="-122"/>
                            <a:ea typeface="微软雅黑" panose="020B0503020204020204" pitchFamily="34" charset="-122"/>
                          </a:rPr>
                          <m:t>𝒋</m:t>
                        </m:r>
                      </m:sub>
                    </m:sSub>
                    <m:r>
                      <a:rPr lang="en-US" altLang="zh-CN" b="1" kern="0">
                        <a:latin typeface="微软雅黑" panose="020B0503020204020204" pitchFamily="34" charset="-122"/>
                        <a:ea typeface="微软雅黑" panose="020B0503020204020204" pitchFamily="34" charset="-122"/>
                      </a:rPr>
                      <m:t>)</m:t>
                    </m:r>
                  </m:oMath>
                </a14:m>
                <a:r>
                  <a:rPr lang="zh-CN" altLang="en-US" b="1" i="0" kern="0" dirty="0">
                    <a:latin typeface="+mj-lt"/>
                    <a:ea typeface="微软雅黑" panose="020B0503020204020204" pitchFamily="34" charset="-122"/>
                  </a:rPr>
                  <a:t>，</a:t>
                </a:r>
                <a:r>
                  <a:rPr lang="zh-CN" altLang="zh-CN" b="1" kern="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zh-CN" altLang="zh-CN" b="1" kern="0">
                            <a:latin typeface="微软雅黑" panose="020B0503020204020204" pitchFamily="34" charset="-122"/>
                            <a:ea typeface="微软雅黑" panose="020B0503020204020204" pitchFamily="34" charset="-122"/>
                          </a:rPr>
                        </m:ctrlPr>
                      </m:sSubPr>
                      <m:e>
                        <m:r>
                          <a:rPr lang="en-US" altLang="zh-CN" b="1" i="1" kern="0">
                            <a:latin typeface="微软雅黑" panose="020B0503020204020204" pitchFamily="34" charset="-122"/>
                            <a:ea typeface="微软雅黑" panose="020B0503020204020204" pitchFamily="34" charset="-122"/>
                          </a:rPr>
                          <m:t>𝜹</m:t>
                        </m:r>
                      </m:e>
                      <m:sub>
                        <m:r>
                          <a:rPr lang="en-US" altLang="zh-CN" b="1" i="1" kern="0">
                            <a:latin typeface="微软雅黑" panose="020B0503020204020204" pitchFamily="34" charset="-122"/>
                            <a:ea typeface="微软雅黑" panose="020B0503020204020204" pitchFamily="34" charset="-122"/>
                          </a:rPr>
                          <m:t>𝒊𝒋</m:t>
                        </m:r>
                      </m:sub>
                    </m:sSub>
                  </m:oMath>
                </a14:m>
                <a:r>
                  <a:rPr lang="zh-CN" altLang="zh-CN" b="1" kern="0" dirty="0">
                    <a:latin typeface="微软雅黑" panose="020B0503020204020204" pitchFamily="34" charset="-122"/>
                    <a:ea typeface="微软雅黑" panose="020B0503020204020204" pitchFamily="34" charset="-122"/>
                  </a:rPr>
                  <a:t>表示</a:t>
                </a:r>
                <a:r>
                  <a:rPr lang="zh-CN" altLang="en-US" b="1" kern="0" dirty="0">
                    <a:latin typeface="微软雅黑" panose="020B0503020204020204" pitchFamily="34" charset="-122"/>
                    <a:ea typeface="微软雅黑" panose="020B0503020204020204" pitchFamily="34" charset="-122"/>
                  </a:rPr>
                  <a:t>最短</a:t>
                </a:r>
                <a:r>
                  <a:rPr lang="zh-CN" altLang="zh-CN" b="1" kern="0" dirty="0">
                    <a:latin typeface="微软雅黑" panose="020B0503020204020204" pitchFamily="34" charset="-122"/>
                    <a:ea typeface="微软雅黑" panose="020B0503020204020204" pitchFamily="34" charset="-122"/>
                  </a:rPr>
                  <a:t>路径的传播时延</a:t>
                </a:r>
                <a:endParaRPr lang="en-US" altLang="zh-CN" b="1" kern="0" dirty="0">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Ø"/>
                </a:pPr>
                <a14:m>
                  <m:oMath xmlns:m="http://schemas.openxmlformats.org/officeDocument/2006/math">
                    <m:eqArr>
                      <m:eqArrPr>
                        <m:ctrlPr>
                          <a:rPr lang="zh-CN" altLang="zh-CN" b="1" i="1">
                            <a:latin typeface="Cambria Math" panose="02040503050406030204" pitchFamily="18" charset="0"/>
                          </a:rPr>
                        </m:ctrlPr>
                      </m:eqArrPr>
                      <m:e>
                        <m:r>
                          <a:rPr lang="en-US" altLang="zh-CN" b="1" i="1">
                            <a:latin typeface="Cambria Math" panose="02040503050406030204" pitchFamily="18" charset="0"/>
                          </a:rPr>
                          <m:t>𝓣</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𝒌</m:t>
                            </m:r>
                          </m:sub>
                        </m:sSub>
                        <m:r>
                          <a:rPr lang="en-US" altLang="zh-CN" b="1" i="1">
                            <a:latin typeface="Cambria Math" panose="02040503050406030204" pitchFamily="18" charset="0"/>
                          </a:rPr>
                          <m:t>∣</m:t>
                        </m:r>
                        <m:r>
                          <a:rPr lang="en-US" altLang="zh-CN" b="1" i="1">
                            <a:latin typeface="Cambria Math" panose="02040503050406030204" pitchFamily="18" charset="0"/>
                          </a:rPr>
                          <m:t>𝒌</m:t>
                        </m:r>
                        <m:r>
                          <a:rPr lang="en-US" altLang="zh-CN" b="1" i="1">
                            <a:latin typeface="Cambria Math" panose="02040503050406030204" pitchFamily="18" charset="0"/>
                          </a:rPr>
                          <m:t>=</m:t>
                        </m:r>
                        <m:r>
                          <a:rPr lang="en-US" altLang="zh-CN" b="1" i="1">
                            <a:latin typeface="Cambria Math" panose="02040503050406030204" pitchFamily="18" charset="0"/>
                          </a:rPr>
                          <m:t>𝟏</m:t>
                        </m:r>
                        <m:r>
                          <a:rPr lang="en-US" altLang="zh-CN" b="1" i="1">
                            <a:latin typeface="Cambria Math" panose="02040503050406030204" pitchFamily="18" charset="0"/>
                          </a:rPr>
                          <m:t>,</m:t>
                        </m:r>
                        <m:r>
                          <a:rPr lang="en-US" altLang="zh-CN" b="1" i="1">
                            <a:latin typeface="Cambria Math" panose="02040503050406030204" pitchFamily="18" charset="0"/>
                          </a:rPr>
                          <m:t>𝟐</m:t>
                        </m:r>
                        <m:r>
                          <a:rPr lang="en-US" altLang="zh-CN" b="1" i="1">
                            <a:latin typeface="Cambria Math" panose="02040503050406030204" pitchFamily="18" charset="0"/>
                          </a:rPr>
                          <m:t>,…,</m:t>
                        </m:r>
                        <m:r>
                          <a:rPr lang="en-US" altLang="zh-CN" b="1" i="1">
                            <a:latin typeface="Cambria Math" panose="02040503050406030204" pitchFamily="18" charset="0"/>
                          </a:rPr>
                          <m:t>𝒒</m:t>
                        </m:r>
                        <m:r>
                          <a:rPr lang="en-US" altLang="zh-CN" b="1" i="1">
                            <a:latin typeface="Cambria Math" panose="02040503050406030204" pitchFamily="18" charset="0"/>
                          </a:rPr>
                          <m:t>}</m:t>
                        </m:r>
                      </m:e>
                    </m:eqArr>
                  </m:oMath>
                </a14:m>
                <a:r>
                  <a:rPr lang="zh-CN" altLang="zh-CN" b="1" kern="0" dirty="0">
                    <a:latin typeface="微软雅黑" panose="020B0503020204020204" pitchFamily="34" charset="-122"/>
                    <a:ea typeface="微软雅黑" panose="020B0503020204020204" pitchFamily="34" charset="-122"/>
                  </a:rPr>
                  <a:t>，</a:t>
                </a:r>
                <a:r>
                  <a:rPr lang="zh-CN" altLang="en-US" b="1" kern="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𝒌</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𝒌</m:t>
                        </m:r>
                        <m:r>
                          <a:rPr lang="en-US" altLang="zh-CN" b="1" i="1">
                            <a:latin typeface="Cambria Math" panose="02040503050406030204" pitchFamily="18" charset="0"/>
                          </a:rPr>
                          <m:t>+</m:t>
                        </m:r>
                        <m:r>
                          <a:rPr lang="en-US" altLang="zh-CN" b="1" i="1">
                            <a:latin typeface="Cambria Math" panose="02040503050406030204" pitchFamily="18" charset="0"/>
                          </a:rPr>
                          <m:t>𝟏</m:t>
                        </m:r>
                      </m:sub>
                    </m:sSub>
                    <m:r>
                      <a:rPr lang="en-US" altLang="zh-CN" b="1" i="1">
                        <a:latin typeface="Cambria Math" panose="02040503050406030204" pitchFamily="18" charset="0"/>
                      </a:rPr>
                      <m:t>]</m:t>
                    </m:r>
                  </m:oMath>
                </a14:m>
                <a:r>
                  <a:rPr lang="zh-CN" altLang="zh-CN" b="1" kern="0" dirty="0">
                    <a:latin typeface="微软雅黑" panose="020B0503020204020204" pitchFamily="34" charset="-122"/>
                    <a:ea typeface="微软雅黑" panose="020B0503020204020204" pitchFamily="34" charset="-122"/>
                  </a:rPr>
                  <a:t>表示一个时隙</a:t>
                </a:r>
                <a:endParaRPr lang="en-US" altLang="zh-CN" b="1" kern="0" dirty="0">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采用</a:t>
                </a:r>
                <a:r>
                  <a:rPr lang="zh-CN" altLang="en-US" b="1" dirty="0">
                    <a:solidFill>
                      <a:srgbClr val="203864"/>
                    </a:solidFill>
                    <a:latin typeface="微软雅黑" panose="020B0503020204020204" pitchFamily="34" charset="-122"/>
                    <a:ea typeface="微软雅黑" panose="020B0503020204020204" pitchFamily="34" charset="-122"/>
                  </a:rPr>
                  <a:t>等长时隙划分</a:t>
                </a:r>
                <a:r>
                  <a:rPr lang="zh-CN" altLang="en-US" b="1" dirty="0">
                    <a:latin typeface="微软雅黑" panose="020B0503020204020204" pitchFamily="34" charset="-122"/>
                    <a:ea typeface="微软雅黑" panose="020B0503020204020204" pitchFamily="34" charset="-122"/>
                  </a:rPr>
                  <a:t>的方法，</a:t>
                </a:r>
                <a:r>
                  <a:rPr lang="zh-CN" altLang="en-US" b="1" kern="0" dirty="0">
                    <a:effectLst/>
                    <a:latin typeface="微软雅黑" panose="020B0503020204020204" pitchFamily="34" charset="-122"/>
                    <a:ea typeface="微软雅黑" panose="020B0503020204020204" pitchFamily="34" charset="-122"/>
                  </a:rPr>
                  <a:t>仅当链路在整段时隙内</a:t>
                </a:r>
                <a:r>
                  <a:rPr lang="zh-CN" altLang="en-US" b="1" kern="0" dirty="0">
                    <a:solidFill>
                      <a:srgbClr val="203864"/>
                    </a:solidFill>
                    <a:effectLst/>
                    <a:latin typeface="微软雅黑" panose="020B0503020204020204" pitchFamily="34" charset="-122"/>
                    <a:ea typeface="微软雅黑" panose="020B0503020204020204" pitchFamily="34" charset="-122"/>
                  </a:rPr>
                  <a:t>持续连通</a:t>
                </a:r>
                <a:r>
                  <a:rPr lang="zh-CN" altLang="en-US" b="1" kern="0" dirty="0">
                    <a:effectLst/>
                    <a:latin typeface="微软雅黑" panose="020B0503020204020204" pitchFamily="34" charset="-122"/>
                    <a:ea typeface="微软雅黑" panose="020B0503020204020204" pitchFamily="34" charset="-122"/>
                  </a:rPr>
                  <a:t>时，才视为连通；否则，均视为断开</a:t>
                </a:r>
                <a:r>
                  <a:rPr lang="zh-CN" altLang="en-US" b="1" kern="0" dirty="0">
                    <a:latin typeface="微软雅黑" panose="020B0503020204020204" pitchFamily="34" charset="-122"/>
                    <a:ea typeface="微软雅黑" panose="020B0503020204020204" pitchFamily="34" charset="-122"/>
                  </a:rPr>
                  <a:t>。</a:t>
                </a:r>
                <a:r>
                  <a:rPr lang="zh-CN" altLang="en-US" b="1" kern="100"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rPr>
                  <a:t>在每个时隙开始时更新部署策略。</a:t>
                </a:r>
                <a:endParaRPr lang="en-US" altLang="zh-CN" b="1" kern="0" dirty="0">
                  <a:solidFill>
                    <a:srgbClr val="203864"/>
                  </a:solidFill>
                  <a:effectLst/>
                  <a:latin typeface="微软雅黑" panose="020B0503020204020204" pitchFamily="34" charset="-122"/>
                  <a:ea typeface="微软雅黑" panose="020B0503020204020204" pitchFamily="34" charset="-122"/>
                </a:endParaRPr>
              </a:p>
            </p:txBody>
          </p:sp>
        </mc:Choice>
        <mc:Fallback>
          <p:sp>
            <p:nvSpPr>
              <p:cNvPr id="12" name="文本框 11">
                <a:extLst>
                  <a:ext uri="{FF2B5EF4-FFF2-40B4-BE49-F238E27FC236}">
                    <a16:creationId xmlns:a16="http://schemas.microsoft.com/office/drawing/2014/main" id="{6AF15AB6-4BF5-8635-CC04-1BC7EE84728B}"/>
                  </a:ext>
                </a:extLst>
              </p:cNvPr>
              <p:cNvSpPr txBox="1">
                <a:spLocks noRot="1" noChangeAspect="1" noMove="1" noResize="1" noEditPoints="1" noAdjustHandles="1" noChangeArrowheads="1" noChangeShapeType="1" noTextEdit="1"/>
              </p:cNvSpPr>
              <p:nvPr/>
            </p:nvSpPr>
            <p:spPr>
              <a:xfrm>
                <a:off x="4306792" y="1492713"/>
                <a:ext cx="7421719" cy="4730526"/>
              </a:xfrm>
              <a:prstGeom prst="rect">
                <a:avLst/>
              </a:prstGeom>
              <a:blipFill>
                <a:blip r:embed="rId3"/>
                <a:stretch>
                  <a:fillRect l="-493" r="-3777" b="-1160"/>
                </a:stretch>
              </a:blipFill>
            </p:spPr>
            <p:txBody>
              <a:bodyPr/>
              <a:lstStyle/>
              <a:p>
                <a:r>
                  <a:rPr lang="zh-CN" altLang="en-US">
                    <a:noFill/>
                  </a:rPr>
                  <a:t> </a:t>
                </a:r>
              </a:p>
            </p:txBody>
          </p:sp>
        </mc:Fallback>
      </mc:AlternateContent>
      <p:pic>
        <p:nvPicPr>
          <p:cNvPr id="4" name="Picture 6">
            <a:extLst>
              <a:ext uri="{FF2B5EF4-FFF2-40B4-BE49-F238E27FC236}">
                <a16:creationId xmlns:a16="http://schemas.microsoft.com/office/drawing/2014/main" id="{D0385AB4-A82A-63AC-E4D4-A9ACE135E2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16" t="9659" r="21617" b="3087"/>
          <a:stretch/>
        </p:blipFill>
        <p:spPr bwMode="auto">
          <a:xfrm>
            <a:off x="1190173" y="1864380"/>
            <a:ext cx="2004725" cy="151731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41066F3B-03DA-BA47-8EC1-BD6643F15725}"/>
              </a:ext>
            </a:extLst>
          </p:cNvPr>
          <p:cNvPicPr>
            <a:picLocks noChangeAspect="1"/>
          </p:cNvPicPr>
          <p:nvPr/>
        </p:nvPicPr>
        <p:blipFill>
          <a:blip r:embed="rId5"/>
          <a:stretch>
            <a:fillRect/>
          </a:stretch>
        </p:blipFill>
        <p:spPr>
          <a:xfrm>
            <a:off x="521259" y="4612486"/>
            <a:ext cx="3400324" cy="1729989"/>
          </a:xfrm>
          <a:prstGeom prst="rect">
            <a:avLst/>
          </a:prstGeom>
        </p:spPr>
      </p:pic>
      <p:sp>
        <p:nvSpPr>
          <p:cNvPr id="6" name="矩形: 圆角 5">
            <a:extLst>
              <a:ext uri="{FF2B5EF4-FFF2-40B4-BE49-F238E27FC236}">
                <a16:creationId xmlns:a16="http://schemas.microsoft.com/office/drawing/2014/main" id="{50DBE438-7CB2-B9AB-8691-F70B43A88EC3}"/>
              </a:ext>
            </a:extLst>
          </p:cNvPr>
          <p:cNvSpPr/>
          <p:nvPr/>
        </p:nvSpPr>
        <p:spPr>
          <a:xfrm>
            <a:off x="463488" y="1590215"/>
            <a:ext cx="3458095" cy="2270243"/>
          </a:xfrm>
          <a:prstGeom prst="roundRect">
            <a:avLst>
              <a:gd name="adj" fmla="val 9519"/>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文本框 7">
            <a:extLst>
              <a:ext uri="{FF2B5EF4-FFF2-40B4-BE49-F238E27FC236}">
                <a16:creationId xmlns:a16="http://schemas.microsoft.com/office/drawing/2014/main" id="{F856FA9D-E3C4-4B9F-5E20-B42FF7F9E366}"/>
              </a:ext>
            </a:extLst>
          </p:cNvPr>
          <p:cNvSpPr txBox="1"/>
          <p:nvPr/>
        </p:nvSpPr>
        <p:spPr>
          <a:xfrm>
            <a:off x="555386" y="3425382"/>
            <a:ext cx="1593224" cy="369332"/>
          </a:xfrm>
          <a:prstGeom prst="rect">
            <a:avLst/>
          </a:prstGeom>
          <a:solidFill>
            <a:schemeClr val="bg2"/>
          </a:solidFill>
          <a:effectLst/>
        </p:spPr>
        <p:txBody>
          <a:bodyPr wrap="square">
            <a:spAutoFit/>
          </a:bodyPr>
          <a:lstStyle>
            <a:defPPr>
              <a:defRPr lang="zh-CN"/>
            </a:defPPr>
            <a:lvl1pPr>
              <a:defRPr sz="2200" b="1">
                <a:latin typeface="微软雅黑" panose="020B0503020204020204" pitchFamily="34" charset="-122"/>
                <a:ea typeface="微软雅黑" panose="020B0503020204020204" pitchFamily="34" charset="-122"/>
              </a:defRPr>
            </a:lvl1pPr>
          </a:lstStyle>
          <a:p>
            <a:pPr algn="ctr"/>
            <a:r>
              <a:rPr lang="zh-CN" altLang="en-US" sz="1800" dirty="0">
                <a:solidFill>
                  <a:srgbClr val="002060"/>
                </a:solidFill>
              </a:rPr>
              <a:t>极区链路通断</a:t>
            </a:r>
          </a:p>
        </p:txBody>
      </p:sp>
      <p:sp>
        <p:nvSpPr>
          <p:cNvPr id="9" name="文本框 8">
            <a:extLst>
              <a:ext uri="{FF2B5EF4-FFF2-40B4-BE49-F238E27FC236}">
                <a16:creationId xmlns:a16="http://schemas.microsoft.com/office/drawing/2014/main" id="{2397C774-C6EC-61BB-20C3-21E0FFC4F411}"/>
              </a:ext>
            </a:extLst>
          </p:cNvPr>
          <p:cNvSpPr txBox="1"/>
          <p:nvPr/>
        </p:nvSpPr>
        <p:spPr>
          <a:xfrm>
            <a:off x="2209638" y="3425382"/>
            <a:ext cx="1593224" cy="369332"/>
          </a:xfrm>
          <a:prstGeom prst="rect">
            <a:avLst/>
          </a:prstGeom>
          <a:solidFill>
            <a:schemeClr val="bg2"/>
          </a:solidFill>
          <a:effectLst/>
        </p:spPr>
        <p:txBody>
          <a:bodyPr wrap="square">
            <a:spAutoFit/>
          </a:bodyPr>
          <a:lstStyle>
            <a:defPPr>
              <a:defRPr lang="zh-CN"/>
            </a:defPPr>
            <a:lvl1pPr algn="ctr">
              <a:defRPr sz="2000" b="1">
                <a:solidFill>
                  <a:srgbClr val="002060"/>
                </a:solidFill>
                <a:latin typeface="微软雅黑" panose="020B0503020204020204" pitchFamily="34" charset="-122"/>
                <a:ea typeface="微软雅黑" panose="020B0503020204020204" pitchFamily="34" charset="-122"/>
              </a:defRPr>
            </a:lvl1pPr>
          </a:lstStyle>
          <a:p>
            <a:r>
              <a:rPr lang="zh-CN" altLang="en-US" sz="1800" dirty="0"/>
              <a:t>层间链路切换</a:t>
            </a:r>
          </a:p>
        </p:txBody>
      </p:sp>
      <p:sp>
        <p:nvSpPr>
          <p:cNvPr id="11" name="矩形: 圆角 10">
            <a:extLst>
              <a:ext uri="{FF2B5EF4-FFF2-40B4-BE49-F238E27FC236}">
                <a16:creationId xmlns:a16="http://schemas.microsoft.com/office/drawing/2014/main" id="{F65BD9DE-7FF7-B129-7FE3-DA54BB29DA60}"/>
              </a:ext>
            </a:extLst>
          </p:cNvPr>
          <p:cNvSpPr/>
          <p:nvPr/>
        </p:nvSpPr>
        <p:spPr>
          <a:xfrm>
            <a:off x="318349" y="4419258"/>
            <a:ext cx="3748373" cy="1979237"/>
          </a:xfrm>
          <a:prstGeom prst="roundRect">
            <a:avLst>
              <a:gd name="adj" fmla="val 9555"/>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文本框 12">
            <a:extLst>
              <a:ext uri="{FF2B5EF4-FFF2-40B4-BE49-F238E27FC236}">
                <a16:creationId xmlns:a16="http://schemas.microsoft.com/office/drawing/2014/main" id="{988E1A22-2941-05D6-080A-4EA062E63D17}"/>
              </a:ext>
            </a:extLst>
          </p:cNvPr>
          <p:cNvSpPr txBox="1"/>
          <p:nvPr/>
        </p:nvSpPr>
        <p:spPr>
          <a:xfrm>
            <a:off x="1190174" y="4216296"/>
            <a:ext cx="2004724" cy="400110"/>
          </a:xfrm>
          <a:prstGeom prst="rect">
            <a:avLst/>
          </a:prstGeom>
          <a:solidFill>
            <a:srgbClr val="002060"/>
          </a:solidFill>
          <a:effectLst/>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时间片模型</a:t>
            </a:r>
          </a:p>
        </p:txBody>
      </p:sp>
      <p:sp>
        <p:nvSpPr>
          <p:cNvPr id="14" name="任意多边形 113">
            <a:extLst>
              <a:ext uri="{FF2B5EF4-FFF2-40B4-BE49-F238E27FC236}">
                <a16:creationId xmlns:a16="http://schemas.microsoft.com/office/drawing/2014/main" id="{63447BE4-92AE-642B-4F57-C39224333041}"/>
              </a:ext>
            </a:extLst>
          </p:cNvPr>
          <p:cNvSpPr/>
          <p:nvPr/>
        </p:nvSpPr>
        <p:spPr>
          <a:xfrm rot="10800000" flipH="1" flipV="1">
            <a:off x="651328" y="3857976"/>
            <a:ext cx="3116618" cy="358320"/>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52000">
                <a:srgbClr val="90A0CD">
                  <a:alpha val="78000"/>
                </a:srgbClr>
              </a:gs>
              <a:gs pos="0">
                <a:srgbClr val="004B8C"/>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15041B9-EC7F-7A94-C9C7-33CCB56A5B83}"/>
              </a:ext>
            </a:extLst>
          </p:cNvPr>
          <p:cNvSpPr txBox="1"/>
          <p:nvPr/>
        </p:nvSpPr>
        <p:spPr>
          <a:xfrm>
            <a:off x="1190173" y="1395360"/>
            <a:ext cx="2004724" cy="400110"/>
          </a:xfrm>
          <a:prstGeom prst="rect">
            <a:avLst/>
          </a:prstGeom>
          <a:solidFill>
            <a:srgbClr val="002060"/>
          </a:solidFill>
          <a:effectLst/>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动态卫星网络</a:t>
            </a:r>
          </a:p>
        </p:txBody>
      </p:sp>
      <p:sp>
        <p:nvSpPr>
          <p:cNvPr id="24" name="标题 1">
            <a:extLst>
              <a:ext uri="{FF2B5EF4-FFF2-40B4-BE49-F238E27FC236}">
                <a16:creationId xmlns:a16="http://schemas.microsoft.com/office/drawing/2014/main" id="{2F4A58E2-34AE-A37C-C0B7-25217C35BE2C}"/>
              </a:ext>
            </a:extLst>
          </p:cNvPr>
          <p:cNvSpPr>
            <a:spLocks noGrp="1"/>
          </p:cNvSpPr>
          <p:nvPr>
            <p:ph type="title"/>
          </p:nvPr>
        </p:nvSpPr>
        <p:spPr>
          <a:xfrm>
            <a:off x="614680" y="203200"/>
            <a:ext cx="6389370" cy="730249"/>
          </a:xfrm>
        </p:spPr>
        <p:txBody>
          <a:bodyPr>
            <a:noAutofit/>
          </a:bodyPr>
          <a:lstStyle/>
          <a:p>
            <a:r>
              <a:rPr lang="zh-CN" altLang="en-US" dirty="0">
                <a:solidFill>
                  <a:srgbClr val="203864"/>
                </a:solidFill>
              </a:rPr>
              <a:t>系统模型与问题建模</a:t>
            </a:r>
          </a:p>
        </p:txBody>
      </p:sp>
      <p:sp>
        <p:nvSpPr>
          <p:cNvPr id="25" name="文本框 24">
            <a:extLst>
              <a:ext uri="{FF2B5EF4-FFF2-40B4-BE49-F238E27FC236}">
                <a16:creationId xmlns:a16="http://schemas.microsoft.com/office/drawing/2014/main" id="{FBEF156D-6DE7-9783-4E46-781C73A3A550}"/>
              </a:ext>
            </a:extLst>
          </p:cNvPr>
          <p:cNvSpPr txBox="1"/>
          <p:nvPr/>
        </p:nvSpPr>
        <p:spPr>
          <a:xfrm>
            <a:off x="342771" y="879906"/>
            <a:ext cx="2018453" cy="53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ctr">
              <a:buFont typeface="Wingdings" panose="05000000000000000000" pitchFamily="2" charset="2"/>
              <a:buChar char="p"/>
            </a:pPr>
            <a:r>
              <a:rPr lang="zh-CN" altLang="en-US" dirty="0">
                <a:solidFill>
                  <a:srgbClr val="203864"/>
                </a:solidFill>
              </a:rPr>
              <a:t>网络模型</a:t>
            </a:r>
          </a:p>
        </p:txBody>
      </p:sp>
      <p:sp>
        <p:nvSpPr>
          <p:cNvPr id="2" name="灯片编号占位符 1">
            <a:extLst>
              <a:ext uri="{FF2B5EF4-FFF2-40B4-BE49-F238E27FC236}">
                <a16:creationId xmlns:a16="http://schemas.microsoft.com/office/drawing/2014/main" id="{305182D9-AD1A-2D59-023F-FEB118CC063E}"/>
              </a:ext>
            </a:extLst>
          </p:cNvPr>
          <p:cNvSpPr>
            <a:spLocks noGrp="1"/>
          </p:cNvSpPr>
          <p:nvPr>
            <p:ph type="sldNum" sz="quarter" idx="10"/>
          </p:nvPr>
        </p:nvSpPr>
        <p:spPr/>
        <p:txBody>
          <a:bodyPr/>
          <a:lstStyle/>
          <a:p>
            <a:fld id="{33C59F56-D4B4-4DCE-AF8F-B905FFBCF912}" type="slidenum">
              <a:rPr lang="zh-CN" altLang="en-US" smtClean="0"/>
              <a:t>10</a:t>
            </a:fld>
            <a:endParaRPr lang="zh-CN" altLang="en-US"/>
          </a:p>
        </p:txBody>
      </p:sp>
    </p:spTree>
    <p:extLst>
      <p:ext uri="{BB962C8B-B14F-4D97-AF65-F5344CB8AC3E}">
        <p14:creationId xmlns:p14="http://schemas.microsoft.com/office/powerpoint/2010/main" val="1517355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3613B-CCE9-4E75-A8C9-A05C8D0FF2B4}"/>
            </a:ext>
          </a:extLst>
        </p:cNvPr>
        <p:cNvGrpSpPr/>
        <p:nvPr/>
      </p:nvGrpSpPr>
      <p:grpSpPr>
        <a:xfrm>
          <a:off x="0" y="0"/>
          <a:ext cx="0" cy="0"/>
          <a:chOff x="0" y="0"/>
          <a:chExt cx="0" cy="0"/>
        </a:xfrm>
      </p:grpSpPr>
      <p:sp>
        <p:nvSpPr>
          <p:cNvPr id="21" name="矩形: 圆角 20">
            <a:extLst>
              <a:ext uri="{FF2B5EF4-FFF2-40B4-BE49-F238E27FC236}">
                <a16:creationId xmlns:a16="http://schemas.microsoft.com/office/drawing/2014/main" id="{B6AAF9FA-440B-E3B2-E1F1-3E7948D34C57}"/>
              </a:ext>
            </a:extLst>
          </p:cNvPr>
          <p:cNvSpPr/>
          <p:nvPr/>
        </p:nvSpPr>
        <p:spPr>
          <a:xfrm>
            <a:off x="489396" y="1616287"/>
            <a:ext cx="3658577" cy="2161324"/>
          </a:xfrm>
          <a:prstGeom prst="roundRect">
            <a:avLst>
              <a:gd name="adj" fmla="val 11623"/>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pic>
        <p:nvPicPr>
          <p:cNvPr id="11" name="图片 10">
            <a:extLst>
              <a:ext uri="{FF2B5EF4-FFF2-40B4-BE49-F238E27FC236}">
                <a16:creationId xmlns:a16="http://schemas.microsoft.com/office/drawing/2014/main" id="{65DDCC66-6F1F-BEC7-EFF3-A2E65C608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84" y="1840790"/>
            <a:ext cx="2807444" cy="1468817"/>
          </a:xfrm>
          <a:prstGeom prst="rect">
            <a:avLst/>
          </a:prstGeom>
          <a:effectLst>
            <a:glow rad="63500">
              <a:schemeClr val="accent3">
                <a:satMod val="175000"/>
                <a:alpha val="40000"/>
              </a:schemeClr>
            </a:glow>
            <a:outerShdw blurRad="50800" dist="38100" dir="2700000" algn="tl" rotWithShape="0">
              <a:prstClr val="black">
                <a:alpha val="40000"/>
              </a:prstClr>
            </a:outerShdw>
          </a:effectLst>
        </p:spPr>
      </p:pic>
      <p:pic>
        <p:nvPicPr>
          <p:cNvPr id="2" name="图片 1">
            <a:extLst>
              <a:ext uri="{FF2B5EF4-FFF2-40B4-BE49-F238E27FC236}">
                <a16:creationId xmlns:a16="http://schemas.microsoft.com/office/drawing/2014/main" id="{069F1BD9-54B7-FA2B-2D20-07E32F463FF4}"/>
              </a:ext>
            </a:extLst>
          </p:cNvPr>
          <p:cNvPicPr>
            <a:picLocks noChangeAspect="1"/>
          </p:cNvPicPr>
          <p:nvPr/>
        </p:nvPicPr>
        <p:blipFill>
          <a:blip r:embed="rId4"/>
          <a:stretch>
            <a:fillRect/>
          </a:stretch>
        </p:blipFill>
        <p:spPr>
          <a:xfrm>
            <a:off x="1094253" y="4518275"/>
            <a:ext cx="2748124" cy="1357117"/>
          </a:xfrm>
          <a:prstGeom prst="rect">
            <a:avLst/>
          </a:prstGeom>
          <a:effectLst>
            <a:glow rad="63500">
              <a:schemeClr val="accent3">
                <a:satMod val="175000"/>
                <a:alpha val="40000"/>
              </a:schemeClr>
            </a:glow>
            <a:outerShdw blurRad="50800" dist="38100" dir="2700000" algn="tl" rotWithShape="0">
              <a:prstClr val="black">
                <a:alpha val="40000"/>
              </a:prstClr>
            </a:outerShdw>
          </a:effectLst>
        </p:spPr>
      </p:pic>
      <p:sp>
        <p:nvSpPr>
          <p:cNvPr id="8" name="文本框 7">
            <a:extLst>
              <a:ext uri="{FF2B5EF4-FFF2-40B4-BE49-F238E27FC236}">
                <a16:creationId xmlns:a16="http://schemas.microsoft.com/office/drawing/2014/main" id="{47365EF3-4605-5D89-EC68-2F26FACDAA8E}"/>
              </a:ext>
            </a:extLst>
          </p:cNvPr>
          <p:cNvSpPr txBox="1"/>
          <p:nvPr/>
        </p:nvSpPr>
        <p:spPr>
          <a:xfrm>
            <a:off x="1316322" y="1421432"/>
            <a:ext cx="2004724" cy="369332"/>
          </a:xfrm>
          <a:prstGeom prst="rect">
            <a:avLst/>
          </a:prstGeom>
          <a:solidFill>
            <a:srgbClr val="002060"/>
          </a:solidFill>
          <a:effectLst/>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全域多尺度服务</a:t>
            </a:r>
          </a:p>
        </p:txBody>
      </p:sp>
      <p:sp>
        <p:nvSpPr>
          <p:cNvPr id="15" name="文本框 14">
            <a:extLst>
              <a:ext uri="{FF2B5EF4-FFF2-40B4-BE49-F238E27FC236}">
                <a16:creationId xmlns:a16="http://schemas.microsoft.com/office/drawing/2014/main" id="{890E55C6-71E3-0584-1261-9D71D6D198ED}"/>
              </a:ext>
            </a:extLst>
          </p:cNvPr>
          <p:cNvSpPr txBox="1"/>
          <p:nvPr/>
        </p:nvSpPr>
        <p:spPr>
          <a:xfrm>
            <a:off x="924900" y="3351671"/>
            <a:ext cx="1359443" cy="369332"/>
          </a:xfrm>
          <a:prstGeom prst="rect">
            <a:avLst/>
          </a:prstGeom>
          <a:solidFill>
            <a:schemeClr val="bg2"/>
          </a:solidFill>
          <a:effectLst/>
        </p:spPr>
        <p:txBody>
          <a:bodyPr wrap="square">
            <a:spAutoFit/>
          </a:bodyPr>
          <a:lstStyle>
            <a:defPPr>
              <a:defRPr lang="zh-CN"/>
            </a:defPPr>
            <a:lvl1pPr>
              <a:defRPr sz="2200" b="1">
                <a:latin typeface="微软雅黑" panose="020B0503020204020204" pitchFamily="34" charset="-122"/>
                <a:ea typeface="微软雅黑" panose="020B0503020204020204" pitchFamily="34" charset="-122"/>
              </a:defRPr>
            </a:lvl1pPr>
          </a:lstStyle>
          <a:p>
            <a:pPr algn="ctr"/>
            <a:r>
              <a:rPr lang="zh-CN" altLang="en-US" sz="1800" dirty="0">
                <a:solidFill>
                  <a:srgbClr val="002060"/>
                </a:solidFill>
              </a:rPr>
              <a:t>时空变化</a:t>
            </a:r>
          </a:p>
        </p:txBody>
      </p:sp>
      <p:sp>
        <p:nvSpPr>
          <p:cNvPr id="12" name="文本框 11">
            <a:extLst>
              <a:ext uri="{FF2B5EF4-FFF2-40B4-BE49-F238E27FC236}">
                <a16:creationId xmlns:a16="http://schemas.microsoft.com/office/drawing/2014/main" id="{CE0473D5-B46E-D888-8EC6-2067D6E86DED}"/>
              </a:ext>
            </a:extLst>
          </p:cNvPr>
          <p:cNvSpPr txBox="1"/>
          <p:nvPr/>
        </p:nvSpPr>
        <p:spPr>
          <a:xfrm>
            <a:off x="2336842" y="3351671"/>
            <a:ext cx="1359443" cy="369332"/>
          </a:xfrm>
          <a:prstGeom prst="rect">
            <a:avLst/>
          </a:prstGeom>
          <a:solidFill>
            <a:schemeClr val="bg2"/>
          </a:solidFill>
          <a:effectLst/>
        </p:spPr>
        <p:txBody>
          <a:bodyPr wrap="square">
            <a:spAutoFit/>
          </a:bodyPr>
          <a:lstStyle>
            <a:defPPr>
              <a:defRPr lang="zh-CN"/>
            </a:defPPr>
            <a:lvl1pPr algn="ctr">
              <a:defRPr sz="2000" b="1">
                <a:solidFill>
                  <a:srgbClr val="002060"/>
                </a:solidFill>
                <a:latin typeface="微软雅黑" panose="020B0503020204020204" pitchFamily="34" charset="-122"/>
                <a:ea typeface="微软雅黑" panose="020B0503020204020204" pitchFamily="34" charset="-122"/>
              </a:defRPr>
            </a:lvl1pPr>
          </a:lstStyle>
          <a:p>
            <a:r>
              <a:rPr lang="zh-CN" altLang="en-US" sz="1800" dirty="0"/>
              <a:t>分布不均</a:t>
            </a:r>
          </a:p>
        </p:txBody>
      </p:sp>
      <p:pic>
        <p:nvPicPr>
          <p:cNvPr id="18" name="图片 17">
            <a:extLst>
              <a:ext uri="{FF2B5EF4-FFF2-40B4-BE49-F238E27FC236}">
                <a16:creationId xmlns:a16="http://schemas.microsoft.com/office/drawing/2014/main" id="{C1043FFD-22E5-2A83-3982-0FA137F197F5}"/>
              </a:ext>
            </a:extLst>
          </p:cNvPr>
          <p:cNvPicPr>
            <a:picLocks noChangeAspect="1"/>
          </p:cNvPicPr>
          <p:nvPr/>
        </p:nvPicPr>
        <p:blipFill>
          <a:blip r:embed="rId4"/>
          <a:stretch>
            <a:fillRect/>
          </a:stretch>
        </p:blipFill>
        <p:spPr>
          <a:xfrm>
            <a:off x="944622" y="4631062"/>
            <a:ext cx="2748124" cy="1357117"/>
          </a:xfrm>
          <a:prstGeom prst="rect">
            <a:avLst/>
          </a:prstGeom>
          <a:effectLst>
            <a:glow rad="63500">
              <a:schemeClr val="accent3">
                <a:satMod val="175000"/>
                <a:alpha val="40000"/>
              </a:schemeClr>
            </a:glow>
          </a:effectLst>
        </p:spPr>
      </p:pic>
      <p:pic>
        <p:nvPicPr>
          <p:cNvPr id="19" name="图片 18">
            <a:extLst>
              <a:ext uri="{FF2B5EF4-FFF2-40B4-BE49-F238E27FC236}">
                <a16:creationId xmlns:a16="http://schemas.microsoft.com/office/drawing/2014/main" id="{620B1CBC-B0AB-0FC3-7D90-5EF98FB6F68F}"/>
              </a:ext>
            </a:extLst>
          </p:cNvPr>
          <p:cNvPicPr>
            <a:picLocks noChangeAspect="1"/>
          </p:cNvPicPr>
          <p:nvPr/>
        </p:nvPicPr>
        <p:blipFill>
          <a:blip r:embed="rId4"/>
          <a:stretch>
            <a:fillRect/>
          </a:stretch>
        </p:blipFill>
        <p:spPr>
          <a:xfrm>
            <a:off x="828243" y="4745542"/>
            <a:ext cx="2748124" cy="1357117"/>
          </a:xfrm>
          <a:prstGeom prst="rect">
            <a:avLst/>
          </a:prstGeom>
          <a:effectLst>
            <a:glow rad="63500">
              <a:schemeClr val="accent3">
                <a:satMod val="175000"/>
                <a:alpha val="40000"/>
              </a:schemeClr>
            </a:glow>
          </a:effectLst>
        </p:spPr>
      </p:pic>
      <p:sp>
        <p:nvSpPr>
          <p:cNvPr id="37" name="矩形: 圆角 36">
            <a:extLst>
              <a:ext uri="{FF2B5EF4-FFF2-40B4-BE49-F238E27FC236}">
                <a16:creationId xmlns:a16="http://schemas.microsoft.com/office/drawing/2014/main" id="{DA2892CE-651D-D683-A7E9-9069683AC96B}"/>
              </a:ext>
            </a:extLst>
          </p:cNvPr>
          <p:cNvSpPr/>
          <p:nvPr/>
        </p:nvSpPr>
        <p:spPr>
          <a:xfrm>
            <a:off x="365194" y="4258677"/>
            <a:ext cx="3906981" cy="1941474"/>
          </a:xfrm>
          <a:prstGeom prst="roundRect">
            <a:avLst>
              <a:gd name="adj" fmla="val 11623"/>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8" name="文本框 37">
            <a:extLst>
              <a:ext uri="{FF2B5EF4-FFF2-40B4-BE49-F238E27FC236}">
                <a16:creationId xmlns:a16="http://schemas.microsoft.com/office/drawing/2014/main" id="{A33D7A17-769D-2BCB-B365-B2E10A8899C5}"/>
              </a:ext>
            </a:extLst>
          </p:cNvPr>
          <p:cNvSpPr txBox="1"/>
          <p:nvPr/>
        </p:nvSpPr>
        <p:spPr>
          <a:xfrm>
            <a:off x="1316322" y="4050948"/>
            <a:ext cx="2004724" cy="369332"/>
          </a:xfrm>
          <a:prstGeom prst="rect">
            <a:avLst/>
          </a:prstGeom>
          <a:solidFill>
            <a:srgbClr val="002060"/>
          </a:solidFill>
          <a:effectLst/>
        </p:spPr>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地面流量模型</a:t>
            </a:r>
          </a:p>
        </p:txBody>
      </p:sp>
      <p:sp>
        <p:nvSpPr>
          <p:cNvPr id="39" name="任意多边形 113">
            <a:extLst>
              <a:ext uri="{FF2B5EF4-FFF2-40B4-BE49-F238E27FC236}">
                <a16:creationId xmlns:a16="http://schemas.microsoft.com/office/drawing/2014/main" id="{01845ADE-4866-50D3-FA10-FC0569D350A7}"/>
              </a:ext>
            </a:extLst>
          </p:cNvPr>
          <p:cNvSpPr/>
          <p:nvPr/>
        </p:nvSpPr>
        <p:spPr>
          <a:xfrm rot="10800000" flipH="1" flipV="1">
            <a:off x="760375" y="3781964"/>
            <a:ext cx="3116618" cy="255245"/>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52000">
                <a:srgbClr val="90A0CD">
                  <a:alpha val="78000"/>
                </a:srgbClr>
              </a:gs>
              <a:gs pos="0">
                <a:srgbClr val="004B8C"/>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5" name="文本框 44">
                <a:extLst>
                  <a:ext uri="{FF2B5EF4-FFF2-40B4-BE49-F238E27FC236}">
                    <a16:creationId xmlns:a16="http://schemas.microsoft.com/office/drawing/2014/main" id="{8B024682-499E-CE3D-5D50-ADAA8BA69BD7}"/>
                  </a:ext>
                </a:extLst>
              </p:cNvPr>
              <p:cNvSpPr txBox="1"/>
              <p:nvPr/>
            </p:nvSpPr>
            <p:spPr>
              <a:xfrm>
                <a:off x="4324903" y="1219837"/>
                <a:ext cx="7438252" cy="5002331"/>
              </a:xfrm>
              <a:prstGeom prst="rect">
                <a:avLst/>
              </a:prstGeom>
              <a:noFill/>
            </p:spPr>
            <p:txBody>
              <a:bodyPr wrap="square">
                <a:spAutoFit/>
              </a:bodyPr>
              <a:lstStyle/>
              <a:p>
                <a:pPr marL="342900" indent="-3429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将地球划分为</a:t>
                </a:r>
                <a:r>
                  <a:rPr lang="en-US" altLang="zh-CN" b="1" dirty="0">
                    <a:latin typeface="微软雅黑" panose="020B0503020204020204" pitchFamily="34" charset="-122"/>
                    <a:ea typeface="微软雅黑" panose="020B0503020204020204" pitchFamily="34" charset="-122"/>
                  </a:rPr>
                  <a:t>15°×15°</a:t>
                </a:r>
                <a:r>
                  <a:rPr lang="zh-CN" altLang="en-US" b="1" dirty="0">
                    <a:latin typeface="微软雅黑" panose="020B0503020204020204" pitchFamily="34" charset="-122"/>
                    <a:ea typeface="微软雅黑" panose="020B0503020204020204" pitchFamily="34" charset="-122"/>
                  </a:rPr>
                  <a:t>的网格</a:t>
                </a:r>
                <a:r>
                  <a:rPr lang="en-US" altLang="zh-CN" b="1" baseline="30000" dirty="0">
                    <a:solidFill>
                      <a:srgbClr val="002060"/>
                    </a:solidFill>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，使用</a:t>
                </a:r>
                <a:r>
                  <a:rPr lang="zh-CN" altLang="en-US" b="1" dirty="0">
                    <a:solidFill>
                      <a:srgbClr val="203864"/>
                    </a:solidFill>
                    <a:latin typeface="微软雅黑" panose="020B0503020204020204" pitchFamily="34" charset="-122"/>
                    <a:ea typeface="微软雅黑" panose="020B0503020204020204" pitchFamily="34" charset="-122"/>
                  </a:rPr>
                  <a:t>全球互联网用户</a:t>
                </a:r>
                <a:r>
                  <a:rPr lang="zh-CN" altLang="en-US" b="1" dirty="0">
                    <a:latin typeface="微软雅黑" panose="020B0503020204020204" pitchFamily="34" charset="-122"/>
                    <a:ea typeface="微软雅黑" panose="020B0503020204020204" pitchFamily="34" charset="-122"/>
                  </a:rPr>
                  <a:t>数据计算每个区域用户数量，基于每百万用户 </a:t>
                </a:r>
                <a:r>
                  <a:rPr lang="en-US" altLang="zh-CN" b="1" dirty="0">
                    <a:latin typeface="微软雅黑" panose="020B0503020204020204" pitchFamily="34" charset="-122"/>
                    <a:ea typeface="微软雅黑" panose="020B0503020204020204" pitchFamily="34" charset="-122"/>
                  </a:rPr>
                  <a:t>1 Mbps</a:t>
                </a:r>
                <a:r>
                  <a:rPr lang="zh-CN" altLang="en-US" b="1" dirty="0">
                    <a:latin typeface="微软雅黑" panose="020B0503020204020204" pitchFamily="34" charset="-122"/>
                    <a:ea typeface="微软雅黑" panose="020B0503020204020204" pitchFamily="34" charset="-122"/>
                  </a:rPr>
                  <a:t>的流量需求计算该区域的总流量。然后根据</a:t>
                </a:r>
                <a:r>
                  <a:rPr lang="zh-CN" altLang="en-US" b="1" dirty="0">
                    <a:solidFill>
                      <a:srgbClr val="203864"/>
                    </a:solidFill>
                    <a:latin typeface="微软雅黑" panose="020B0503020204020204" pitchFamily="34" charset="-122"/>
                    <a:ea typeface="微软雅黑" panose="020B0503020204020204" pitchFamily="34" charset="-122"/>
                  </a:rPr>
                  <a:t>三维距离和天顶角</a:t>
                </a:r>
                <a:r>
                  <a:rPr lang="zh-CN" altLang="en-US" b="1" dirty="0">
                    <a:latin typeface="微软雅黑" panose="020B0503020204020204" pitchFamily="34" charset="-122"/>
                    <a:ea typeface="微软雅黑" panose="020B0503020204020204" pitchFamily="34" charset="-122"/>
                  </a:rPr>
                  <a:t>将每个区域流量分配给卫星</a:t>
                </a:r>
                <a14:m>
                  <m:oMath xmlns:m="http://schemas.openxmlformats.org/officeDocument/2006/math">
                    <m:r>
                      <a:rPr lang="en-US" altLang="zh-CN" b="1" i="1" smtClean="0">
                        <a:latin typeface="Cambria Math" panose="02040503050406030204" pitchFamily="18" charset="0"/>
                        <a:ea typeface="微软雅黑" panose="020B0503020204020204" pitchFamily="34" charset="-122"/>
                      </a:rPr>
                      <m:t> </m:t>
                    </m:r>
                  </m:oMath>
                </a14:m>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endPar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endPar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基于</a:t>
                </a:r>
                <a:r>
                  <a:rPr lang="zh-CN" altLang="zh-CN" b="1" dirty="0">
                    <a:solidFill>
                      <a:srgbClr val="203864"/>
                    </a:solidFill>
                    <a:latin typeface="微软雅黑" panose="020B0503020204020204" pitchFamily="34" charset="-122"/>
                    <a:ea typeface="微软雅黑" panose="020B0503020204020204" pitchFamily="34" charset="-122"/>
                  </a:rPr>
                  <a:t>引力模型</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计算</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卫星</a:t>
                </a:r>
                <a14:m>
                  <m:oMath xmlns:m="http://schemas.openxmlformats.org/officeDocument/2006/math">
                    <m:sSub>
                      <m:sSubPr>
                        <m:ctrlPr>
                          <a:rPr lang="zh-CN" altLang="zh-CN" b="1"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i="1" kern="100" smtClean="0">
                            <a:latin typeface="Cambria Math" panose="02040503050406030204" pitchFamily="18" charset="0"/>
                            <a:ea typeface="微软雅黑" panose="020B0503020204020204" pitchFamily="34" charset="-122"/>
                            <a:cs typeface="Times New Roman" panose="02020603050405020304" pitchFamily="18" charset="0"/>
                          </a:rPr>
                          <m:t>𝒗</m:t>
                        </m:r>
                      </m:e>
                      <m:sub>
                        <m:r>
                          <a:rPr lang="en-US" altLang="zh-CN" b="1" i="1" kern="100" smtClean="0">
                            <a:latin typeface="Cambria Math" panose="02040503050406030204" pitchFamily="18" charset="0"/>
                            <a:ea typeface="微软雅黑" panose="020B0503020204020204" pitchFamily="34" charset="-122"/>
                            <a:cs typeface="Times New Roman" panose="02020603050405020304" pitchFamily="18" charset="0"/>
                          </a:rPr>
                          <m:t>𝒊</m:t>
                        </m:r>
                      </m:sub>
                    </m:sSub>
                  </m:oMath>
                </a14:m>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到</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卫星</a:t>
                </a:r>
                <a14:m>
                  <m:oMath xmlns:m="http://schemas.openxmlformats.org/officeDocument/2006/math">
                    <m:sSub>
                      <m:sSubPr>
                        <m:ctrlPr>
                          <a:rPr lang="zh-CN" altLang="zh-CN" b="1" i="1" kern="100">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i="1" kern="100" smtClean="0">
                            <a:latin typeface="Cambria Math" panose="02040503050406030204" pitchFamily="18" charset="0"/>
                            <a:ea typeface="微软雅黑" panose="020B0503020204020204" pitchFamily="34" charset="-122"/>
                            <a:cs typeface="Times New Roman" panose="02020603050405020304" pitchFamily="18" charset="0"/>
                          </a:rPr>
                          <m:t>𝒗</m:t>
                        </m:r>
                      </m:e>
                      <m:sub>
                        <m:r>
                          <a:rPr lang="en-US" altLang="zh-CN" b="1" i="1" kern="100" smtClean="0">
                            <a:latin typeface="Cambria Math" panose="02040503050406030204" pitchFamily="18" charset="0"/>
                            <a:ea typeface="微软雅黑" panose="020B0503020204020204" pitchFamily="34" charset="-122"/>
                            <a:cs typeface="Times New Roman" panose="02020603050405020304" pitchFamily="18" charset="0"/>
                          </a:rPr>
                          <m:t>𝒋</m:t>
                        </m:r>
                      </m:sub>
                    </m:sSub>
                  </m:oMath>
                </a14:m>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的流量需求</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eqArr>
                        <m:eqArrPr>
                          <m:ctrlPr>
                            <a:rPr lang="zh-CN" altLang="zh-CN" b="1" i="1" kern="0">
                              <a:effectLst/>
                              <a:latin typeface="Cambria Math" panose="02040503050406030204" pitchFamily="18" charset="0"/>
                              <a:ea typeface="Cambria Math" panose="02040503050406030204" pitchFamily="18" charset="0"/>
                            </a:rPr>
                          </m:ctrlPr>
                        </m:eqArrPr>
                        <m:e>
                          <m:sSub>
                            <m:sSubPr>
                              <m:ctrlPr>
                                <a:rPr lang="zh-CN" altLang="en-US"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𝒊𝒋</m:t>
                              </m:r>
                            </m:sub>
                          </m:sSub>
                          <m:r>
                            <a:rPr lang="en-US" altLang="zh-CN" b="1" i="1">
                              <a:latin typeface="Cambria Math" panose="02040503050406030204" pitchFamily="18" charset="0"/>
                            </a:rPr>
                            <m:t>=</m:t>
                          </m:r>
                          <m:sSub>
                            <m:sSubPr>
                              <m:ctrlPr>
                                <a:rPr lang="zh-CN" altLang="en-US"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f>
                            <m:fPr>
                              <m:ctrlPr>
                                <a:rPr lang="zh-CN" altLang="en-US" b="1" i="1">
                                  <a:latin typeface="Cambria Math" panose="02040503050406030204" pitchFamily="18" charset="0"/>
                                </a:rPr>
                              </m:ctrlPr>
                            </m:fPr>
                            <m:num>
                              <m:f>
                                <m:fPr>
                                  <m:ctrlPr>
                                    <a:rPr lang="zh-CN" altLang="en-US" b="1" i="1">
                                      <a:latin typeface="Cambria Math" panose="02040503050406030204" pitchFamily="18" charset="0"/>
                                    </a:rPr>
                                  </m:ctrlPr>
                                </m:fPr>
                                <m:num>
                                  <m:sSub>
                                    <m:sSubPr>
                                      <m:ctrlPr>
                                        <a:rPr lang="zh-CN" altLang="en-US"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𝒋</m:t>
                                      </m:r>
                                    </m:sub>
                                  </m:sSub>
                                </m:num>
                                <m:den>
                                  <m:r>
                                    <a:rPr lang="en-US" altLang="zh-CN" b="1" i="1">
                                      <a:latin typeface="Cambria Math" panose="02040503050406030204" pitchFamily="18" charset="0"/>
                                    </a:rPr>
                                    <m:t>𝒍𝒆</m:t>
                                  </m:r>
                                  <m:sSub>
                                    <m:sSubPr>
                                      <m:ctrlPr>
                                        <a:rPr lang="zh-CN" altLang="en-US"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𝒊𝒋</m:t>
                                      </m:r>
                                    </m:sub>
                                  </m:sSub>
                                </m:den>
                              </m:f>
                            </m:num>
                            <m:den>
                              <m:f>
                                <m:fPr>
                                  <m:ctrlPr>
                                    <a:rPr lang="zh-CN" altLang="en-US" b="1" i="1">
                                      <a:latin typeface="Cambria Math" panose="02040503050406030204" pitchFamily="18" charset="0"/>
                                    </a:rPr>
                                  </m:ctrlPr>
                                </m:fPr>
                                <m:num>
                                  <m:nary>
                                    <m:naryPr>
                                      <m:chr m:val="∑"/>
                                      <m:limLoc m:val="undOvr"/>
                                      <m:grow m:val="on"/>
                                      <m:supHide m:val="on"/>
                                      <m:ctrlPr>
                                        <a:rPr lang="zh-CN" altLang="en-US" b="1" i="1">
                                          <a:latin typeface="Cambria Math" panose="02040503050406030204" pitchFamily="18" charset="0"/>
                                        </a:rPr>
                                      </m:ctrlPr>
                                    </m:naryPr>
                                    <m:sub>
                                      <m:sSub>
                                        <m:sSubPr>
                                          <m:ctrlPr>
                                            <a:rPr lang="zh-CN" altLang="en-US"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𝒌</m:t>
                                          </m:r>
                                        </m:sub>
                                      </m:sSub>
                                      <m:r>
                                        <a:rPr lang="en-US" altLang="zh-CN" b="1" i="1">
                                          <a:latin typeface="Cambria Math" panose="02040503050406030204" pitchFamily="18" charset="0"/>
                                        </a:rPr>
                                        <m:t>∈</m:t>
                                      </m:r>
                                      <m:r>
                                        <a:rPr lang="en-US" altLang="zh-CN" b="1" i="1">
                                          <a:latin typeface="Cambria Math" panose="02040503050406030204" pitchFamily="18" charset="0"/>
                                        </a:rPr>
                                        <m:t>𝓥</m:t>
                                      </m:r>
                                      <m:r>
                                        <a:rPr lang="en-US" altLang="zh-CN" b="1" i="1">
                                          <a:latin typeface="Cambria Math" panose="02040503050406030204" pitchFamily="18" charset="0"/>
                                        </a:rPr>
                                        <m:t>,</m:t>
                                      </m:r>
                                      <m:r>
                                        <a:rPr lang="en-US" altLang="zh-CN" b="1" i="1">
                                          <a:latin typeface="Cambria Math" panose="02040503050406030204" pitchFamily="18" charset="0"/>
                                        </a:rPr>
                                        <m:t>𝒌</m:t>
                                      </m:r>
                                      <m:r>
                                        <a:rPr lang="en-US" altLang="zh-CN" b="1" i="1">
                                          <a:latin typeface="Cambria Math" panose="02040503050406030204" pitchFamily="18" charset="0"/>
                                        </a:rPr>
                                        <m:t>≠</m:t>
                                      </m:r>
                                      <m:r>
                                        <a:rPr lang="en-US" altLang="zh-CN" b="1" i="1">
                                          <a:latin typeface="Cambria Math" panose="02040503050406030204" pitchFamily="18" charset="0"/>
                                        </a:rPr>
                                        <m:t>𝒊</m:t>
                                      </m:r>
                                    </m:sub>
                                    <m:sup/>
                                    <m:e>
                                      <m:r>
                                        <a:rPr lang="en-US" altLang="zh-CN" b="1" i="1">
                                          <a:latin typeface="Cambria Math" panose="02040503050406030204" pitchFamily="18" charset="0"/>
                                        </a:rPr>
                                        <m:t> </m:t>
                                      </m:r>
                                    </m:e>
                                  </m:nary>
                                  <m:sSub>
                                    <m:sSubPr>
                                      <m:ctrlPr>
                                        <a:rPr lang="zh-CN" altLang="en-US" b="1" i="1">
                                          <a:latin typeface="Cambria Math" panose="02040503050406030204" pitchFamily="18" charset="0"/>
                                        </a:rPr>
                                      </m:ctrlPr>
                                    </m:sSubPr>
                                    <m:e>
                                      <m:r>
                                        <a:rPr lang="en-US" altLang="zh-CN" b="1" i="1">
                                          <a:latin typeface="Cambria Math" panose="02040503050406030204" pitchFamily="18" charset="0"/>
                                        </a:rPr>
                                        <m:t>𝒇</m:t>
                                      </m:r>
                                    </m:e>
                                    <m:sub>
                                      <m:r>
                                        <a:rPr lang="en-US" altLang="zh-CN" b="1" i="1">
                                          <a:latin typeface="Cambria Math" panose="02040503050406030204" pitchFamily="18" charset="0"/>
                                        </a:rPr>
                                        <m:t>𝒌</m:t>
                                      </m:r>
                                    </m:sub>
                                  </m:sSub>
                                </m:num>
                                <m:den>
                                  <m:r>
                                    <a:rPr lang="en-US" altLang="zh-CN" b="1" i="1">
                                      <a:latin typeface="Cambria Math" panose="02040503050406030204" pitchFamily="18" charset="0"/>
                                    </a:rPr>
                                    <m:t>𝒍𝒆</m:t>
                                  </m:r>
                                  <m:sSub>
                                    <m:sSubPr>
                                      <m:ctrlPr>
                                        <a:rPr lang="zh-CN" altLang="en-US"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𝒊𝒌</m:t>
                                      </m:r>
                                    </m:sub>
                                  </m:sSub>
                                </m:den>
                              </m:f>
                            </m:den>
                          </m:f>
                          <m:r>
                            <m:rPr>
                              <m:nor/>
                            </m:rPr>
                            <a:rPr lang="zh-CN" altLang="en-US" b="1"/>
                            <m:t> </m:t>
                          </m:r>
                        </m:e>
                      </m:eqArr>
                    </m:oMath>
                  </m:oMathPara>
                </a14:m>
                <a:endParaRPr lang="en-US" altLang="zh-CN" b="1" dirty="0">
                  <a:effectLst/>
                  <a:latin typeface="微软雅黑" panose="020B0503020204020204" pitchFamily="34" charset="-122"/>
                  <a:ea typeface="宋体" panose="02010600030101010101" pitchFamily="2" charset="-122"/>
                  <a:cs typeface="Times New Roman" panose="02020603050405020304" pitchFamily="18" charset="0"/>
                </a:endParaRPr>
              </a:p>
              <a:p>
                <a:pPr indent="304800" algn="just"/>
                <a14:m>
                  <m:oMathPara xmlns:m="http://schemas.openxmlformats.org/officeDocument/2006/math">
                    <m:oMathParaPr>
                      <m:jc m:val="centerGroup"/>
                    </m:oMathParaPr>
                    <m:oMath xmlns:m="http://schemas.openxmlformats.org/officeDocument/2006/math">
                      <m:sSub>
                        <m:sSubPr>
                          <m:ctrlPr>
                            <a:rPr lang="zh-CN" altLang="zh-CN" b="1" i="1" kern="0" smtClean="0">
                              <a:effectLst/>
                              <a:latin typeface="Cambria Math" panose="02040503050406030204" pitchFamily="18" charset="0"/>
                              <a:ea typeface="Cambria Math" panose="02040503050406030204" pitchFamily="18" charset="0"/>
                            </a:rPr>
                          </m:ctrlPr>
                        </m:sSubPr>
                        <m:e>
                          <m:r>
                            <a:rPr lang="en-US" altLang="zh-CN" b="1" i="1" kern="0">
                              <a:effectLst/>
                              <a:latin typeface="Cambria Math" panose="02040503050406030204" pitchFamily="18" charset="0"/>
                              <a:ea typeface="宋体" panose="02010600030101010101" pitchFamily="2" charset="-122"/>
                            </a:rPr>
                            <m:t>𝒍𝒆𝒏</m:t>
                          </m:r>
                        </m:e>
                        <m:sub>
                          <m:r>
                            <a:rPr lang="en-US" altLang="zh-CN" b="1" i="1" kern="0">
                              <a:effectLst/>
                              <a:latin typeface="Cambria Math" panose="02040503050406030204" pitchFamily="18" charset="0"/>
                              <a:ea typeface="宋体" panose="02010600030101010101" pitchFamily="2" charset="-122"/>
                            </a:rPr>
                            <m:t>𝒊𝒋</m:t>
                          </m:r>
                        </m:sub>
                      </m:sSub>
                      <m:r>
                        <a:rPr lang="en-US" altLang="zh-CN" b="1" kern="0">
                          <a:effectLst/>
                          <a:latin typeface="Cambria Math" panose="02040503050406030204" pitchFamily="18" charset="0"/>
                          <a:ea typeface="宋体" panose="02010600030101010101" pitchFamily="2" charset="-122"/>
                        </a:rPr>
                        <m:t>=</m:t>
                      </m:r>
                      <m:r>
                        <a:rPr lang="en-US" altLang="zh-CN" b="1" i="1" kern="0">
                          <a:effectLst/>
                          <a:latin typeface="Cambria Math" panose="02040503050406030204" pitchFamily="18" charset="0"/>
                          <a:ea typeface="宋体" panose="02010600030101010101" pitchFamily="2" charset="-122"/>
                        </a:rPr>
                        <m:t>𝟐</m:t>
                      </m:r>
                      <m:r>
                        <a:rPr lang="en-US" altLang="zh-CN" b="1" i="1" kern="0" smtClean="0">
                          <a:effectLst/>
                          <a:latin typeface="Cambria Math" panose="02040503050406030204" pitchFamily="18" charset="0"/>
                          <a:ea typeface="宋体" panose="02010600030101010101" pitchFamily="2" charset="-122"/>
                        </a:rPr>
                        <m:t>𝑹</m:t>
                      </m:r>
                      <m:r>
                        <a:rPr lang="en-US" altLang="zh-CN" b="1" kern="0">
                          <a:effectLst/>
                          <a:latin typeface="Cambria Math" panose="02040503050406030204" pitchFamily="18" charset="0"/>
                          <a:ea typeface="宋体" panose="02010600030101010101" pitchFamily="2" charset="-122"/>
                        </a:rPr>
                        <m:t>⋅</m:t>
                      </m:r>
                      <m:r>
                        <a:rPr lang="en-US" altLang="zh-CN" b="1" i="1" kern="0">
                          <a:effectLst/>
                          <a:latin typeface="Cambria Math" panose="02040503050406030204" pitchFamily="18" charset="0"/>
                          <a:ea typeface="宋体" panose="02010600030101010101" pitchFamily="2" charset="-122"/>
                        </a:rPr>
                        <m:t>𝐚𝐫𝐜𝐬𝐢𝐧</m:t>
                      </m:r>
                      <m:r>
                        <a:rPr lang="en-US" altLang="zh-CN" b="1" kern="0">
                          <a:effectLst/>
                          <a:latin typeface="Cambria Math" panose="02040503050406030204" pitchFamily="18" charset="0"/>
                          <a:ea typeface="宋体" panose="02010600030101010101" pitchFamily="2" charset="-122"/>
                        </a:rPr>
                        <m:t>⁡</m:t>
                      </m:r>
                      <m:d>
                        <m:dPr>
                          <m:ctrlPr>
                            <a:rPr lang="zh-CN" altLang="zh-CN" b="1" i="1" kern="0">
                              <a:effectLst/>
                              <a:latin typeface="Cambria Math" panose="02040503050406030204" pitchFamily="18" charset="0"/>
                              <a:ea typeface="Cambria Math" panose="02040503050406030204" pitchFamily="18" charset="0"/>
                            </a:rPr>
                          </m:ctrlPr>
                        </m:dPr>
                        <m:e>
                          <m:rad>
                            <m:radPr>
                              <m:degHide m:val="on"/>
                              <m:ctrlPr>
                                <a:rPr lang="zh-CN" altLang="zh-CN" b="1" i="1" kern="0">
                                  <a:effectLst/>
                                  <a:latin typeface="Cambria Math" panose="02040503050406030204" pitchFamily="18" charset="0"/>
                                  <a:ea typeface="Cambria Math" panose="02040503050406030204" pitchFamily="18" charset="0"/>
                                </a:rPr>
                              </m:ctrlPr>
                            </m:radPr>
                            <m:deg/>
                            <m:e>
                              <m:sSup>
                                <m:sSupPr>
                                  <m:ctrlPr>
                                    <a:rPr lang="zh-CN" altLang="zh-CN" b="1" i="1" kern="0">
                                      <a:effectLst/>
                                      <a:latin typeface="Cambria Math" panose="02040503050406030204" pitchFamily="18" charset="0"/>
                                      <a:ea typeface="Cambria Math" panose="02040503050406030204" pitchFamily="18" charset="0"/>
                                    </a:rPr>
                                  </m:ctrlPr>
                                </m:sSupPr>
                                <m:e>
                                  <m:r>
                                    <a:rPr lang="en-US" altLang="zh-CN" b="1" i="1" kern="0">
                                      <a:effectLst/>
                                      <a:latin typeface="Cambria Math" panose="02040503050406030204" pitchFamily="18" charset="0"/>
                                      <a:ea typeface="宋体" panose="02010600030101010101" pitchFamily="2" charset="-122"/>
                                    </a:rPr>
                                    <m:t>𝒔𝒊𝒏</m:t>
                                  </m:r>
                                </m:e>
                                <m:sup>
                                  <m:r>
                                    <a:rPr lang="en-US" altLang="zh-CN" b="1" i="1" kern="0">
                                      <a:effectLst/>
                                      <a:latin typeface="Cambria Math" panose="02040503050406030204" pitchFamily="18" charset="0"/>
                                      <a:ea typeface="宋体" panose="02010600030101010101" pitchFamily="2" charset="-122"/>
                                    </a:rPr>
                                    <m:t>𝟐</m:t>
                                  </m:r>
                                </m:sup>
                              </m:sSup>
                              <m:r>
                                <a:rPr lang="en-US" altLang="zh-CN" b="1" kern="0">
                                  <a:effectLst/>
                                  <a:latin typeface="Cambria Math" panose="02040503050406030204" pitchFamily="18" charset="0"/>
                                  <a:ea typeface="宋体" panose="02010600030101010101" pitchFamily="2" charset="-122"/>
                                </a:rPr>
                                <m:t>⁡</m:t>
                              </m:r>
                              <m:d>
                                <m:dPr>
                                  <m:ctrlPr>
                                    <a:rPr lang="zh-CN" altLang="zh-CN" b="1" i="1" kern="0">
                                      <a:effectLst/>
                                      <a:latin typeface="Cambria Math" panose="02040503050406030204" pitchFamily="18" charset="0"/>
                                      <a:ea typeface="Cambria Math" panose="02040503050406030204" pitchFamily="18" charset="0"/>
                                    </a:rPr>
                                  </m:ctrlPr>
                                </m:dPr>
                                <m:e>
                                  <m:f>
                                    <m:fPr>
                                      <m:ctrlPr>
                                        <a:rPr lang="zh-CN" altLang="zh-CN" b="1" i="1" kern="0">
                                          <a:effectLst/>
                                          <a:latin typeface="Cambria Math" panose="02040503050406030204" pitchFamily="18" charset="0"/>
                                          <a:ea typeface="Cambria Math" panose="02040503050406030204" pitchFamily="18" charset="0"/>
                                        </a:rPr>
                                      </m:ctrlPr>
                                    </m:fPr>
                                    <m:num>
                                      <m:r>
                                        <a:rPr lang="en-US" altLang="zh-CN" b="1" i="1" kern="0">
                                          <a:effectLst/>
                                          <a:latin typeface="Cambria Math" panose="02040503050406030204" pitchFamily="18" charset="0"/>
                                          <a:ea typeface="宋体" panose="02010600030101010101" pitchFamily="2" charset="-122"/>
                                        </a:rPr>
                                        <m:t>𝜟𝝓</m:t>
                                      </m:r>
                                    </m:num>
                                    <m:den>
                                      <m:r>
                                        <a:rPr lang="en-US" altLang="zh-CN" b="1" i="1" kern="0">
                                          <a:effectLst/>
                                          <a:latin typeface="Cambria Math" panose="02040503050406030204" pitchFamily="18" charset="0"/>
                                          <a:ea typeface="宋体" panose="02010600030101010101" pitchFamily="2" charset="-122"/>
                                        </a:rPr>
                                        <m:t>𝟐</m:t>
                                      </m:r>
                                    </m:den>
                                  </m:f>
                                </m:e>
                              </m:d>
                              <m:r>
                                <a:rPr lang="en-US" altLang="zh-CN" b="1" kern="0">
                                  <a:effectLst/>
                                  <a:latin typeface="Cambria Math" panose="02040503050406030204" pitchFamily="18" charset="0"/>
                                  <a:ea typeface="宋体" panose="02010600030101010101" pitchFamily="2" charset="-122"/>
                                </a:rPr>
                                <m:t>+</m:t>
                              </m:r>
                              <m:r>
                                <a:rPr lang="en-US" altLang="zh-CN" b="1" i="1" kern="0">
                                  <a:effectLst/>
                                  <a:latin typeface="Cambria Math" panose="02040503050406030204" pitchFamily="18" charset="0"/>
                                  <a:ea typeface="宋体" panose="02010600030101010101" pitchFamily="2" charset="-122"/>
                                </a:rPr>
                                <m:t>𝐜𝐨𝐬</m:t>
                              </m:r>
                              <m:r>
                                <a:rPr lang="en-US" altLang="zh-CN" b="1" kern="0">
                                  <a:effectLst/>
                                  <a:latin typeface="Cambria Math" panose="02040503050406030204" pitchFamily="18" charset="0"/>
                                  <a:ea typeface="宋体" panose="02010600030101010101" pitchFamily="2" charset="-122"/>
                                </a:rPr>
                                <m:t>⁡(</m:t>
                              </m:r>
                              <m:sSub>
                                <m:sSubPr>
                                  <m:ctrlPr>
                                    <a:rPr lang="zh-CN" altLang="zh-CN" b="1" i="1" kern="0">
                                      <a:effectLst/>
                                      <a:latin typeface="Cambria Math" panose="02040503050406030204" pitchFamily="18" charset="0"/>
                                      <a:ea typeface="Cambria Math" panose="02040503050406030204" pitchFamily="18" charset="0"/>
                                    </a:rPr>
                                  </m:ctrlPr>
                                </m:sSubPr>
                                <m:e>
                                  <m:r>
                                    <a:rPr lang="en-US" altLang="zh-CN" b="1" i="1" kern="0">
                                      <a:effectLst/>
                                      <a:latin typeface="Cambria Math" panose="02040503050406030204" pitchFamily="18" charset="0"/>
                                      <a:ea typeface="宋体" panose="02010600030101010101" pitchFamily="2" charset="-122"/>
                                    </a:rPr>
                                    <m:t>𝝓</m:t>
                                  </m:r>
                                </m:e>
                                <m:sub>
                                  <m:r>
                                    <a:rPr lang="en-US" altLang="zh-CN" b="1" i="1" kern="0">
                                      <a:effectLst/>
                                      <a:latin typeface="Cambria Math" panose="02040503050406030204" pitchFamily="18" charset="0"/>
                                      <a:ea typeface="宋体" panose="02010600030101010101" pitchFamily="2" charset="-122"/>
                                    </a:rPr>
                                    <m:t>𝒊</m:t>
                                  </m:r>
                                </m:sub>
                              </m:sSub>
                              <m:r>
                                <a:rPr lang="en-US" altLang="zh-CN" b="1" kern="0">
                                  <a:effectLst/>
                                  <a:latin typeface="Cambria Math" panose="02040503050406030204" pitchFamily="18" charset="0"/>
                                  <a:ea typeface="宋体" panose="02010600030101010101" pitchFamily="2" charset="-122"/>
                                </a:rPr>
                                <m:t>)⋅</m:t>
                              </m:r>
                              <m:r>
                                <a:rPr lang="en-US" altLang="zh-CN" b="1" i="1" kern="0">
                                  <a:effectLst/>
                                  <a:latin typeface="Cambria Math" panose="02040503050406030204" pitchFamily="18" charset="0"/>
                                  <a:ea typeface="宋体" panose="02010600030101010101" pitchFamily="2" charset="-122"/>
                                </a:rPr>
                                <m:t>𝐜𝐨𝐬</m:t>
                              </m:r>
                              <m:r>
                                <a:rPr lang="en-US" altLang="zh-CN" b="1" kern="0">
                                  <a:effectLst/>
                                  <a:latin typeface="Cambria Math" panose="02040503050406030204" pitchFamily="18" charset="0"/>
                                  <a:ea typeface="宋体" panose="02010600030101010101" pitchFamily="2" charset="-122"/>
                                </a:rPr>
                                <m:t>⁡(</m:t>
                              </m:r>
                              <m:sSub>
                                <m:sSubPr>
                                  <m:ctrlPr>
                                    <a:rPr lang="zh-CN" altLang="zh-CN" b="1" i="1" kern="0">
                                      <a:effectLst/>
                                      <a:latin typeface="Cambria Math" panose="02040503050406030204" pitchFamily="18" charset="0"/>
                                      <a:ea typeface="Cambria Math" panose="02040503050406030204" pitchFamily="18" charset="0"/>
                                    </a:rPr>
                                  </m:ctrlPr>
                                </m:sSubPr>
                                <m:e>
                                  <m:r>
                                    <a:rPr lang="en-US" altLang="zh-CN" b="1" i="1" kern="0">
                                      <a:effectLst/>
                                      <a:latin typeface="Cambria Math" panose="02040503050406030204" pitchFamily="18" charset="0"/>
                                      <a:ea typeface="宋体" panose="02010600030101010101" pitchFamily="2" charset="-122"/>
                                    </a:rPr>
                                    <m:t>𝝓</m:t>
                                  </m:r>
                                </m:e>
                                <m:sub>
                                  <m:r>
                                    <a:rPr lang="en-US" altLang="zh-CN" b="1" i="1" kern="0">
                                      <a:effectLst/>
                                      <a:latin typeface="Cambria Math" panose="02040503050406030204" pitchFamily="18" charset="0"/>
                                      <a:ea typeface="宋体" panose="02010600030101010101" pitchFamily="2" charset="-122"/>
                                    </a:rPr>
                                    <m:t>𝒋</m:t>
                                  </m:r>
                                </m:sub>
                              </m:sSub>
                              <m:r>
                                <a:rPr lang="en-US" altLang="zh-CN" b="1" kern="0">
                                  <a:effectLst/>
                                  <a:latin typeface="Cambria Math" panose="02040503050406030204" pitchFamily="18" charset="0"/>
                                  <a:ea typeface="宋体" panose="02010600030101010101" pitchFamily="2" charset="-122"/>
                                </a:rPr>
                                <m:t>)⋅</m:t>
                              </m:r>
                              <m:sSup>
                                <m:sSupPr>
                                  <m:ctrlPr>
                                    <a:rPr lang="zh-CN" altLang="zh-CN" b="1" i="1" kern="0">
                                      <a:effectLst/>
                                      <a:latin typeface="Cambria Math" panose="02040503050406030204" pitchFamily="18" charset="0"/>
                                      <a:ea typeface="Cambria Math" panose="02040503050406030204" pitchFamily="18" charset="0"/>
                                    </a:rPr>
                                  </m:ctrlPr>
                                </m:sSupPr>
                                <m:e>
                                  <m:r>
                                    <a:rPr lang="en-US" altLang="zh-CN" b="1" i="1" kern="0">
                                      <a:effectLst/>
                                      <a:latin typeface="Cambria Math" panose="02040503050406030204" pitchFamily="18" charset="0"/>
                                      <a:ea typeface="宋体" panose="02010600030101010101" pitchFamily="2" charset="-122"/>
                                    </a:rPr>
                                    <m:t>𝒔𝒊𝒏</m:t>
                                  </m:r>
                                </m:e>
                                <m:sup>
                                  <m:r>
                                    <a:rPr lang="en-US" altLang="zh-CN" b="1" i="1" kern="0">
                                      <a:effectLst/>
                                      <a:latin typeface="Cambria Math" panose="02040503050406030204" pitchFamily="18" charset="0"/>
                                      <a:ea typeface="宋体" panose="02010600030101010101" pitchFamily="2" charset="-122"/>
                                    </a:rPr>
                                    <m:t>𝟐</m:t>
                                  </m:r>
                                </m:sup>
                              </m:sSup>
                              <m:r>
                                <a:rPr lang="en-US" altLang="zh-CN" b="1" kern="0">
                                  <a:effectLst/>
                                  <a:latin typeface="Cambria Math" panose="02040503050406030204" pitchFamily="18" charset="0"/>
                                  <a:ea typeface="宋体" panose="02010600030101010101" pitchFamily="2" charset="-122"/>
                                </a:rPr>
                                <m:t>⁡</m:t>
                              </m:r>
                              <m:d>
                                <m:dPr>
                                  <m:ctrlPr>
                                    <a:rPr lang="zh-CN" altLang="zh-CN" b="1" i="1" kern="0">
                                      <a:effectLst/>
                                      <a:latin typeface="Cambria Math" panose="02040503050406030204" pitchFamily="18" charset="0"/>
                                      <a:ea typeface="Cambria Math" panose="02040503050406030204" pitchFamily="18" charset="0"/>
                                    </a:rPr>
                                  </m:ctrlPr>
                                </m:dPr>
                                <m:e>
                                  <m:f>
                                    <m:fPr>
                                      <m:ctrlPr>
                                        <a:rPr lang="zh-CN" altLang="zh-CN" b="1" i="1" kern="0">
                                          <a:effectLst/>
                                          <a:latin typeface="Cambria Math" panose="02040503050406030204" pitchFamily="18" charset="0"/>
                                          <a:ea typeface="Cambria Math" panose="02040503050406030204" pitchFamily="18" charset="0"/>
                                        </a:rPr>
                                      </m:ctrlPr>
                                    </m:fPr>
                                    <m:num>
                                      <m:r>
                                        <a:rPr lang="en-US" altLang="zh-CN" b="1" i="1" kern="0">
                                          <a:effectLst/>
                                          <a:latin typeface="Cambria Math" panose="02040503050406030204" pitchFamily="18" charset="0"/>
                                          <a:ea typeface="宋体" panose="02010600030101010101" pitchFamily="2" charset="-122"/>
                                        </a:rPr>
                                        <m:t>𝜟𝝀</m:t>
                                      </m:r>
                                    </m:num>
                                    <m:den>
                                      <m:r>
                                        <a:rPr lang="en-US" altLang="zh-CN" b="1" i="1" kern="0">
                                          <a:effectLst/>
                                          <a:latin typeface="Cambria Math" panose="02040503050406030204" pitchFamily="18" charset="0"/>
                                          <a:ea typeface="宋体" panose="02010600030101010101" pitchFamily="2" charset="-122"/>
                                        </a:rPr>
                                        <m:t>𝟐</m:t>
                                      </m:r>
                                    </m:den>
                                  </m:f>
                                </m:e>
                              </m:d>
                            </m:e>
                          </m:rad>
                        </m:e>
                      </m:d>
                    </m:oMath>
                  </m:oMathPara>
                </a14:m>
                <a:endParaRPr lang="zh-CN" altLang="zh-CN" b="1" kern="100" dirty="0">
                  <a:effectLst/>
                  <a:latin typeface="Times New Roman" panose="02020603050405020304" pitchFamily="18" charset="0"/>
                  <a:ea typeface="宋体" panose="02010600030101010101" pitchFamily="2" charset="-122"/>
                </a:endParaRPr>
              </a:p>
              <a:p>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r>
                      <a:rPr lang="en-US" altLang="zh-CN" b="1" i="1">
                        <a:latin typeface="Cambria Math" panose="02040503050406030204" pitchFamily="18" charset="0"/>
                      </a:rPr>
                      <m:t>𝒍𝒆</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𝒏</m:t>
                        </m:r>
                      </m:e>
                      <m:sub>
                        <m:r>
                          <a:rPr lang="en-US" altLang="zh-CN" b="1" i="1">
                            <a:latin typeface="Cambria Math" panose="02040503050406030204" pitchFamily="18" charset="0"/>
                          </a:rPr>
                          <m:t>𝒊𝒋</m:t>
                        </m:r>
                      </m:sub>
                    </m:sSub>
                  </m:oMath>
                </a14:m>
                <a:r>
                  <a:rPr lang="zh-CN" altLang="en-US" b="1" i="0" dirty="0">
                    <a:latin typeface="微软雅黑" panose="020B0503020204020204" pitchFamily="34" charset="-122"/>
                    <a:ea typeface="微软雅黑" panose="020B0503020204020204" pitchFamily="34" charset="-122"/>
                  </a:rPr>
                  <a:t>表示节点</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𝒊</m:t>
                        </m:r>
                      </m:sub>
                    </m:sSub>
                  </m:oMath>
                </a14:m>
                <a:r>
                  <a:rPr lang="zh-CN" altLang="en-US" b="1" i="0" dirty="0">
                    <a:latin typeface="微软雅黑" panose="020B0503020204020204" pitchFamily="34" charset="-122"/>
                    <a:ea typeface="微软雅黑" panose="020B0503020204020204" pitchFamily="34" charset="-122"/>
                  </a:rPr>
                  <a:t>到节点</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𝒗</m:t>
                        </m:r>
                      </m:e>
                      <m:sub>
                        <m:r>
                          <a:rPr lang="en-US" altLang="zh-CN" b="1" i="1">
                            <a:latin typeface="Cambria Math" panose="02040503050406030204" pitchFamily="18" charset="0"/>
                          </a:rPr>
                          <m:t>𝒋</m:t>
                        </m:r>
                      </m:sub>
                    </m:sSub>
                  </m:oMath>
                </a14:m>
                <a:r>
                  <a:rPr lang="zh-CN" altLang="en-US" b="1" i="0" dirty="0">
                    <a:latin typeface="微软雅黑" panose="020B0503020204020204" pitchFamily="34" charset="-122"/>
                    <a:ea typeface="微软雅黑" panose="020B0503020204020204" pitchFamily="34" charset="-122"/>
                  </a:rPr>
                  <a:t>之间的</a:t>
                </a:r>
                <a:r>
                  <a:rPr lang="zh-CN" altLang="en-US" b="1" i="0" dirty="0">
                    <a:solidFill>
                      <a:srgbClr val="203864"/>
                    </a:solidFill>
                    <a:latin typeface="微软雅黑" panose="020B0503020204020204" pitchFamily="34" charset="-122"/>
                    <a:ea typeface="微软雅黑" panose="020B0503020204020204" pitchFamily="34" charset="-122"/>
                  </a:rPr>
                  <a:t>球面距离</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 </a:t>
                </a:r>
                <a14:m>
                  <m:oMath xmlns:m="http://schemas.openxmlformats.org/officeDocument/2006/math">
                    <m:r>
                      <a:rPr lang="en-US" altLang="zh-CN" b="1" i="1">
                        <a:latin typeface="Cambria Math" panose="02040503050406030204" pitchFamily="18" charset="0"/>
                        <a:ea typeface="微软雅黑" panose="020B0503020204020204" pitchFamily="34" charset="-122"/>
                      </a:rPr>
                      <m:t>𝑹</m:t>
                    </m:r>
                  </m:oMath>
                </a14:m>
                <a:r>
                  <a:rPr lang="zh-CN" altLang="zh-CN" b="1" dirty="0">
                    <a:latin typeface="微软雅黑" panose="020B0503020204020204" pitchFamily="34" charset="-122"/>
                    <a:ea typeface="微软雅黑" panose="020B0503020204020204" pitchFamily="34" charset="-122"/>
                  </a:rPr>
                  <a:t>是地球半径，</a:t>
                </a:r>
                <a14:m>
                  <m:oMath xmlns:m="http://schemas.openxmlformats.org/officeDocument/2006/math">
                    <m:r>
                      <a:rPr lang="en-US" altLang="zh-CN" b="1" i="1">
                        <a:latin typeface="Cambria Math" panose="02040503050406030204" pitchFamily="18" charset="0"/>
                        <a:ea typeface="微软雅黑" panose="020B0503020204020204" pitchFamily="34" charset="-122"/>
                      </a:rPr>
                      <m:t>𝜟𝝀</m:t>
                    </m:r>
                    <m:r>
                      <a:rPr lang="en-US" altLang="zh-CN" b="1">
                        <a:latin typeface="Cambria Math" panose="02040503050406030204" pitchFamily="18" charset="0"/>
                        <a:ea typeface="微软雅黑" panose="020B0503020204020204" pitchFamily="34" charset="-122"/>
                      </a:rPr>
                      <m:t>=</m:t>
                    </m:r>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𝝀</m:t>
                        </m:r>
                      </m:e>
                      <m:sub>
                        <m:r>
                          <a:rPr lang="en-US" altLang="zh-CN" b="1" i="1">
                            <a:latin typeface="Cambria Math" panose="02040503050406030204" pitchFamily="18" charset="0"/>
                            <a:ea typeface="微软雅黑" panose="020B0503020204020204" pitchFamily="34" charset="-122"/>
                          </a:rPr>
                          <m:t>𝒋</m:t>
                        </m:r>
                      </m:sub>
                    </m:sSub>
                    <m:r>
                      <a:rPr lang="en-US" altLang="zh-CN" b="1">
                        <a:latin typeface="Cambria Math" panose="02040503050406030204" pitchFamily="18" charset="0"/>
                        <a:ea typeface="微软雅黑" panose="020B0503020204020204" pitchFamily="34" charset="-122"/>
                      </a:rPr>
                      <m:t>−</m:t>
                    </m:r>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𝝀</m:t>
                        </m:r>
                      </m:e>
                      <m:sub>
                        <m:r>
                          <a:rPr lang="en-US" altLang="zh-CN" b="1" i="1">
                            <a:latin typeface="Cambria Math" panose="02040503050406030204" pitchFamily="18" charset="0"/>
                            <a:ea typeface="微软雅黑" panose="020B0503020204020204" pitchFamily="34" charset="-122"/>
                          </a:rPr>
                          <m:t>𝒊</m:t>
                        </m:r>
                      </m:sub>
                    </m:sSub>
                  </m:oMath>
                </a14:m>
                <a:r>
                  <a:rPr lang="zh-CN" altLang="zh-CN" b="1" dirty="0">
                    <a:latin typeface="微软雅黑" panose="020B0503020204020204" pitchFamily="34" charset="-122"/>
                    <a:ea typeface="微软雅黑" panose="020B0503020204020204" pitchFamily="34" charset="-122"/>
                  </a:rPr>
                  <a:t>是经度差，</a:t>
                </a:r>
                <a14:m>
                  <m:oMath xmlns:m="http://schemas.openxmlformats.org/officeDocument/2006/math">
                    <m:r>
                      <a:rPr lang="en-US" altLang="zh-CN" b="1" i="1">
                        <a:latin typeface="Cambria Math" panose="02040503050406030204" pitchFamily="18" charset="0"/>
                        <a:ea typeface="微软雅黑" panose="020B0503020204020204" pitchFamily="34" charset="-122"/>
                      </a:rPr>
                      <m:t>𝜟𝝓</m:t>
                    </m:r>
                    <m:r>
                      <a:rPr lang="en-US" altLang="zh-CN" b="1">
                        <a:latin typeface="Cambria Math" panose="02040503050406030204" pitchFamily="18" charset="0"/>
                        <a:ea typeface="微软雅黑" panose="020B0503020204020204" pitchFamily="34" charset="-122"/>
                      </a:rPr>
                      <m:t>=</m:t>
                    </m:r>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𝝓</m:t>
                        </m:r>
                      </m:e>
                      <m:sub>
                        <m:r>
                          <a:rPr lang="en-US" altLang="zh-CN" b="1" i="1">
                            <a:latin typeface="Cambria Math" panose="02040503050406030204" pitchFamily="18" charset="0"/>
                            <a:ea typeface="微软雅黑" panose="020B0503020204020204" pitchFamily="34" charset="-122"/>
                          </a:rPr>
                          <m:t>𝒋</m:t>
                        </m:r>
                      </m:sub>
                    </m:sSub>
                    <m:r>
                      <a:rPr lang="en-US" altLang="zh-CN" b="1">
                        <a:latin typeface="Cambria Math" panose="02040503050406030204" pitchFamily="18" charset="0"/>
                        <a:ea typeface="微软雅黑" panose="020B0503020204020204" pitchFamily="34" charset="-122"/>
                      </a:rPr>
                      <m:t>−</m:t>
                    </m:r>
                    <m:sSub>
                      <m:sSubPr>
                        <m:ctrlPr>
                          <a:rPr lang="zh-CN"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𝝓</m:t>
                        </m:r>
                      </m:e>
                      <m:sub>
                        <m:r>
                          <a:rPr lang="en-US" altLang="zh-CN" b="1" i="1">
                            <a:latin typeface="Cambria Math" panose="02040503050406030204" pitchFamily="18" charset="0"/>
                            <a:ea typeface="微软雅黑" panose="020B0503020204020204" pitchFamily="34" charset="-122"/>
                          </a:rPr>
                          <m:t>𝒊</m:t>
                        </m:r>
                      </m:sub>
                    </m:sSub>
                  </m:oMath>
                </a14:m>
                <a:r>
                  <a:rPr lang="zh-CN" altLang="zh-CN" b="1" dirty="0">
                    <a:latin typeface="微软雅黑" panose="020B0503020204020204" pitchFamily="34" charset="-122"/>
                    <a:ea typeface="微软雅黑" panose="020B0503020204020204" pitchFamily="34" charset="-122"/>
                  </a:rPr>
                  <a:t>是纬度差</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mc:Choice>
        <mc:Fallback>
          <p:sp>
            <p:nvSpPr>
              <p:cNvPr id="45" name="文本框 44">
                <a:extLst>
                  <a:ext uri="{FF2B5EF4-FFF2-40B4-BE49-F238E27FC236}">
                    <a16:creationId xmlns:a16="http://schemas.microsoft.com/office/drawing/2014/main" id="{8B024682-499E-CE3D-5D50-ADAA8BA69BD7}"/>
                  </a:ext>
                </a:extLst>
              </p:cNvPr>
              <p:cNvSpPr txBox="1">
                <a:spLocks noRot="1" noChangeAspect="1" noMove="1" noResize="1" noEditPoints="1" noAdjustHandles="1" noChangeArrowheads="1" noChangeShapeType="1" noTextEdit="1"/>
              </p:cNvSpPr>
              <p:nvPr/>
            </p:nvSpPr>
            <p:spPr>
              <a:xfrm>
                <a:off x="4324903" y="1219837"/>
                <a:ext cx="7438252" cy="5002331"/>
              </a:xfrm>
              <a:prstGeom prst="rect">
                <a:avLst/>
              </a:prstGeom>
              <a:blipFill>
                <a:blip r:embed="rId5"/>
                <a:stretch>
                  <a:fillRect l="-491" t="-609" r="-410" b="-3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E3F1F80-7A68-CB99-797C-348F0D0C1A43}"/>
                  </a:ext>
                </a:extLst>
              </p:cNvPr>
              <p:cNvSpPr txBox="1"/>
              <p:nvPr/>
            </p:nvSpPr>
            <p:spPr>
              <a:xfrm>
                <a:off x="353190" y="4607042"/>
                <a:ext cx="67610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200" b="1" i="1" kern="0"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zh-CN" sz="1200" b="1" i="1" kern="0">
                              <a:solidFill>
                                <a:schemeClr val="tx1">
                                  <a:lumMod val="85000"/>
                                  <a:lumOff val="15000"/>
                                </a:schemeClr>
                              </a:solidFill>
                              <a:latin typeface="Cambria Math" panose="02040503050406030204" pitchFamily="18" charset="0"/>
                              <a:ea typeface="Cambria Math" panose="02040503050406030204" pitchFamily="18" charset="0"/>
                            </a:rPr>
                            <m:t>𝒕</m:t>
                          </m:r>
                        </m:e>
                        <m:sub>
                          <m:r>
                            <a:rPr lang="en-US" altLang="zh-CN" sz="1200" b="1" i="1" kern="0" smtClean="0">
                              <a:solidFill>
                                <a:schemeClr val="tx1">
                                  <a:lumMod val="85000"/>
                                  <a:lumOff val="15000"/>
                                </a:schemeClr>
                              </a:solidFill>
                              <a:latin typeface="Cambria Math" panose="02040503050406030204" pitchFamily="18" charset="0"/>
                              <a:ea typeface="Cambria Math" panose="02040503050406030204" pitchFamily="18" charset="0"/>
                            </a:rPr>
                            <m:t>𝟎</m:t>
                          </m:r>
                        </m:sub>
                      </m:sSub>
                    </m:oMath>
                  </m:oMathPara>
                </a14:m>
                <a:endParaRPr lang="zh-CN" altLang="en-US" dirty="0"/>
              </a:p>
            </p:txBody>
          </p:sp>
        </mc:Choice>
        <mc:Fallback xmlns="">
          <p:sp>
            <p:nvSpPr>
              <p:cNvPr id="51" name="文本框 50">
                <a:extLst>
                  <a:ext uri="{FF2B5EF4-FFF2-40B4-BE49-F238E27FC236}">
                    <a16:creationId xmlns:a16="http://schemas.microsoft.com/office/drawing/2014/main" id="{0E3F1F80-7A68-CB99-797C-348F0D0C1A43}"/>
                  </a:ext>
                </a:extLst>
              </p:cNvPr>
              <p:cNvSpPr txBox="1">
                <a:spLocks noRot="1" noChangeAspect="1" noMove="1" noResize="1" noEditPoints="1" noAdjustHandles="1" noChangeArrowheads="1" noChangeShapeType="1" noTextEdit="1"/>
              </p:cNvSpPr>
              <p:nvPr/>
            </p:nvSpPr>
            <p:spPr>
              <a:xfrm>
                <a:off x="353190" y="4607042"/>
                <a:ext cx="676102" cy="2769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A6AB34A4-3A26-1B12-C0EC-B16DCB95F3BA}"/>
                  </a:ext>
                </a:extLst>
              </p:cNvPr>
              <p:cNvSpPr txBox="1"/>
              <p:nvPr/>
            </p:nvSpPr>
            <p:spPr>
              <a:xfrm>
                <a:off x="497501" y="4498354"/>
                <a:ext cx="67610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200" b="1" i="1" kern="0"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zh-CN" sz="1200" b="1" i="1" kern="0">
                              <a:solidFill>
                                <a:schemeClr val="tx1">
                                  <a:lumMod val="85000"/>
                                  <a:lumOff val="15000"/>
                                </a:schemeClr>
                              </a:solidFill>
                              <a:latin typeface="Cambria Math" panose="02040503050406030204" pitchFamily="18" charset="0"/>
                              <a:ea typeface="Cambria Math" panose="02040503050406030204" pitchFamily="18" charset="0"/>
                            </a:rPr>
                            <m:t>𝒕</m:t>
                          </m:r>
                        </m:e>
                        <m:sub>
                          <m:r>
                            <a:rPr lang="en-US" altLang="zh-CN" sz="1200" b="1" i="1" kern="0" smtClean="0">
                              <a:solidFill>
                                <a:schemeClr val="tx1">
                                  <a:lumMod val="85000"/>
                                  <a:lumOff val="15000"/>
                                </a:schemeClr>
                              </a:solidFill>
                              <a:latin typeface="Cambria Math" panose="02040503050406030204" pitchFamily="18" charset="0"/>
                              <a:ea typeface="Cambria Math" panose="02040503050406030204" pitchFamily="18" charset="0"/>
                            </a:rPr>
                            <m:t>𝟏</m:t>
                          </m:r>
                        </m:sub>
                      </m:sSub>
                    </m:oMath>
                  </m:oMathPara>
                </a14:m>
                <a:endParaRPr lang="zh-CN" altLang="en-US" dirty="0"/>
              </a:p>
            </p:txBody>
          </p:sp>
        </mc:Choice>
        <mc:Fallback xmlns="">
          <p:sp>
            <p:nvSpPr>
              <p:cNvPr id="52" name="文本框 51">
                <a:extLst>
                  <a:ext uri="{FF2B5EF4-FFF2-40B4-BE49-F238E27FC236}">
                    <a16:creationId xmlns:a16="http://schemas.microsoft.com/office/drawing/2014/main" id="{A6AB34A4-3A26-1B12-C0EC-B16DCB95F3BA}"/>
                  </a:ext>
                </a:extLst>
              </p:cNvPr>
              <p:cNvSpPr txBox="1">
                <a:spLocks noRot="1" noChangeAspect="1" noMove="1" noResize="1" noEditPoints="1" noAdjustHandles="1" noChangeArrowheads="1" noChangeShapeType="1" noTextEdit="1"/>
              </p:cNvSpPr>
              <p:nvPr/>
            </p:nvSpPr>
            <p:spPr>
              <a:xfrm>
                <a:off x="497501" y="4498354"/>
                <a:ext cx="676102"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CC2ACB6E-2417-4F45-7ACF-1C124A2F0108}"/>
                  </a:ext>
                </a:extLst>
              </p:cNvPr>
              <p:cNvSpPr txBox="1"/>
              <p:nvPr/>
            </p:nvSpPr>
            <p:spPr>
              <a:xfrm>
                <a:off x="687068" y="4371416"/>
                <a:ext cx="67610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200" b="1" i="1" kern="0" smtClean="0">
                              <a:solidFill>
                                <a:schemeClr val="tx1">
                                  <a:lumMod val="85000"/>
                                  <a:lumOff val="15000"/>
                                </a:schemeClr>
                              </a:solidFill>
                              <a:latin typeface="Cambria Math" panose="02040503050406030204" pitchFamily="18" charset="0"/>
                              <a:ea typeface="Cambria Math" panose="02040503050406030204" pitchFamily="18" charset="0"/>
                            </a:rPr>
                          </m:ctrlPr>
                        </m:sSubPr>
                        <m:e>
                          <m:r>
                            <a:rPr lang="en-US" altLang="zh-CN" sz="1200" b="1" i="1" kern="0">
                              <a:solidFill>
                                <a:schemeClr val="tx1">
                                  <a:lumMod val="85000"/>
                                  <a:lumOff val="15000"/>
                                </a:schemeClr>
                              </a:solidFill>
                              <a:latin typeface="Cambria Math" panose="02040503050406030204" pitchFamily="18" charset="0"/>
                              <a:ea typeface="Cambria Math" panose="02040503050406030204" pitchFamily="18" charset="0"/>
                            </a:rPr>
                            <m:t>𝒕</m:t>
                          </m:r>
                        </m:e>
                        <m:sub>
                          <m:r>
                            <a:rPr lang="en-US" altLang="zh-CN" sz="1200" b="1" i="1" kern="0" smtClean="0">
                              <a:solidFill>
                                <a:schemeClr val="tx1">
                                  <a:lumMod val="85000"/>
                                  <a:lumOff val="15000"/>
                                </a:schemeClr>
                              </a:solidFill>
                              <a:latin typeface="Cambria Math" panose="02040503050406030204" pitchFamily="18" charset="0"/>
                              <a:ea typeface="Cambria Math" panose="02040503050406030204" pitchFamily="18" charset="0"/>
                            </a:rPr>
                            <m:t>𝒏</m:t>
                          </m:r>
                        </m:sub>
                      </m:sSub>
                    </m:oMath>
                  </m:oMathPara>
                </a14:m>
                <a:endParaRPr lang="zh-CN" altLang="en-US" dirty="0"/>
              </a:p>
            </p:txBody>
          </p:sp>
        </mc:Choice>
        <mc:Fallback xmlns="">
          <p:sp>
            <p:nvSpPr>
              <p:cNvPr id="53" name="文本框 52">
                <a:extLst>
                  <a:ext uri="{FF2B5EF4-FFF2-40B4-BE49-F238E27FC236}">
                    <a16:creationId xmlns:a16="http://schemas.microsoft.com/office/drawing/2014/main" id="{CC2ACB6E-2417-4F45-7ACF-1C124A2F0108}"/>
                  </a:ext>
                </a:extLst>
              </p:cNvPr>
              <p:cNvSpPr txBox="1">
                <a:spLocks noRot="1" noChangeAspect="1" noMove="1" noResize="1" noEditPoints="1" noAdjustHandles="1" noChangeArrowheads="1" noChangeShapeType="1" noTextEdit="1"/>
              </p:cNvSpPr>
              <p:nvPr/>
            </p:nvSpPr>
            <p:spPr>
              <a:xfrm>
                <a:off x="687068" y="4371416"/>
                <a:ext cx="676102" cy="276999"/>
              </a:xfrm>
              <a:prstGeom prst="rect">
                <a:avLst/>
              </a:prstGeom>
              <a:blipFill>
                <a:blip r:embed="rId8"/>
                <a:stretch>
                  <a:fillRect/>
                </a:stretch>
              </a:blipFill>
            </p:spPr>
            <p:txBody>
              <a:bodyPr/>
              <a:lstStyle/>
              <a:p>
                <a:r>
                  <a:rPr lang="zh-CN" altLang="en-US">
                    <a:noFill/>
                  </a:rPr>
                  <a:t> </a:t>
                </a:r>
              </a:p>
            </p:txBody>
          </p:sp>
        </mc:Fallback>
      </mc:AlternateContent>
      <p:sp>
        <p:nvSpPr>
          <p:cNvPr id="54" name="文本框 53">
            <a:extLst>
              <a:ext uri="{FF2B5EF4-FFF2-40B4-BE49-F238E27FC236}">
                <a16:creationId xmlns:a16="http://schemas.microsoft.com/office/drawing/2014/main" id="{F1011D38-4AE0-C593-9153-5C8398B44D7D}"/>
              </a:ext>
            </a:extLst>
          </p:cNvPr>
          <p:cNvSpPr txBox="1"/>
          <p:nvPr/>
        </p:nvSpPr>
        <p:spPr>
          <a:xfrm>
            <a:off x="687068" y="4331403"/>
            <a:ext cx="676102" cy="369332"/>
          </a:xfrm>
          <a:prstGeom prst="rect">
            <a:avLst/>
          </a:prstGeom>
          <a:noFill/>
        </p:spPr>
        <p:txBody>
          <a:bodyPr wrap="square">
            <a:spAutoFit/>
          </a:bodyPr>
          <a:lstStyle/>
          <a:p>
            <a:r>
              <a:rPr lang="en-US" altLang="zh-CN" dirty="0"/>
              <a:t>…</a:t>
            </a:r>
            <a:endParaRPr lang="zh-CN" altLang="en-US" dirty="0"/>
          </a:p>
        </p:txBody>
      </p:sp>
      <p:pic>
        <p:nvPicPr>
          <p:cNvPr id="5" name="图片 4">
            <a:extLst>
              <a:ext uri="{FF2B5EF4-FFF2-40B4-BE49-F238E27FC236}">
                <a16:creationId xmlns:a16="http://schemas.microsoft.com/office/drawing/2014/main" id="{A402E6D3-4FDC-FB82-F058-2C1739C3C3E6}"/>
              </a:ext>
            </a:extLst>
          </p:cNvPr>
          <p:cNvPicPr>
            <a:picLocks noChangeAspect="1"/>
          </p:cNvPicPr>
          <p:nvPr/>
        </p:nvPicPr>
        <p:blipFill>
          <a:blip r:embed="rId9"/>
          <a:srcRect l="4154"/>
          <a:stretch>
            <a:fillRect/>
          </a:stretch>
        </p:blipFill>
        <p:spPr>
          <a:xfrm>
            <a:off x="9460184" y="2124351"/>
            <a:ext cx="2533548" cy="2370511"/>
          </a:xfrm>
          <a:prstGeom prst="rect">
            <a:avLst/>
          </a:prstGeom>
        </p:spPr>
      </p:pic>
      <p:sp>
        <p:nvSpPr>
          <p:cNvPr id="6" name="标题 15">
            <a:extLst>
              <a:ext uri="{FF2B5EF4-FFF2-40B4-BE49-F238E27FC236}">
                <a16:creationId xmlns:a16="http://schemas.microsoft.com/office/drawing/2014/main" id="{2902644B-419A-6738-A5F0-1948471B30D5}"/>
              </a:ext>
            </a:extLst>
          </p:cNvPr>
          <p:cNvSpPr txBox="1">
            <a:spLocks/>
          </p:cNvSpPr>
          <p:nvPr/>
        </p:nvSpPr>
        <p:spPr>
          <a:xfrm>
            <a:off x="250658" y="6244520"/>
            <a:ext cx="11743074" cy="688800"/>
          </a:xfrm>
          <a:prstGeom prst="rect">
            <a:avLst/>
          </a:prstGeom>
        </p:spPr>
        <p:txBody>
          <a:bodyPr vert="horz" lIns="91440" tIns="45720" rIns="91440" bIns="45720" rtlCol="0" anchor="t">
            <a:no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lgn="just">
              <a:lnSpc>
                <a:spcPct val="100000"/>
              </a:lnSpc>
              <a:buNone/>
            </a:pPr>
            <a:r>
              <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[1] Y. Yang, M. Xu, D. Wang and Y. Wang, "Towards Energy-Efficient Routing in Satellite Networks," in IEEE Journal on Selected Areas in Communications, vol. 34, no. 12, pp. 3869-3886, Dec. 2016.</a:t>
            </a:r>
          </a:p>
          <a:p>
            <a:pPr marL="0" indent="0" algn="just">
              <a:lnSpc>
                <a:spcPct val="100000"/>
              </a:lnSpc>
              <a:buNone/>
            </a:pPr>
            <a:endPar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buNone/>
            </a:pPr>
            <a:endPar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标题 1">
            <a:extLst>
              <a:ext uri="{FF2B5EF4-FFF2-40B4-BE49-F238E27FC236}">
                <a16:creationId xmlns:a16="http://schemas.microsoft.com/office/drawing/2014/main" id="{2DE12783-9062-614D-F248-6E6B8F583ACA}"/>
              </a:ext>
            </a:extLst>
          </p:cNvPr>
          <p:cNvSpPr>
            <a:spLocks noGrp="1"/>
          </p:cNvSpPr>
          <p:nvPr>
            <p:ph type="title"/>
          </p:nvPr>
        </p:nvSpPr>
        <p:spPr>
          <a:xfrm>
            <a:off x="614680" y="203200"/>
            <a:ext cx="6389370" cy="730249"/>
          </a:xfrm>
        </p:spPr>
        <p:txBody>
          <a:bodyPr>
            <a:noAutofit/>
          </a:bodyPr>
          <a:lstStyle/>
          <a:p>
            <a:r>
              <a:rPr lang="zh-CN" altLang="en-US" dirty="0">
                <a:solidFill>
                  <a:srgbClr val="203864"/>
                </a:solidFill>
              </a:rPr>
              <a:t>系统模型与问题建模</a:t>
            </a:r>
          </a:p>
        </p:txBody>
      </p:sp>
      <p:sp>
        <p:nvSpPr>
          <p:cNvPr id="14" name="文本框 13">
            <a:extLst>
              <a:ext uri="{FF2B5EF4-FFF2-40B4-BE49-F238E27FC236}">
                <a16:creationId xmlns:a16="http://schemas.microsoft.com/office/drawing/2014/main" id="{2875B45D-EE66-F2A8-EA8E-421DBE36446D}"/>
              </a:ext>
            </a:extLst>
          </p:cNvPr>
          <p:cNvSpPr txBox="1"/>
          <p:nvPr/>
        </p:nvSpPr>
        <p:spPr>
          <a:xfrm>
            <a:off x="365194" y="880724"/>
            <a:ext cx="2018453" cy="53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ctr">
              <a:buFont typeface="Wingdings" panose="05000000000000000000" pitchFamily="2" charset="2"/>
              <a:buChar char="p"/>
            </a:pPr>
            <a:r>
              <a:rPr lang="zh-CN" altLang="en-US" dirty="0">
                <a:solidFill>
                  <a:srgbClr val="203864"/>
                </a:solidFill>
              </a:rPr>
              <a:t>流量模型</a:t>
            </a:r>
          </a:p>
        </p:txBody>
      </p:sp>
      <p:sp>
        <p:nvSpPr>
          <p:cNvPr id="4" name="灯片编号占位符 3">
            <a:extLst>
              <a:ext uri="{FF2B5EF4-FFF2-40B4-BE49-F238E27FC236}">
                <a16:creationId xmlns:a16="http://schemas.microsoft.com/office/drawing/2014/main" id="{7B4B117D-1E7E-24DA-3DA0-EB548F4AC157}"/>
              </a:ext>
            </a:extLst>
          </p:cNvPr>
          <p:cNvSpPr>
            <a:spLocks noGrp="1"/>
          </p:cNvSpPr>
          <p:nvPr>
            <p:ph type="sldNum" sz="quarter" idx="10"/>
          </p:nvPr>
        </p:nvSpPr>
        <p:spPr/>
        <p:txBody>
          <a:bodyPr/>
          <a:lstStyle/>
          <a:p>
            <a:fld id="{33C59F56-D4B4-4DCE-AF8F-B905FFBCF912}" type="slidenum">
              <a:rPr lang="zh-CN" altLang="en-US" smtClean="0"/>
              <a:t>11</a:t>
            </a:fld>
            <a:endParaRPr lang="zh-CN" altLang="en-US"/>
          </a:p>
        </p:txBody>
      </p:sp>
    </p:spTree>
    <p:extLst>
      <p:ext uri="{BB962C8B-B14F-4D97-AF65-F5344CB8AC3E}">
        <p14:creationId xmlns:p14="http://schemas.microsoft.com/office/powerpoint/2010/main" val="923997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06099-C2D7-9BCB-06F3-7FDB6DB8EF7C}"/>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76" name="文本框 1075">
                <a:extLst>
                  <a:ext uri="{FF2B5EF4-FFF2-40B4-BE49-F238E27FC236}">
                    <a16:creationId xmlns:a16="http://schemas.microsoft.com/office/drawing/2014/main" id="{F8B38961-EA9F-6ACB-47F7-71368C7A4F62}"/>
                  </a:ext>
                </a:extLst>
              </p:cNvPr>
              <p:cNvSpPr txBox="1"/>
              <p:nvPr/>
            </p:nvSpPr>
            <p:spPr>
              <a:xfrm>
                <a:off x="614678" y="1162512"/>
                <a:ext cx="11148235" cy="4837991"/>
              </a:xfrm>
              <a:prstGeom prst="rect">
                <a:avLst/>
              </a:prstGeom>
              <a:noFill/>
            </p:spPr>
            <p:txBody>
              <a:bodyPr wrap="square">
                <a:spAutoFit/>
              </a:bodyPr>
              <a:lstStyle/>
              <a:p>
                <a:pPr marL="285750" indent="-285750" algn="just">
                  <a:lnSpc>
                    <a:spcPct val="125000"/>
                  </a:lnSpc>
                  <a:buFont typeface="Wingdings" panose="05000000000000000000" pitchFamily="2" charset="2"/>
                  <a:buChar char="Ø"/>
                </a:pPr>
                <a:r>
                  <a:rPr lang="zh-CN" altLang="zh-CN" b="1" kern="0" dirty="0">
                    <a:latin typeface="微软雅黑" panose="020B0503020204020204" pitchFamily="34" charset="-122"/>
                    <a:ea typeface="微软雅黑" panose="020B0503020204020204" pitchFamily="34" charset="-122"/>
                  </a:rPr>
                  <a:t>在每个时隙</a:t>
                </a:r>
                <a14:m>
                  <m:oMath xmlns:m="http://schemas.openxmlformats.org/officeDocument/2006/math">
                    <m:r>
                      <a:rPr lang="en-US" altLang="zh-CN" b="1" i="1" kern="0">
                        <a:latin typeface="Cambria Math" panose="02040503050406030204" pitchFamily="18" charset="0"/>
                        <a:ea typeface="微软雅黑" panose="020B0503020204020204" pitchFamily="34" charset="-122"/>
                      </a:rPr>
                      <m:t>𝒕</m:t>
                    </m:r>
                  </m:oMath>
                </a14:m>
                <a:r>
                  <a:rPr lang="zh-CN" altLang="zh-CN" b="1" kern="0" dirty="0">
                    <a:latin typeface="微软雅黑" panose="020B0503020204020204" pitchFamily="34" charset="-122"/>
                    <a:ea typeface="微软雅黑" panose="020B0503020204020204" pitchFamily="34" charset="-122"/>
                  </a:rPr>
                  <a:t>开始时，</a:t>
                </a:r>
                <a:r>
                  <a:rPr lang="zh-CN" altLang="en-US" b="1" kern="0" dirty="0">
                    <a:latin typeface="微软雅黑" panose="020B0503020204020204" pitchFamily="34" charset="-122"/>
                    <a:ea typeface="微软雅黑" panose="020B0503020204020204" pitchFamily="34" charset="-122"/>
                  </a:rPr>
                  <a:t>卫星节点</a:t>
                </a:r>
                <a14:m>
                  <m:oMath xmlns:m="http://schemas.openxmlformats.org/officeDocument/2006/math">
                    <m:sSub>
                      <m:sSubPr>
                        <m:ctrlPr>
                          <a:rPr lang="zh-CN" altLang="zh-CN" b="1" i="1" kern="0">
                            <a:latin typeface="Cambria Math" panose="02040503050406030204" pitchFamily="18" charset="0"/>
                            <a:ea typeface="微软雅黑" panose="020B0503020204020204" pitchFamily="34" charset="-122"/>
                          </a:rPr>
                        </m:ctrlPr>
                      </m:sSubPr>
                      <m:e>
                        <m:r>
                          <a:rPr lang="en-US" altLang="zh-CN" b="1" i="1" kern="0">
                            <a:latin typeface="Cambria Math" panose="02040503050406030204" pitchFamily="18" charset="0"/>
                            <a:ea typeface="微软雅黑" panose="020B0503020204020204" pitchFamily="34" charset="-122"/>
                          </a:rPr>
                          <m:t>𝒗</m:t>
                        </m:r>
                      </m:e>
                      <m:sub>
                        <m:r>
                          <a:rPr lang="en-US" altLang="zh-CN" b="1" i="1" kern="0">
                            <a:latin typeface="Cambria Math" panose="02040503050406030204" pitchFamily="18" charset="0"/>
                            <a:ea typeface="微软雅黑" panose="020B0503020204020204" pitchFamily="34" charset="-122"/>
                          </a:rPr>
                          <m:t>𝒊</m:t>
                        </m:r>
                      </m:sub>
                    </m:sSub>
                  </m:oMath>
                </a14:m>
                <a:r>
                  <a:rPr lang="zh-CN" altLang="zh-CN" b="1" kern="0" dirty="0">
                    <a:latin typeface="微软雅黑" panose="020B0503020204020204" pitchFamily="34" charset="-122"/>
                    <a:ea typeface="微软雅黑" panose="020B0503020204020204" pitchFamily="34" charset="-122"/>
                  </a:rPr>
                  <a:t>到达的服务数量表示为</a:t>
                </a:r>
                <a14:m>
                  <m:oMath xmlns:m="http://schemas.openxmlformats.org/officeDocument/2006/math">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𝜷</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sup>
                    </m:sSubSup>
                  </m:oMath>
                </a14:m>
                <a:r>
                  <a:rPr lang="zh-CN" altLang="zh-CN" b="1" kern="0" dirty="0">
                    <a:latin typeface="微软雅黑" panose="020B0503020204020204" pitchFamily="34" charset="-122"/>
                    <a:ea typeface="微软雅黑" panose="020B0503020204020204" pitchFamily="34" charset="-122"/>
                  </a:rPr>
                  <a:t>。</a:t>
                </a:r>
                <a:r>
                  <a:rPr lang="zh-CN" altLang="en-US" b="1" kern="0" dirty="0">
                    <a:latin typeface="微软雅黑" panose="020B0503020204020204" pitchFamily="34" charset="-122"/>
                    <a:ea typeface="微软雅黑" panose="020B0503020204020204" pitchFamily="34" charset="-122"/>
                  </a:rPr>
                  <a:t>根据</a:t>
                </a:r>
                <a:r>
                  <a:rPr lang="zh-CN" altLang="zh-CN" b="1" kern="0" dirty="0">
                    <a:latin typeface="微软雅黑" panose="020B0503020204020204" pitchFamily="34" charset="-122"/>
                    <a:ea typeface="微软雅黑" panose="020B0503020204020204" pitchFamily="34" charset="-122"/>
                  </a:rPr>
                  <a:t>服务的</a:t>
                </a:r>
                <a:r>
                  <a:rPr lang="zh-CN" altLang="zh-CN" b="1" dirty="0">
                    <a:solidFill>
                      <a:srgbClr val="203864"/>
                    </a:solidFill>
                    <a:latin typeface="微软雅黑" panose="020B0503020204020204" pitchFamily="34" charset="-122"/>
                    <a:ea typeface="微软雅黑" panose="020B0503020204020204" pitchFamily="34" charset="-122"/>
                  </a:rPr>
                  <a:t>源节点和</a:t>
                </a:r>
                <a:r>
                  <a:rPr lang="zh-CN" altLang="en-US" b="1" dirty="0">
                    <a:solidFill>
                      <a:srgbClr val="203864"/>
                    </a:solidFill>
                    <a:latin typeface="微软雅黑" panose="020B0503020204020204" pitchFamily="34" charset="-122"/>
                    <a:ea typeface="微软雅黑" panose="020B0503020204020204" pitchFamily="34" charset="-122"/>
                  </a:rPr>
                  <a:t>目的</a:t>
                </a:r>
                <a:r>
                  <a:rPr lang="zh-CN" altLang="zh-CN" b="1" dirty="0">
                    <a:solidFill>
                      <a:srgbClr val="203864"/>
                    </a:solidFill>
                    <a:latin typeface="微软雅黑" panose="020B0503020204020204" pitchFamily="34" charset="-122"/>
                    <a:ea typeface="微软雅黑" panose="020B0503020204020204" pitchFamily="34" charset="-122"/>
                  </a:rPr>
                  <a:t>节点是否属于同一域</a:t>
                </a:r>
                <a:r>
                  <a:rPr lang="zh-CN" altLang="zh-CN" b="1" kern="0" dirty="0">
                    <a:latin typeface="微软雅黑" panose="020B0503020204020204" pitchFamily="34" charset="-122"/>
                    <a:ea typeface="微软雅黑" panose="020B0503020204020204" pitchFamily="34" charset="-122"/>
                  </a:rPr>
                  <a:t>，节点</a:t>
                </a:r>
                <a14:m>
                  <m:oMath xmlns:m="http://schemas.openxmlformats.org/officeDocument/2006/math">
                    <m:sSub>
                      <m:sSubPr>
                        <m:ctrlPr>
                          <a:rPr lang="zh-CN" altLang="zh-CN" b="1" i="1" kern="0">
                            <a:latin typeface="Cambria Math" panose="02040503050406030204" pitchFamily="18" charset="0"/>
                            <a:ea typeface="微软雅黑" panose="020B0503020204020204" pitchFamily="34" charset="-122"/>
                          </a:rPr>
                        </m:ctrlPr>
                      </m:sSubPr>
                      <m:e>
                        <m:r>
                          <a:rPr lang="en-US" altLang="zh-CN" b="1" i="1" kern="0">
                            <a:latin typeface="Cambria Math" panose="02040503050406030204" pitchFamily="18" charset="0"/>
                            <a:ea typeface="微软雅黑" panose="020B0503020204020204" pitchFamily="34" charset="-122"/>
                          </a:rPr>
                          <m:t>𝒗</m:t>
                        </m:r>
                      </m:e>
                      <m:sub>
                        <m:r>
                          <a:rPr lang="en-US" altLang="zh-CN" b="1" i="1" kern="0">
                            <a:latin typeface="Cambria Math" panose="02040503050406030204" pitchFamily="18" charset="0"/>
                            <a:ea typeface="微软雅黑" panose="020B0503020204020204" pitchFamily="34" charset="-122"/>
                          </a:rPr>
                          <m:t>𝒊</m:t>
                        </m:r>
                      </m:sub>
                    </m:sSub>
                  </m:oMath>
                </a14:m>
                <a:r>
                  <a:rPr lang="zh-CN" altLang="zh-CN" b="1" kern="0" dirty="0">
                    <a:latin typeface="微软雅黑" panose="020B0503020204020204" pitchFamily="34" charset="-122"/>
                    <a:ea typeface="微软雅黑" panose="020B0503020204020204" pitchFamily="34" charset="-122"/>
                  </a:rPr>
                  <a:t>的</a:t>
                </a:r>
                <a:r>
                  <a:rPr lang="zh-CN" altLang="zh-CN" b="1" dirty="0">
                    <a:solidFill>
                      <a:srgbClr val="203864"/>
                    </a:solidFill>
                    <a:latin typeface="微软雅黑" panose="020B0503020204020204" pitchFamily="34" charset="-122"/>
                    <a:ea typeface="微软雅黑" panose="020B0503020204020204" pitchFamily="34" charset="-122"/>
                  </a:rPr>
                  <a:t>域内服务</a:t>
                </a:r>
                <a:r>
                  <a:rPr lang="zh-CN" altLang="zh-CN" b="1" kern="0" dirty="0">
                    <a:latin typeface="微软雅黑" panose="020B0503020204020204" pitchFamily="34" charset="-122"/>
                    <a:ea typeface="微软雅黑" panose="020B0503020204020204" pitchFamily="34" charset="-122"/>
                  </a:rPr>
                  <a:t>数量可计算如下：</a:t>
                </a:r>
              </a:p>
              <a:p>
                <a:pPr algn="just"/>
                <a14:m>
                  <m:oMathPara xmlns:m="http://schemas.openxmlformats.org/officeDocument/2006/math">
                    <m:oMathParaPr>
                      <m:jc m:val="centerGroup"/>
                    </m:oMathParaPr>
                    <m:oMath xmlns:m="http://schemas.openxmlformats.org/officeDocument/2006/math">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𝓑</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d>
                            <m:dPr>
                              <m:ctrlPr>
                                <a:rPr lang="zh-CN" altLang="zh-CN" b="1" i="1" kern="0">
                                  <a:latin typeface="Cambria Math" panose="02040503050406030204" pitchFamily="18" charset="0"/>
                                  <a:ea typeface="微软雅黑" panose="020B0503020204020204" pitchFamily="34" charset="-122"/>
                                </a:rPr>
                              </m:ctrlPr>
                            </m:dPr>
                            <m:e>
                              <m:r>
                                <a:rPr lang="en-US" altLang="zh-CN" b="1" i="1" kern="0">
                                  <a:latin typeface="Cambria Math" panose="02040503050406030204" pitchFamily="18" charset="0"/>
                                  <a:ea typeface="微软雅黑" panose="020B0503020204020204" pitchFamily="34" charset="-122"/>
                                </a:rPr>
                                <m:t>𝟏</m:t>
                              </m:r>
                            </m:e>
                          </m:d>
                        </m:sup>
                      </m:sSubSup>
                      <m:r>
                        <a:rPr lang="en-US" altLang="zh-CN" b="1" kern="0">
                          <a:latin typeface="Cambria Math" panose="02040503050406030204" pitchFamily="18" charset="0"/>
                          <a:ea typeface="微软雅黑" panose="020B0503020204020204" pitchFamily="34" charset="-122"/>
                        </a:rPr>
                        <m:t>=</m:t>
                      </m:r>
                      <m:d>
                        <m:dPr>
                          <m:begChr m:val="{"/>
                          <m:endChr m:val="}"/>
                          <m:ctrlPr>
                            <a:rPr lang="zh-CN" altLang="zh-CN" b="1" i="1" kern="0">
                              <a:latin typeface="Cambria Math" panose="02040503050406030204" pitchFamily="18" charset="0"/>
                              <a:ea typeface="微软雅黑" panose="020B0503020204020204" pitchFamily="34" charset="-122"/>
                            </a:rPr>
                          </m:ctrlPr>
                        </m:dPr>
                        <m:e>
                          <m:r>
                            <a:rPr lang="en-US" altLang="zh-CN" b="1" i="1" kern="0">
                              <a:latin typeface="Cambria Math" panose="02040503050406030204" pitchFamily="18" charset="0"/>
                              <a:ea typeface="微软雅黑" panose="020B0503020204020204" pitchFamily="34" charset="-122"/>
                            </a:rPr>
                            <m:t>𝒇</m:t>
                          </m:r>
                          <m:r>
                            <a:rPr lang="en-US" altLang="zh-CN" b="1" kern="0">
                              <a:latin typeface="Cambria Math" panose="02040503050406030204" pitchFamily="18" charset="0"/>
                              <a:ea typeface="微软雅黑" panose="020B0503020204020204" pitchFamily="34" charset="-122"/>
                            </a:rPr>
                            <m:t>∈</m:t>
                          </m:r>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𝓑</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sup>
                          </m:sSubSup>
                        </m:e>
                        <m:e>
                          <m:r>
                            <a:rPr lang="en-US" altLang="zh-CN" b="1" kern="0">
                              <a:latin typeface="Cambria Math" panose="02040503050406030204" pitchFamily="18" charset="0"/>
                              <a:ea typeface="微软雅黑" panose="020B0503020204020204" pitchFamily="34" charset="-122"/>
                            </a:rPr>
                            <m:t>∃</m:t>
                          </m:r>
                          <m:r>
                            <a:rPr lang="en-US" altLang="zh-CN" b="1" i="1" kern="0">
                              <a:latin typeface="Cambria Math" panose="02040503050406030204" pitchFamily="18" charset="0"/>
                              <a:ea typeface="微软雅黑" panose="020B0503020204020204" pitchFamily="34" charset="-122"/>
                            </a:rPr>
                            <m:t>𝒋</m:t>
                          </m:r>
                          <m:r>
                            <a:rPr lang="en-US" altLang="zh-CN" b="1" kern="0">
                              <a:latin typeface="Cambria Math" panose="02040503050406030204" pitchFamily="18" charset="0"/>
                              <a:ea typeface="微软雅黑" panose="020B0503020204020204" pitchFamily="34" charset="-122"/>
                            </a:rPr>
                            <m:t>,</m:t>
                          </m:r>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𝝌</m:t>
                              </m:r>
                            </m:e>
                            <m:sub>
                              <m:r>
                                <a:rPr lang="en-US" altLang="zh-CN" b="1" i="1" kern="0">
                                  <a:latin typeface="Cambria Math" panose="02040503050406030204" pitchFamily="18" charset="0"/>
                                  <a:ea typeface="微软雅黑" panose="020B0503020204020204" pitchFamily="34" charset="-122"/>
                                </a:rPr>
                                <m:t>𝒋</m:t>
                              </m:r>
                            </m:sub>
                            <m:sup>
                              <m:r>
                                <a:rPr lang="en-US" altLang="zh-CN" b="1" i="1" kern="0">
                                  <a:latin typeface="Cambria Math" panose="02040503050406030204" pitchFamily="18" charset="0"/>
                                  <a:ea typeface="微软雅黑" panose="020B0503020204020204" pitchFamily="34" charset="-122"/>
                                </a:rPr>
                                <m:t>𝒕</m:t>
                              </m:r>
                            </m:sup>
                          </m:sSubSup>
                          <m:r>
                            <a:rPr lang="en-US" altLang="zh-CN" b="1" kern="0">
                              <a:latin typeface="Cambria Math" panose="02040503050406030204" pitchFamily="18" charset="0"/>
                              <a:ea typeface="微软雅黑" panose="020B0503020204020204" pitchFamily="34" charset="-122"/>
                            </a:rPr>
                            <m:t>⋅</m:t>
                          </m:r>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𝒙</m:t>
                              </m:r>
                            </m:e>
                            <m:sub>
                              <m:r>
                                <a:rPr lang="en-US" altLang="zh-CN" b="1" i="1" kern="0">
                                  <a:latin typeface="Cambria Math" panose="02040503050406030204" pitchFamily="18" charset="0"/>
                                  <a:ea typeface="微软雅黑" panose="020B0503020204020204" pitchFamily="34" charset="-122"/>
                                </a:rPr>
                                <m:t>𝒊𝒋</m:t>
                              </m:r>
                            </m:sub>
                            <m:sup>
                              <m:r>
                                <a:rPr lang="en-US" altLang="zh-CN" b="1" i="1" kern="0">
                                  <a:latin typeface="Cambria Math" panose="02040503050406030204" pitchFamily="18" charset="0"/>
                                  <a:ea typeface="微软雅黑" panose="020B0503020204020204" pitchFamily="34" charset="-122"/>
                                </a:rPr>
                                <m:t>𝒕</m:t>
                              </m:r>
                            </m:sup>
                          </m:sSubSup>
                          <m:r>
                            <a:rPr lang="en-US" altLang="zh-CN" b="1" kern="0">
                              <a:latin typeface="Cambria Math" panose="02040503050406030204" pitchFamily="18" charset="0"/>
                              <a:ea typeface="微软雅黑" panose="020B0503020204020204" pitchFamily="34" charset="-122"/>
                            </a:rPr>
                            <m:t>⋅</m:t>
                          </m:r>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𝒙</m:t>
                              </m:r>
                            </m:e>
                            <m:sub>
                              <m:sSup>
                                <m:sSupPr>
                                  <m:ctrlPr>
                                    <a:rPr lang="zh-CN" altLang="zh-CN" b="1" i="1" kern="0">
                                      <a:latin typeface="Cambria Math" panose="02040503050406030204" pitchFamily="18" charset="0"/>
                                      <a:ea typeface="微软雅黑" panose="020B0503020204020204" pitchFamily="34" charset="-122"/>
                                    </a:rPr>
                                  </m:ctrlPr>
                                </m:sSupPr>
                                <m:e>
                                  <m:r>
                                    <a:rPr lang="en-US" altLang="zh-CN" b="1" i="1" kern="0">
                                      <a:latin typeface="Cambria Math" panose="02040503050406030204" pitchFamily="18" charset="0"/>
                                      <a:ea typeface="微软雅黑" panose="020B0503020204020204" pitchFamily="34" charset="-122"/>
                                    </a:rPr>
                                    <m:t>𝒊</m:t>
                                  </m:r>
                                </m:e>
                                <m:sup>
                                  <m:r>
                                    <a:rPr lang="en-US" altLang="zh-CN" b="1" kern="0">
                                      <a:latin typeface="Cambria Math" panose="02040503050406030204" pitchFamily="18" charset="0"/>
                                      <a:ea typeface="微软雅黑" panose="020B0503020204020204" pitchFamily="34" charset="-122"/>
                                    </a:rPr>
                                    <m:t>′</m:t>
                                  </m:r>
                                </m:sup>
                              </m:sSup>
                              <m:r>
                                <a:rPr lang="en-US" altLang="zh-CN" b="1" i="1" kern="0">
                                  <a:latin typeface="Cambria Math" panose="02040503050406030204" pitchFamily="18" charset="0"/>
                                  <a:ea typeface="微软雅黑" panose="020B0503020204020204" pitchFamily="34" charset="-122"/>
                                </a:rPr>
                                <m:t>𝒋</m:t>
                              </m:r>
                            </m:sub>
                            <m:sup>
                              <m:r>
                                <a:rPr lang="en-US" altLang="zh-CN" b="1" i="1" kern="0">
                                  <a:latin typeface="Cambria Math" panose="02040503050406030204" pitchFamily="18" charset="0"/>
                                  <a:ea typeface="微软雅黑" panose="020B0503020204020204" pitchFamily="34" charset="-122"/>
                                </a:rPr>
                                <m:t>𝒕</m:t>
                              </m:r>
                            </m:sup>
                          </m:sSubSup>
                          <m:r>
                            <a:rPr lang="en-US" altLang="zh-CN" b="1" kern="0">
                              <a:latin typeface="Cambria Math" panose="02040503050406030204" pitchFamily="18" charset="0"/>
                              <a:ea typeface="微软雅黑" panose="020B0503020204020204" pitchFamily="34" charset="-122"/>
                            </a:rPr>
                            <m:t>=</m:t>
                          </m:r>
                          <m:r>
                            <a:rPr lang="en-US" altLang="zh-CN" b="1" i="1" kern="0">
                              <a:latin typeface="Cambria Math" panose="02040503050406030204" pitchFamily="18" charset="0"/>
                              <a:ea typeface="微软雅黑" panose="020B0503020204020204" pitchFamily="34" charset="-122"/>
                            </a:rPr>
                            <m:t>𝟏</m:t>
                          </m:r>
                        </m:e>
                      </m:d>
                    </m:oMath>
                  </m:oMathPara>
                </a14:m>
                <a:endParaRPr lang="zh-CN" altLang="zh-CN" b="1" kern="0" dirty="0">
                  <a:latin typeface="微软雅黑" panose="020B0503020204020204" pitchFamily="34" charset="-122"/>
                  <a:ea typeface="微软雅黑" panose="020B0503020204020204" pitchFamily="34" charset="-122"/>
                </a:endParaRPr>
              </a:p>
              <a:p>
                <a:pPr algn="just">
                  <a:lnSpc>
                    <a:spcPct val="125000"/>
                  </a:lnSpc>
                </a:pPr>
                <a:r>
                  <a:rPr lang="en-US" altLang="zh-CN" b="1" kern="0" dirty="0">
                    <a:latin typeface="微软雅黑" panose="020B0503020204020204" pitchFamily="34" charset="-122"/>
                    <a:ea typeface="微软雅黑" panose="020B0503020204020204" pitchFamily="34" charset="-122"/>
                  </a:rPr>
                  <a:t>    </a:t>
                </a:r>
                <a:r>
                  <a:rPr lang="zh-CN" altLang="zh-CN" b="1" kern="0" dirty="0">
                    <a:latin typeface="微软雅黑" panose="020B0503020204020204" pitchFamily="34" charset="-122"/>
                    <a:ea typeface="微软雅黑" panose="020B0503020204020204" pitchFamily="34" charset="-122"/>
                  </a:rPr>
                  <a:t>其中，</a:t>
                </a:r>
                <a14:m>
                  <m:oMath xmlns:m="http://schemas.openxmlformats.org/officeDocument/2006/math">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𝓑</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sup>
                    </m:sSubSup>
                  </m:oMath>
                </a14:m>
                <a:r>
                  <a:rPr lang="zh-CN" altLang="zh-CN" b="1" kern="0" dirty="0">
                    <a:latin typeface="微软雅黑" panose="020B0503020204020204" pitchFamily="34" charset="-122"/>
                    <a:ea typeface="微软雅黑" panose="020B0503020204020204" pitchFamily="34" charset="-122"/>
                  </a:rPr>
                  <a:t>表示节点</a:t>
                </a:r>
                <a14:m>
                  <m:oMath xmlns:m="http://schemas.openxmlformats.org/officeDocument/2006/math">
                    <m:sSub>
                      <m:sSubPr>
                        <m:ctrlPr>
                          <a:rPr lang="zh-CN" altLang="zh-CN" b="1" i="1" kern="0">
                            <a:latin typeface="Cambria Math" panose="02040503050406030204" pitchFamily="18" charset="0"/>
                            <a:ea typeface="微软雅黑" panose="020B0503020204020204" pitchFamily="34" charset="-122"/>
                          </a:rPr>
                        </m:ctrlPr>
                      </m:sSubPr>
                      <m:e>
                        <m:r>
                          <a:rPr lang="en-US" altLang="zh-CN" b="1" i="1" kern="0">
                            <a:latin typeface="Cambria Math" panose="02040503050406030204" pitchFamily="18" charset="0"/>
                            <a:ea typeface="微软雅黑" panose="020B0503020204020204" pitchFamily="34" charset="-122"/>
                          </a:rPr>
                          <m:t>𝒗</m:t>
                        </m:r>
                      </m:e>
                      <m:sub>
                        <m:r>
                          <a:rPr lang="en-US" altLang="zh-CN" b="1" i="1" kern="0">
                            <a:latin typeface="Cambria Math" panose="02040503050406030204" pitchFamily="18" charset="0"/>
                            <a:ea typeface="微软雅黑" panose="020B0503020204020204" pitchFamily="34" charset="-122"/>
                          </a:rPr>
                          <m:t>𝒊</m:t>
                        </m:r>
                      </m:sub>
                    </m:sSub>
                  </m:oMath>
                </a14:m>
                <a:r>
                  <a:rPr lang="zh-CN" altLang="zh-CN" b="1" kern="0" dirty="0">
                    <a:latin typeface="微软雅黑" panose="020B0503020204020204" pitchFamily="34" charset="-122"/>
                    <a:ea typeface="微软雅黑" panose="020B0503020204020204" pitchFamily="34" charset="-122"/>
                  </a:rPr>
                  <a:t>的服务集，每个服务</a:t>
                </a:r>
                <a14:m>
                  <m:oMath xmlns:m="http://schemas.openxmlformats.org/officeDocument/2006/math">
                    <m:r>
                      <a:rPr lang="en-US" altLang="zh-CN" b="1" i="1" kern="0">
                        <a:latin typeface="Cambria Math" panose="02040503050406030204" pitchFamily="18" charset="0"/>
                        <a:ea typeface="微软雅黑" panose="020B0503020204020204" pitchFamily="34" charset="-122"/>
                      </a:rPr>
                      <m:t>𝒇</m:t>
                    </m:r>
                  </m:oMath>
                </a14:m>
                <a:r>
                  <a:rPr lang="zh-CN" altLang="zh-CN" b="1" kern="0" dirty="0">
                    <a:latin typeface="微软雅黑" panose="020B0503020204020204" pitchFamily="34" charset="-122"/>
                    <a:ea typeface="微软雅黑" panose="020B0503020204020204" pitchFamily="34" charset="-122"/>
                  </a:rPr>
                  <a:t>有一个</a:t>
                </a:r>
                <a:r>
                  <a:rPr lang="zh-CN" altLang="en-US" b="1" kern="0" dirty="0">
                    <a:latin typeface="微软雅黑" panose="020B0503020204020204" pitchFamily="34" charset="-122"/>
                    <a:ea typeface="微软雅黑" panose="020B0503020204020204" pitchFamily="34" charset="-122"/>
                  </a:rPr>
                  <a:t>目的</a:t>
                </a:r>
                <a:r>
                  <a:rPr lang="zh-CN" altLang="zh-CN" b="1" kern="0" dirty="0">
                    <a:latin typeface="微软雅黑" panose="020B0503020204020204" pitchFamily="34" charset="-122"/>
                    <a:ea typeface="微软雅黑" panose="020B0503020204020204" pitchFamily="34" charset="-122"/>
                  </a:rPr>
                  <a:t>节点</a:t>
                </a:r>
                <a14:m>
                  <m:oMath xmlns:m="http://schemas.openxmlformats.org/officeDocument/2006/math">
                    <m:sSub>
                      <m:sSubPr>
                        <m:ctrlPr>
                          <a:rPr lang="zh-CN" altLang="zh-CN" b="1" i="1" kern="0">
                            <a:latin typeface="Cambria Math" panose="02040503050406030204" pitchFamily="18" charset="0"/>
                            <a:ea typeface="微软雅黑" panose="020B0503020204020204" pitchFamily="34" charset="-122"/>
                          </a:rPr>
                        </m:ctrlPr>
                      </m:sSubPr>
                      <m:e>
                        <m:r>
                          <a:rPr lang="en-US" altLang="zh-CN" b="1" i="1" kern="0">
                            <a:latin typeface="Cambria Math" panose="02040503050406030204" pitchFamily="18" charset="0"/>
                            <a:ea typeface="微软雅黑" panose="020B0503020204020204" pitchFamily="34" charset="-122"/>
                          </a:rPr>
                          <m:t>𝒗</m:t>
                        </m:r>
                      </m:e>
                      <m:sub>
                        <m:sSup>
                          <m:sSupPr>
                            <m:ctrlPr>
                              <a:rPr lang="zh-CN" altLang="zh-CN" b="1" i="1" kern="0">
                                <a:latin typeface="Cambria Math" panose="02040503050406030204" pitchFamily="18" charset="0"/>
                                <a:ea typeface="微软雅黑" panose="020B0503020204020204" pitchFamily="34" charset="-122"/>
                              </a:rPr>
                            </m:ctrlPr>
                          </m:sSupPr>
                          <m:e>
                            <m:r>
                              <a:rPr lang="en-US" altLang="zh-CN" b="1" i="1" kern="0">
                                <a:latin typeface="Cambria Math" panose="02040503050406030204" pitchFamily="18" charset="0"/>
                                <a:ea typeface="微软雅黑" panose="020B0503020204020204" pitchFamily="34" charset="-122"/>
                              </a:rPr>
                              <m:t>𝒊</m:t>
                            </m:r>
                          </m:e>
                          <m:sup>
                            <m:r>
                              <a:rPr lang="en-US" altLang="zh-CN" b="1" kern="0">
                                <a:latin typeface="Cambria Math" panose="02040503050406030204" pitchFamily="18" charset="0"/>
                                <a:ea typeface="微软雅黑" panose="020B0503020204020204" pitchFamily="34" charset="-122"/>
                              </a:rPr>
                              <m:t>′</m:t>
                            </m:r>
                          </m:sup>
                        </m:sSup>
                      </m:sub>
                    </m:sSub>
                  </m:oMath>
                </a14:m>
                <a:r>
                  <a:rPr lang="zh-CN" altLang="zh-CN" b="1" kern="0" dirty="0">
                    <a:latin typeface="微软雅黑" panose="020B0503020204020204" pitchFamily="34" charset="-122"/>
                    <a:ea typeface="微软雅黑" panose="020B0503020204020204" pitchFamily="34" charset="-122"/>
                  </a:rPr>
                  <a:t>。因此，</a:t>
                </a:r>
                <a:r>
                  <a:rPr lang="zh-CN" altLang="zh-CN" b="1" dirty="0">
                    <a:solidFill>
                      <a:srgbClr val="203864"/>
                    </a:solidFill>
                    <a:latin typeface="微软雅黑" panose="020B0503020204020204" pitchFamily="34" charset="-122"/>
                    <a:ea typeface="微软雅黑" panose="020B0503020204020204" pitchFamily="34" charset="-122"/>
                  </a:rPr>
                  <a:t>跨域服务</a:t>
                </a:r>
                <a:r>
                  <a:rPr lang="zh-CN" altLang="zh-CN" b="1" kern="0" dirty="0">
                    <a:latin typeface="微软雅黑" panose="020B0503020204020204" pitchFamily="34" charset="-122"/>
                    <a:ea typeface="微软雅黑" panose="020B0503020204020204" pitchFamily="34" charset="-122"/>
                  </a:rPr>
                  <a:t>的数量由下式给出：</a:t>
                </a:r>
              </a:p>
              <a:p>
                <a:pPr algn="just"/>
                <a14:m>
                  <m:oMathPara xmlns:m="http://schemas.openxmlformats.org/officeDocument/2006/math">
                    <m:oMathParaPr>
                      <m:jc m:val="centerGroup"/>
                    </m:oMathParaPr>
                    <m:oMath xmlns:m="http://schemas.openxmlformats.org/officeDocument/2006/math">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𝜷</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r>
                            <a:rPr lang="en-US" altLang="zh-CN" b="1" kern="0">
                              <a:latin typeface="Cambria Math" panose="02040503050406030204" pitchFamily="18" charset="0"/>
                              <a:ea typeface="微软雅黑" panose="020B0503020204020204" pitchFamily="34" charset="-122"/>
                            </a:rPr>
                            <m:t>(</m:t>
                          </m:r>
                          <m:r>
                            <a:rPr lang="en-US" altLang="zh-CN" b="1" i="1" kern="0">
                              <a:latin typeface="Cambria Math" panose="02040503050406030204" pitchFamily="18" charset="0"/>
                              <a:ea typeface="微软雅黑" panose="020B0503020204020204" pitchFamily="34" charset="-122"/>
                            </a:rPr>
                            <m:t>𝟐</m:t>
                          </m:r>
                          <m:r>
                            <a:rPr lang="en-US" altLang="zh-CN" b="1" kern="0">
                              <a:latin typeface="Cambria Math" panose="02040503050406030204" pitchFamily="18" charset="0"/>
                              <a:ea typeface="微软雅黑" panose="020B0503020204020204" pitchFamily="34" charset="-122"/>
                            </a:rPr>
                            <m:t>)</m:t>
                          </m:r>
                        </m:sup>
                      </m:sSubSup>
                      <m:r>
                        <a:rPr lang="en-US" altLang="zh-CN" b="1" kern="0">
                          <a:latin typeface="Cambria Math" panose="02040503050406030204" pitchFamily="18" charset="0"/>
                          <a:ea typeface="微软雅黑" panose="020B0503020204020204" pitchFamily="34" charset="-122"/>
                        </a:rPr>
                        <m:t>=</m:t>
                      </m:r>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𝜷</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sup>
                      </m:sSubSup>
                      <m:r>
                        <a:rPr lang="en-US" altLang="zh-CN" b="1" kern="0">
                          <a:latin typeface="Cambria Math" panose="02040503050406030204" pitchFamily="18" charset="0"/>
                          <a:ea typeface="微软雅黑" panose="020B0503020204020204" pitchFamily="34" charset="-122"/>
                        </a:rPr>
                        <m:t>−</m:t>
                      </m:r>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𝜷</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r>
                            <a:rPr lang="en-US" altLang="zh-CN" b="1" kern="0">
                              <a:latin typeface="Cambria Math" panose="02040503050406030204" pitchFamily="18" charset="0"/>
                              <a:ea typeface="微软雅黑" panose="020B0503020204020204" pitchFamily="34" charset="-122"/>
                            </a:rPr>
                            <m:t>(</m:t>
                          </m:r>
                          <m:r>
                            <a:rPr lang="en-US" altLang="zh-CN" b="1" i="1" kern="0">
                              <a:latin typeface="Cambria Math" panose="02040503050406030204" pitchFamily="18" charset="0"/>
                              <a:ea typeface="微软雅黑" panose="020B0503020204020204" pitchFamily="34" charset="-122"/>
                            </a:rPr>
                            <m:t>𝟏</m:t>
                          </m:r>
                          <m:r>
                            <a:rPr lang="en-US" altLang="zh-CN" b="1" kern="0">
                              <a:latin typeface="Cambria Math" panose="02040503050406030204" pitchFamily="18" charset="0"/>
                              <a:ea typeface="微软雅黑" panose="020B0503020204020204" pitchFamily="34" charset="-122"/>
                            </a:rPr>
                            <m:t>)</m:t>
                          </m:r>
                        </m:sup>
                      </m:sSubSup>
                    </m:oMath>
                  </m:oMathPara>
                </a14:m>
                <a:endParaRPr lang="zh-CN" altLang="zh-CN" b="1" kern="0" dirty="0">
                  <a:latin typeface="微软雅黑" panose="020B0503020204020204" pitchFamily="34" charset="-122"/>
                  <a:ea typeface="微软雅黑" panose="020B0503020204020204" pitchFamily="34" charset="-122"/>
                </a:endParaRPr>
              </a:p>
              <a:p>
                <a:pPr algn="just">
                  <a:lnSpc>
                    <a:spcPct val="125000"/>
                  </a:lnSpc>
                </a:pPr>
                <a:r>
                  <a:rPr lang="en-US" altLang="zh-CN" b="1" kern="0" dirty="0">
                    <a:latin typeface="微软雅黑" panose="020B0503020204020204" pitchFamily="34" charset="-122"/>
                    <a:ea typeface="微软雅黑" panose="020B0503020204020204" pitchFamily="34" charset="-122"/>
                  </a:rPr>
                  <a:t>    </a:t>
                </a:r>
                <a:r>
                  <a:rPr lang="zh-CN" altLang="zh-CN" b="1" kern="0" dirty="0">
                    <a:latin typeface="微软雅黑" panose="020B0503020204020204" pitchFamily="34" charset="-122"/>
                    <a:ea typeface="微软雅黑" panose="020B0503020204020204" pitchFamily="34" charset="-122"/>
                  </a:rPr>
                  <a:t>其中，</a:t>
                </a:r>
                <a14:m>
                  <m:oMath xmlns:m="http://schemas.openxmlformats.org/officeDocument/2006/math">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𝜷</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sup>
                    </m:sSubSup>
                    <m:r>
                      <a:rPr lang="en-US" altLang="zh-CN" b="1" kern="0">
                        <a:latin typeface="Cambria Math" panose="02040503050406030204" pitchFamily="18" charset="0"/>
                        <a:ea typeface="微软雅黑" panose="020B0503020204020204" pitchFamily="34" charset="-122"/>
                      </a:rPr>
                      <m:t>=|</m:t>
                    </m:r>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𝑩</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sup>
                    </m:sSubSup>
                    <m:r>
                      <a:rPr lang="en-US" altLang="zh-CN" b="1" kern="0">
                        <a:latin typeface="Cambria Math" panose="02040503050406030204" pitchFamily="18" charset="0"/>
                        <a:ea typeface="微软雅黑" panose="020B0503020204020204" pitchFamily="34" charset="-122"/>
                      </a:rPr>
                      <m:t>|</m:t>
                    </m:r>
                  </m:oMath>
                </a14:m>
                <a:r>
                  <a:rPr lang="zh-CN" altLang="zh-CN" b="1" kern="0" dirty="0">
                    <a:latin typeface="微软雅黑" panose="020B0503020204020204" pitchFamily="34" charset="-122"/>
                    <a:ea typeface="微软雅黑" panose="020B0503020204020204" pitchFamily="34" charset="-122"/>
                  </a:rPr>
                  <a:t>是服务的总数，</a:t>
                </a:r>
                <a14:m>
                  <m:oMath xmlns:m="http://schemas.openxmlformats.org/officeDocument/2006/math">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𝜷</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r>
                          <a:rPr lang="en-US" altLang="zh-CN" b="1" kern="0">
                            <a:latin typeface="Cambria Math" panose="02040503050406030204" pitchFamily="18" charset="0"/>
                            <a:ea typeface="微软雅黑" panose="020B0503020204020204" pitchFamily="34" charset="-122"/>
                          </a:rPr>
                          <m:t>(</m:t>
                        </m:r>
                        <m:r>
                          <a:rPr lang="en-US" altLang="zh-CN" b="1" i="1" kern="0">
                            <a:latin typeface="Cambria Math" panose="02040503050406030204" pitchFamily="18" charset="0"/>
                            <a:ea typeface="微软雅黑" panose="020B0503020204020204" pitchFamily="34" charset="-122"/>
                          </a:rPr>
                          <m:t>𝟏</m:t>
                        </m:r>
                        <m:r>
                          <a:rPr lang="en-US" altLang="zh-CN" b="1" kern="0">
                            <a:latin typeface="Cambria Math" panose="02040503050406030204" pitchFamily="18" charset="0"/>
                            <a:ea typeface="微软雅黑" panose="020B0503020204020204" pitchFamily="34" charset="-122"/>
                          </a:rPr>
                          <m:t>)</m:t>
                        </m:r>
                      </m:sup>
                    </m:sSubSup>
                    <m:r>
                      <a:rPr lang="en-US" altLang="zh-CN" b="1" kern="0">
                        <a:latin typeface="Cambria Math" panose="02040503050406030204" pitchFamily="18" charset="0"/>
                        <a:ea typeface="微软雅黑" panose="020B0503020204020204" pitchFamily="34" charset="-122"/>
                      </a:rPr>
                      <m:t>=|</m:t>
                    </m:r>
                    <m:sSubSup>
                      <m:sSubSupPr>
                        <m:ctrlPr>
                          <a:rPr lang="zh-CN" altLang="zh-CN" b="1" i="1" kern="0">
                            <a:latin typeface="Cambria Math" panose="02040503050406030204" pitchFamily="18" charset="0"/>
                            <a:ea typeface="微软雅黑" panose="020B0503020204020204" pitchFamily="34" charset="-122"/>
                          </a:rPr>
                        </m:ctrlPr>
                      </m:sSubSupPr>
                      <m:e>
                        <m:r>
                          <a:rPr lang="en-US" altLang="zh-CN" b="1" i="1" kern="0">
                            <a:latin typeface="Cambria Math" panose="02040503050406030204" pitchFamily="18" charset="0"/>
                            <a:ea typeface="微软雅黑" panose="020B0503020204020204" pitchFamily="34" charset="-122"/>
                          </a:rPr>
                          <m:t>𝑩</m:t>
                        </m:r>
                      </m:e>
                      <m:sub>
                        <m:r>
                          <a:rPr lang="en-US" altLang="zh-CN" b="1" i="1" kern="0">
                            <a:latin typeface="Cambria Math" panose="02040503050406030204" pitchFamily="18" charset="0"/>
                            <a:ea typeface="微软雅黑" panose="020B0503020204020204" pitchFamily="34" charset="-122"/>
                          </a:rPr>
                          <m:t>𝒊</m:t>
                        </m:r>
                      </m:sub>
                      <m:sup>
                        <m:r>
                          <a:rPr lang="en-US" altLang="zh-CN" b="1" i="1" kern="0">
                            <a:latin typeface="Cambria Math" panose="02040503050406030204" pitchFamily="18" charset="0"/>
                            <a:ea typeface="微软雅黑" panose="020B0503020204020204" pitchFamily="34" charset="-122"/>
                          </a:rPr>
                          <m:t>𝒕</m:t>
                        </m:r>
                        <m:r>
                          <a:rPr lang="en-US" altLang="zh-CN" b="1" kern="0">
                            <a:latin typeface="Cambria Math" panose="02040503050406030204" pitchFamily="18" charset="0"/>
                            <a:ea typeface="微软雅黑" panose="020B0503020204020204" pitchFamily="34" charset="-122"/>
                          </a:rPr>
                          <m:t>(</m:t>
                        </m:r>
                        <m:r>
                          <a:rPr lang="en-US" altLang="zh-CN" b="1" i="1" kern="0">
                            <a:latin typeface="Cambria Math" panose="02040503050406030204" pitchFamily="18" charset="0"/>
                            <a:ea typeface="微软雅黑" panose="020B0503020204020204" pitchFamily="34" charset="-122"/>
                          </a:rPr>
                          <m:t>𝟏</m:t>
                        </m:r>
                        <m:r>
                          <a:rPr lang="en-US" altLang="zh-CN" b="1" kern="0">
                            <a:latin typeface="Cambria Math" panose="02040503050406030204" pitchFamily="18" charset="0"/>
                            <a:ea typeface="微软雅黑" panose="020B0503020204020204" pitchFamily="34" charset="-122"/>
                          </a:rPr>
                          <m:t>)</m:t>
                        </m:r>
                      </m:sup>
                    </m:sSubSup>
                    <m:r>
                      <a:rPr lang="en-US" altLang="zh-CN" b="1" kern="0">
                        <a:latin typeface="Cambria Math" panose="02040503050406030204" pitchFamily="18" charset="0"/>
                        <a:ea typeface="微软雅黑" panose="020B0503020204020204" pitchFamily="34" charset="-122"/>
                      </a:rPr>
                      <m:t>|</m:t>
                    </m:r>
                  </m:oMath>
                </a14:m>
                <a:r>
                  <a:rPr lang="zh-CN" altLang="zh-CN" b="1" kern="0" dirty="0">
                    <a:latin typeface="微软雅黑" panose="020B0503020204020204" pitchFamily="34" charset="-122"/>
                    <a:ea typeface="微软雅黑" panose="020B0503020204020204" pitchFamily="34" charset="-122"/>
                  </a:rPr>
                  <a:t>计算节点</a:t>
                </a:r>
                <a14:m>
                  <m:oMath xmlns:m="http://schemas.openxmlformats.org/officeDocument/2006/math">
                    <m:sSub>
                      <m:sSubPr>
                        <m:ctrlPr>
                          <a:rPr lang="zh-CN" altLang="zh-CN" b="1" i="1" kern="0">
                            <a:latin typeface="Cambria Math" panose="02040503050406030204" pitchFamily="18" charset="0"/>
                            <a:ea typeface="微软雅黑" panose="020B0503020204020204" pitchFamily="34" charset="-122"/>
                          </a:rPr>
                        </m:ctrlPr>
                      </m:sSubPr>
                      <m:e>
                        <m:r>
                          <a:rPr lang="en-US" altLang="zh-CN" b="1" i="1" kern="0">
                            <a:latin typeface="Cambria Math" panose="02040503050406030204" pitchFamily="18" charset="0"/>
                            <a:ea typeface="微软雅黑" panose="020B0503020204020204" pitchFamily="34" charset="-122"/>
                          </a:rPr>
                          <m:t>𝒗</m:t>
                        </m:r>
                      </m:e>
                      <m:sub>
                        <m:r>
                          <a:rPr lang="en-US" altLang="zh-CN" b="1" i="1" kern="0">
                            <a:latin typeface="Cambria Math" panose="02040503050406030204" pitchFamily="18" charset="0"/>
                            <a:ea typeface="微软雅黑" panose="020B0503020204020204" pitchFamily="34" charset="-122"/>
                          </a:rPr>
                          <m:t>𝒊</m:t>
                        </m:r>
                      </m:sub>
                    </m:sSub>
                  </m:oMath>
                </a14:m>
                <a:r>
                  <a:rPr lang="zh-CN" altLang="zh-CN" b="1" kern="0" dirty="0">
                    <a:latin typeface="微软雅黑" panose="020B0503020204020204" pitchFamily="34" charset="-122"/>
                    <a:ea typeface="微软雅黑" panose="020B0503020204020204" pitchFamily="34" charset="-122"/>
                  </a:rPr>
                  <a:t>的域内服务数量。</a:t>
                </a:r>
                <a:endParaRPr lang="en-US" altLang="zh-CN" b="1" kern="100" dirty="0">
                  <a:latin typeface="微软雅黑" panose="020B0503020204020204" pitchFamily="34" charset="-122"/>
                  <a:ea typeface="微软雅黑" panose="020B0503020204020204" pitchFamily="34" charset="-122"/>
                </a:endParaRPr>
              </a:p>
              <a:p>
                <a:pPr marL="285750" indent="-285750" algn="just">
                  <a:lnSpc>
                    <a:spcPct val="125000"/>
                  </a:lnSpc>
                  <a:buFont typeface="Wingdings" panose="05000000000000000000" pitchFamily="2" charset="2"/>
                  <a:buChar char="Ø"/>
                </a:pPr>
                <a:r>
                  <a:rPr lang="zh-CN" altLang="zh-CN" b="1" kern="0" dirty="0">
                    <a:latin typeface="微软雅黑" panose="020B0503020204020204" pitchFamily="34" charset="-122"/>
                    <a:ea typeface="微软雅黑" panose="020B0503020204020204" pitchFamily="34" charset="-122"/>
                  </a:rPr>
                  <a:t>控制器处理时延由</a:t>
                </a:r>
                <a:r>
                  <a:rPr lang="zh-CN" altLang="zh-CN" b="1" dirty="0">
                    <a:solidFill>
                      <a:srgbClr val="203864"/>
                    </a:solidFill>
                    <a:latin typeface="微软雅黑" panose="020B0503020204020204" pitchFamily="34" charset="-122"/>
                    <a:ea typeface="微软雅黑" panose="020B0503020204020204" pitchFamily="34" charset="-122"/>
                  </a:rPr>
                  <a:t>路由算法</a:t>
                </a:r>
                <a:r>
                  <a:rPr lang="zh-CN" altLang="zh-CN" b="1" kern="0" dirty="0">
                    <a:latin typeface="微软雅黑" panose="020B0503020204020204" pitchFamily="34" charset="-122"/>
                    <a:ea typeface="微软雅黑" panose="020B0503020204020204" pitchFamily="34" charset="-122"/>
                  </a:rPr>
                  <a:t>和</a:t>
                </a:r>
                <a:r>
                  <a:rPr lang="zh-CN" altLang="zh-CN" b="1" dirty="0">
                    <a:solidFill>
                      <a:srgbClr val="203864"/>
                    </a:solidFill>
                    <a:latin typeface="微软雅黑" panose="020B0503020204020204" pitchFamily="34" charset="-122"/>
                    <a:ea typeface="微软雅黑" panose="020B0503020204020204" pitchFamily="34" charset="-122"/>
                  </a:rPr>
                  <a:t>网络规模</a:t>
                </a:r>
                <a:r>
                  <a:rPr lang="zh-CN" altLang="zh-CN" b="1" kern="0" dirty="0">
                    <a:latin typeface="微软雅黑" panose="020B0503020204020204" pitchFamily="34" charset="-122"/>
                    <a:ea typeface="微软雅黑" panose="020B0503020204020204" pitchFamily="34" charset="-122"/>
                  </a:rPr>
                  <a:t>共同决定。由于本文采用</a:t>
                </a:r>
                <a:r>
                  <a:rPr lang="en-US" altLang="zh-CN" b="1" kern="0" dirty="0">
                    <a:latin typeface="微软雅黑" panose="020B0503020204020204" pitchFamily="34" charset="-122"/>
                    <a:ea typeface="微软雅黑" panose="020B0503020204020204" pitchFamily="34" charset="-122"/>
                  </a:rPr>
                  <a:t> Dijkstra </a:t>
                </a:r>
                <a:r>
                  <a:rPr lang="zh-CN" altLang="zh-CN" b="1" kern="0" dirty="0">
                    <a:latin typeface="微软雅黑" panose="020B0503020204020204" pitchFamily="34" charset="-122"/>
                    <a:ea typeface="微软雅黑" panose="020B0503020204020204" pitchFamily="34" charset="-122"/>
                  </a:rPr>
                  <a:t>算法，</a:t>
                </a:r>
                <a:r>
                  <a:rPr lang="zh-CN" altLang="en-US" b="1" kern="0" dirty="0">
                    <a:latin typeface="微软雅黑" panose="020B0503020204020204" pitchFamily="34" charset="-122"/>
                    <a:ea typeface="微软雅黑" panose="020B0503020204020204" pitchFamily="34" charset="-122"/>
                  </a:rPr>
                  <a:t>所以</a:t>
                </a:r>
                <a:r>
                  <a:rPr lang="zh-CN" altLang="zh-CN" b="1" kern="0" dirty="0">
                    <a:latin typeface="微软雅黑" panose="020B0503020204020204" pitchFamily="34" charset="-122"/>
                    <a:ea typeface="微软雅黑" panose="020B0503020204020204" pitchFamily="34" charset="-122"/>
                  </a:rPr>
                  <a:t>处理时延为交换机数量平方的线性函数</a:t>
                </a:r>
                <a:r>
                  <a:rPr lang="en-US" altLang="zh-CN" b="1" baseline="30000" dirty="0">
                    <a:solidFill>
                      <a:srgbClr val="002060"/>
                    </a:solidFill>
                    <a:latin typeface="微软雅黑" panose="020B0503020204020204" pitchFamily="34" charset="-122"/>
                    <a:ea typeface="微软雅黑" panose="020B0503020204020204" pitchFamily="34" charset="-122"/>
                  </a:rPr>
                  <a:t>[1] </a:t>
                </a:r>
                <a:r>
                  <a:rPr lang="zh-CN" altLang="zh-CN" b="1" kern="0" dirty="0">
                    <a:latin typeface="微软雅黑" panose="020B0503020204020204" pitchFamily="34" charset="-122"/>
                    <a:ea typeface="微软雅黑" panose="020B0503020204020204" pitchFamily="34" charset="-122"/>
                  </a:rPr>
                  <a:t>。</a:t>
                </a:r>
                <a:r>
                  <a:rPr lang="zh-CN" altLang="en-US" b="1" kern="0" dirty="0">
                    <a:latin typeface="微软雅黑" panose="020B0503020204020204" pitchFamily="34" charset="-122"/>
                    <a:ea typeface="微软雅黑" panose="020B0503020204020204" pitchFamily="34" charset="-122"/>
                  </a:rPr>
                  <a:t>因此，</a:t>
                </a:r>
                <a:r>
                  <a:rPr lang="zh-CN" altLang="zh-CN" b="1" kern="0" dirty="0">
                    <a:latin typeface="微软雅黑" panose="020B0503020204020204" pitchFamily="34" charset="-122"/>
                    <a:ea typeface="微软雅黑" panose="020B0503020204020204" pitchFamily="34" charset="-122"/>
                  </a:rPr>
                  <a:t>处理时延</a:t>
                </a:r>
                <a:r>
                  <a:rPr lang="zh-CN" altLang="en-US" b="1" kern="0" dirty="0">
                    <a:latin typeface="微软雅黑" panose="020B0503020204020204" pitchFamily="34" charset="-122"/>
                    <a:ea typeface="微软雅黑" panose="020B0503020204020204" pitchFamily="34" charset="-122"/>
                  </a:rPr>
                  <a:t>估计如下：</a:t>
                </a:r>
                <a:endParaRPr lang="en-US" altLang="zh-CN" b="1" kern="0" dirty="0"/>
              </a:p>
              <a:p>
                <a:pPr algn="just"/>
                <a14:m>
                  <m:oMathPara xmlns:m="http://schemas.openxmlformats.org/officeDocument/2006/math">
                    <m:oMathParaPr>
                      <m:jc m:val="centerGroup"/>
                    </m:oMathParaPr>
                    <m:oMath xmlns:m="http://schemas.openxmlformats.org/officeDocument/2006/math">
                      <m:eqArr>
                        <m:eqArrPr>
                          <m:ctrlPr>
                            <a:rPr lang="zh-CN" altLang="zh-CN" b="1" i="1" kern="0">
                              <a:latin typeface="Cambria Math" panose="02040503050406030204" pitchFamily="18" charset="0"/>
                            </a:rPr>
                          </m:ctrlPr>
                        </m:eqArrPr>
                        <m:e>
                          <m:sSubSup>
                            <m:sSubSupPr>
                              <m:ctrlPr>
                                <a:rPr lang="zh-CN" altLang="zh-CN" b="1" i="1" kern="0">
                                  <a:latin typeface="Cambria Math" panose="02040503050406030204" pitchFamily="18" charset="0"/>
                                </a:rPr>
                              </m:ctrlPr>
                            </m:sSubSupPr>
                            <m:e>
                              <m:r>
                                <a:rPr lang="en-US" altLang="zh-CN" b="1" i="1" kern="0">
                                  <a:latin typeface="Cambria Math" panose="02040503050406030204" pitchFamily="18" charset="0"/>
                                </a:rPr>
                                <m:t>𝝀</m:t>
                              </m:r>
                            </m:e>
                            <m:sub>
                              <m:r>
                                <a:rPr lang="en-US" altLang="zh-CN" b="1" i="1" kern="0">
                                  <a:latin typeface="Cambria Math" panose="02040503050406030204" pitchFamily="18" charset="0"/>
                                </a:rPr>
                                <m:t>𝒊𝒋</m:t>
                              </m:r>
                            </m:sub>
                            <m:sup>
                              <m:r>
                                <a:rPr lang="en-US" altLang="zh-CN" b="1" i="1" kern="0">
                                  <a:latin typeface="Cambria Math" panose="02040503050406030204" pitchFamily="18" charset="0"/>
                                </a:rPr>
                                <m:t>𝒕</m:t>
                              </m:r>
                            </m:sup>
                          </m:sSubSup>
                          <m:r>
                            <a:rPr lang="en-US" altLang="zh-CN" b="1" kern="0">
                              <a:latin typeface="Cambria Math" panose="02040503050406030204" pitchFamily="18" charset="0"/>
                            </a:rPr>
                            <m:t>=</m:t>
                          </m:r>
                          <m:r>
                            <a:rPr lang="en-US" altLang="zh-CN" b="1" i="1" kern="0">
                              <a:latin typeface="Cambria Math" panose="02040503050406030204" pitchFamily="18" charset="0"/>
                            </a:rPr>
                            <m:t>𝒌</m:t>
                          </m:r>
                          <m:d>
                            <m:dPr>
                              <m:ctrlPr>
                                <a:rPr lang="zh-CN" altLang="zh-CN" b="1" i="1" kern="0">
                                  <a:latin typeface="Cambria Math" panose="02040503050406030204" pitchFamily="18" charset="0"/>
                                </a:rPr>
                              </m:ctrlPr>
                            </m:dPr>
                            <m:e>
                              <m:f>
                                <m:fPr>
                                  <m:ctrlPr>
                                    <a:rPr lang="zh-CN" altLang="zh-CN" b="1" i="1" kern="0">
                                      <a:latin typeface="Cambria Math" panose="02040503050406030204" pitchFamily="18" charset="0"/>
                                    </a:rPr>
                                  </m:ctrlPr>
                                </m:fPr>
                                <m:num>
                                  <m:sSubSup>
                                    <m:sSubSupPr>
                                      <m:ctrlPr>
                                        <a:rPr lang="zh-CN" altLang="zh-CN" b="1" i="1" kern="0">
                                          <a:latin typeface="Cambria Math" panose="02040503050406030204" pitchFamily="18" charset="0"/>
                                        </a:rPr>
                                      </m:ctrlPr>
                                    </m:sSubSupPr>
                                    <m:e>
                                      <m:r>
                                        <a:rPr lang="en-US" altLang="zh-CN" b="1" i="1" kern="0">
                                          <a:latin typeface="Cambria Math" panose="02040503050406030204" pitchFamily="18" charset="0"/>
                                        </a:rPr>
                                        <m:t>𝜷</m:t>
                                      </m:r>
                                    </m:e>
                                    <m:sub>
                                      <m:r>
                                        <a:rPr lang="en-US" altLang="zh-CN" b="1" i="1" kern="0">
                                          <a:latin typeface="Cambria Math" panose="02040503050406030204" pitchFamily="18" charset="0"/>
                                        </a:rPr>
                                        <m:t>𝒊</m:t>
                                      </m:r>
                                    </m:sub>
                                    <m:sup>
                                      <m:r>
                                        <a:rPr lang="en-US" altLang="zh-CN" b="1" i="1" kern="0">
                                          <a:latin typeface="Cambria Math" panose="02040503050406030204" pitchFamily="18" charset="0"/>
                                        </a:rPr>
                                        <m:t>𝒕</m:t>
                                      </m:r>
                                      <m:r>
                                        <a:rPr lang="en-US" altLang="zh-CN" b="1" kern="0">
                                          <a:latin typeface="Cambria Math" panose="02040503050406030204" pitchFamily="18" charset="0"/>
                                        </a:rPr>
                                        <m:t>(</m:t>
                                      </m:r>
                                      <m:r>
                                        <a:rPr lang="en-US" altLang="zh-CN" b="1" i="1" kern="0">
                                          <a:latin typeface="Cambria Math" panose="02040503050406030204" pitchFamily="18" charset="0"/>
                                        </a:rPr>
                                        <m:t>𝟏</m:t>
                                      </m:r>
                                      <m:r>
                                        <a:rPr lang="en-US" altLang="zh-CN" b="1" kern="0">
                                          <a:latin typeface="Cambria Math" panose="02040503050406030204" pitchFamily="18" charset="0"/>
                                        </a:rPr>
                                        <m:t>)</m:t>
                                      </m:r>
                                    </m:sup>
                                  </m:sSubSup>
                                </m:num>
                                <m:den>
                                  <m:sSubSup>
                                    <m:sSubSupPr>
                                      <m:ctrlPr>
                                        <a:rPr lang="zh-CN" altLang="zh-CN" b="1" i="1" kern="0">
                                          <a:latin typeface="Cambria Math" panose="02040503050406030204" pitchFamily="18" charset="0"/>
                                        </a:rPr>
                                      </m:ctrlPr>
                                    </m:sSubSupPr>
                                    <m:e>
                                      <m:r>
                                        <a:rPr lang="en-US" altLang="zh-CN" b="1" i="1" kern="0">
                                          <a:latin typeface="Cambria Math" panose="02040503050406030204" pitchFamily="18" charset="0"/>
                                        </a:rPr>
                                        <m:t>𝜷</m:t>
                                      </m:r>
                                    </m:e>
                                    <m:sub>
                                      <m:r>
                                        <a:rPr lang="en-US" altLang="zh-CN" b="1" i="1" kern="0">
                                          <a:latin typeface="Cambria Math" panose="02040503050406030204" pitchFamily="18" charset="0"/>
                                        </a:rPr>
                                        <m:t>𝒊</m:t>
                                      </m:r>
                                    </m:sub>
                                    <m:sup>
                                      <m:r>
                                        <a:rPr lang="en-US" altLang="zh-CN" b="1" i="1" kern="0">
                                          <a:latin typeface="Cambria Math" panose="02040503050406030204" pitchFamily="18" charset="0"/>
                                        </a:rPr>
                                        <m:t>𝒕</m:t>
                                      </m:r>
                                    </m:sup>
                                  </m:sSubSup>
                                </m:den>
                              </m:f>
                              <m:sSup>
                                <m:sSupPr>
                                  <m:ctrlPr>
                                    <a:rPr lang="zh-CN" altLang="zh-CN" b="1" i="1" kern="0">
                                      <a:latin typeface="Cambria Math" panose="02040503050406030204" pitchFamily="18" charset="0"/>
                                    </a:rPr>
                                  </m:ctrlPr>
                                </m:sSupPr>
                                <m:e>
                                  <m:d>
                                    <m:dPr>
                                      <m:ctrlPr>
                                        <a:rPr lang="zh-CN" altLang="zh-CN" b="1" i="1" kern="0">
                                          <a:latin typeface="Cambria Math" panose="02040503050406030204" pitchFamily="18" charset="0"/>
                                        </a:rPr>
                                      </m:ctrlPr>
                                    </m:dPr>
                                    <m:e>
                                      <m:nary>
                                        <m:naryPr>
                                          <m:chr m:val="∑"/>
                                          <m:limLoc m:val="undOvr"/>
                                          <m:grow m:val="on"/>
                                          <m:ctrlPr>
                                            <a:rPr lang="zh-CN" altLang="zh-CN" b="1" i="1" kern="0">
                                              <a:latin typeface="Cambria Math" panose="02040503050406030204" pitchFamily="18" charset="0"/>
                                            </a:rPr>
                                          </m:ctrlPr>
                                        </m:naryPr>
                                        <m:sub>
                                          <m:sSup>
                                            <m:sSupPr>
                                              <m:ctrlPr>
                                                <a:rPr lang="zh-CN" altLang="zh-CN" b="1" i="1" kern="0">
                                                  <a:latin typeface="Cambria Math" panose="02040503050406030204" pitchFamily="18" charset="0"/>
                                                </a:rPr>
                                              </m:ctrlPr>
                                            </m:sSupPr>
                                            <m:e>
                                              <m:r>
                                                <a:rPr lang="en-US" altLang="zh-CN" b="1" i="1" kern="0">
                                                  <a:latin typeface="Cambria Math" panose="02040503050406030204" pitchFamily="18" charset="0"/>
                                                </a:rPr>
                                                <m:t>𝒊</m:t>
                                              </m:r>
                                            </m:e>
                                            <m:sup>
                                              <m:r>
                                                <a:rPr lang="en-US" altLang="zh-CN" b="1" kern="0">
                                                  <a:latin typeface="Cambria Math" panose="02040503050406030204" pitchFamily="18" charset="0"/>
                                                </a:rPr>
                                                <m:t>′</m:t>
                                              </m:r>
                                            </m:sup>
                                          </m:sSup>
                                          <m:r>
                                            <a:rPr lang="en-US" altLang="zh-CN" b="1" kern="0">
                                              <a:latin typeface="Cambria Math" panose="02040503050406030204" pitchFamily="18" charset="0"/>
                                            </a:rPr>
                                            <m:t>=</m:t>
                                          </m:r>
                                          <m:r>
                                            <a:rPr lang="en-US" altLang="zh-CN" b="1" i="1" kern="0">
                                              <a:latin typeface="Cambria Math" panose="02040503050406030204" pitchFamily="18" charset="0"/>
                                            </a:rPr>
                                            <m:t>𝟏</m:t>
                                          </m:r>
                                        </m:sub>
                                        <m:sup>
                                          <m:r>
                                            <a:rPr lang="en-US" altLang="zh-CN" b="1" i="1" kern="0">
                                              <a:latin typeface="Cambria Math" panose="02040503050406030204" pitchFamily="18" charset="0"/>
                                            </a:rPr>
                                            <m:t>𝒏</m:t>
                                          </m:r>
                                        </m:sup>
                                        <m:e>
                                          <m:r>
                                            <a:rPr lang="en-US" altLang="zh-CN" b="1" kern="0">
                                              <a:latin typeface="Cambria Math" panose="02040503050406030204" pitchFamily="18" charset="0"/>
                                            </a:rPr>
                                            <m:t> </m:t>
                                          </m:r>
                                        </m:e>
                                      </m:nary>
                                      <m:sSubSup>
                                        <m:sSubSupPr>
                                          <m:ctrlPr>
                                            <a:rPr lang="zh-CN" altLang="zh-CN" b="1" i="1" kern="0">
                                              <a:latin typeface="Cambria Math" panose="02040503050406030204" pitchFamily="18" charset="0"/>
                                            </a:rPr>
                                          </m:ctrlPr>
                                        </m:sSubSupPr>
                                        <m:e>
                                          <m:r>
                                            <a:rPr lang="en-US" altLang="zh-CN" b="1" i="1" kern="0">
                                              <a:latin typeface="Cambria Math" panose="02040503050406030204" pitchFamily="18" charset="0"/>
                                            </a:rPr>
                                            <m:t>𝒙</m:t>
                                          </m:r>
                                        </m:e>
                                        <m:sub>
                                          <m:sSup>
                                            <m:sSupPr>
                                              <m:ctrlPr>
                                                <a:rPr lang="zh-CN" altLang="zh-CN" b="1" i="1" kern="0">
                                                  <a:latin typeface="Cambria Math" panose="02040503050406030204" pitchFamily="18" charset="0"/>
                                                </a:rPr>
                                              </m:ctrlPr>
                                            </m:sSupPr>
                                            <m:e>
                                              <m:r>
                                                <a:rPr lang="en-US" altLang="zh-CN" b="1" i="1" kern="0">
                                                  <a:latin typeface="Cambria Math" panose="02040503050406030204" pitchFamily="18" charset="0"/>
                                                </a:rPr>
                                                <m:t>𝒊</m:t>
                                              </m:r>
                                            </m:e>
                                            <m:sup>
                                              <m:r>
                                                <a:rPr lang="en-US" altLang="zh-CN" b="1" kern="0">
                                                  <a:latin typeface="Cambria Math" panose="02040503050406030204" pitchFamily="18" charset="0"/>
                                                </a:rPr>
                                                <m:t>′</m:t>
                                              </m:r>
                                            </m:sup>
                                          </m:sSup>
                                          <m:r>
                                            <a:rPr lang="en-US" altLang="zh-CN" b="1" i="1" kern="0">
                                              <a:latin typeface="Cambria Math" panose="02040503050406030204" pitchFamily="18" charset="0"/>
                                            </a:rPr>
                                            <m:t>𝒋</m:t>
                                          </m:r>
                                        </m:sub>
                                        <m:sup>
                                          <m:r>
                                            <a:rPr lang="en-US" altLang="zh-CN" b="1" i="1" kern="0">
                                              <a:latin typeface="Cambria Math" panose="02040503050406030204" pitchFamily="18" charset="0"/>
                                            </a:rPr>
                                            <m:t>𝒕</m:t>
                                          </m:r>
                                        </m:sup>
                                      </m:sSubSup>
                                    </m:e>
                                  </m:d>
                                </m:e>
                                <m:sup>
                                  <m:r>
                                    <a:rPr lang="en-US" altLang="zh-CN" b="1" i="1" kern="0">
                                      <a:latin typeface="Cambria Math" panose="02040503050406030204" pitchFamily="18" charset="0"/>
                                    </a:rPr>
                                    <m:t>𝟐</m:t>
                                  </m:r>
                                </m:sup>
                              </m:sSup>
                              <m:r>
                                <a:rPr lang="en-US" altLang="zh-CN" b="1" kern="0">
                                  <a:latin typeface="Cambria Math" panose="02040503050406030204" pitchFamily="18" charset="0"/>
                                </a:rPr>
                                <m:t>+</m:t>
                              </m:r>
                              <m:f>
                                <m:fPr>
                                  <m:ctrlPr>
                                    <a:rPr lang="zh-CN" altLang="zh-CN" b="1" i="1" kern="0">
                                      <a:latin typeface="Cambria Math" panose="02040503050406030204" pitchFamily="18" charset="0"/>
                                    </a:rPr>
                                  </m:ctrlPr>
                                </m:fPr>
                                <m:num>
                                  <m:sSubSup>
                                    <m:sSubSupPr>
                                      <m:ctrlPr>
                                        <a:rPr lang="zh-CN" altLang="zh-CN" b="1" i="1" kern="0">
                                          <a:latin typeface="Cambria Math" panose="02040503050406030204" pitchFamily="18" charset="0"/>
                                        </a:rPr>
                                      </m:ctrlPr>
                                    </m:sSubSupPr>
                                    <m:e>
                                      <m:r>
                                        <a:rPr lang="en-US" altLang="zh-CN" b="1" i="1" kern="0">
                                          <a:latin typeface="Cambria Math" panose="02040503050406030204" pitchFamily="18" charset="0"/>
                                        </a:rPr>
                                        <m:t>𝜷</m:t>
                                      </m:r>
                                    </m:e>
                                    <m:sub>
                                      <m:r>
                                        <a:rPr lang="en-US" altLang="zh-CN" b="1" i="1" kern="0">
                                          <a:latin typeface="Cambria Math" panose="02040503050406030204" pitchFamily="18" charset="0"/>
                                        </a:rPr>
                                        <m:t>𝒊</m:t>
                                      </m:r>
                                    </m:sub>
                                    <m:sup>
                                      <m:r>
                                        <a:rPr lang="en-US" altLang="zh-CN" b="1" i="1" kern="0">
                                          <a:latin typeface="Cambria Math" panose="02040503050406030204" pitchFamily="18" charset="0"/>
                                        </a:rPr>
                                        <m:t>𝒕</m:t>
                                      </m:r>
                                      <m:r>
                                        <a:rPr lang="en-US" altLang="zh-CN" b="1" kern="0">
                                          <a:latin typeface="Cambria Math" panose="02040503050406030204" pitchFamily="18" charset="0"/>
                                        </a:rPr>
                                        <m:t>(</m:t>
                                      </m:r>
                                      <m:r>
                                        <a:rPr lang="en-US" altLang="zh-CN" b="1" i="1" kern="0">
                                          <a:latin typeface="Cambria Math" panose="02040503050406030204" pitchFamily="18" charset="0"/>
                                        </a:rPr>
                                        <m:t>𝟐</m:t>
                                      </m:r>
                                      <m:r>
                                        <a:rPr lang="en-US" altLang="zh-CN" b="1" kern="0">
                                          <a:latin typeface="Cambria Math" panose="02040503050406030204" pitchFamily="18" charset="0"/>
                                        </a:rPr>
                                        <m:t>)</m:t>
                                      </m:r>
                                    </m:sup>
                                  </m:sSubSup>
                                </m:num>
                                <m:den>
                                  <m:sSubSup>
                                    <m:sSubSupPr>
                                      <m:ctrlPr>
                                        <a:rPr lang="zh-CN" altLang="zh-CN" b="1" i="1" kern="0">
                                          <a:latin typeface="Cambria Math" panose="02040503050406030204" pitchFamily="18" charset="0"/>
                                        </a:rPr>
                                      </m:ctrlPr>
                                    </m:sSubSupPr>
                                    <m:e>
                                      <m:r>
                                        <a:rPr lang="en-US" altLang="zh-CN" b="1" i="1" kern="0">
                                          <a:latin typeface="Cambria Math" panose="02040503050406030204" pitchFamily="18" charset="0"/>
                                        </a:rPr>
                                        <m:t>𝜷</m:t>
                                      </m:r>
                                    </m:e>
                                    <m:sub>
                                      <m:r>
                                        <a:rPr lang="en-US" altLang="zh-CN" b="1" i="1" kern="0">
                                          <a:latin typeface="Cambria Math" panose="02040503050406030204" pitchFamily="18" charset="0"/>
                                        </a:rPr>
                                        <m:t>𝒊</m:t>
                                      </m:r>
                                    </m:sub>
                                    <m:sup>
                                      <m:r>
                                        <a:rPr lang="en-US" altLang="zh-CN" b="1" i="1" kern="0">
                                          <a:latin typeface="Cambria Math" panose="02040503050406030204" pitchFamily="18" charset="0"/>
                                        </a:rPr>
                                        <m:t>𝒕</m:t>
                                      </m:r>
                                    </m:sup>
                                  </m:sSubSup>
                                </m:den>
                              </m:f>
                              <m:sSup>
                                <m:sSupPr>
                                  <m:ctrlPr>
                                    <a:rPr lang="zh-CN" altLang="zh-CN" b="1" i="1" kern="0">
                                      <a:latin typeface="Cambria Math" panose="02040503050406030204" pitchFamily="18" charset="0"/>
                                    </a:rPr>
                                  </m:ctrlPr>
                                </m:sSupPr>
                                <m:e>
                                  <m:r>
                                    <a:rPr lang="en-US" altLang="zh-CN" b="1" i="1" kern="0">
                                      <a:latin typeface="Cambria Math" panose="02040503050406030204" pitchFamily="18" charset="0"/>
                                    </a:rPr>
                                    <m:t>𝒏</m:t>
                                  </m:r>
                                </m:e>
                                <m:sup>
                                  <m:r>
                                    <a:rPr lang="en-US" altLang="zh-CN" b="1" i="1" kern="0">
                                      <a:latin typeface="Cambria Math" panose="02040503050406030204" pitchFamily="18" charset="0"/>
                                    </a:rPr>
                                    <m:t>𝟐</m:t>
                                  </m:r>
                                </m:sup>
                              </m:sSup>
                            </m:e>
                          </m:d>
                        </m:e>
                      </m:eqArr>
                    </m:oMath>
                  </m:oMathPara>
                </a14:m>
                <a:endParaRPr lang="zh-CN" altLang="zh-CN" b="1" kern="0" dirty="0">
                  <a:latin typeface="微软雅黑" panose="020B0503020204020204" pitchFamily="34" charset="-122"/>
                  <a:ea typeface="微软雅黑" panose="020B0503020204020204" pitchFamily="34" charset="-122"/>
                </a:endParaRPr>
              </a:p>
              <a:p>
                <a:pPr algn="just">
                  <a:lnSpc>
                    <a:spcPct val="125000"/>
                  </a:lnSpc>
                </a:pPr>
                <a:r>
                  <a:rPr lang="en-US" altLang="zh-CN" b="1" kern="0" dirty="0">
                    <a:latin typeface="微软雅黑" panose="020B0503020204020204" pitchFamily="34" charset="-122"/>
                    <a:ea typeface="微软雅黑" panose="020B0503020204020204" pitchFamily="34" charset="-122"/>
                  </a:rPr>
                  <a:t>    </a:t>
                </a:r>
                <a:r>
                  <a:rPr lang="zh-CN" altLang="zh-CN" b="1" kern="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b="1" i="1" kern="0">
                        <a:latin typeface="Cambria Math" panose="02040503050406030204" pitchFamily="18" charset="0"/>
                      </a:rPr>
                      <m:t>𝒏</m:t>
                    </m:r>
                  </m:oMath>
                </a14:m>
                <a:r>
                  <a:rPr lang="zh-CN" altLang="zh-CN" b="1" kern="0" dirty="0">
                    <a:latin typeface="微软雅黑" panose="020B0503020204020204" pitchFamily="34" charset="-122"/>
                    <a:ea typeface="微软雅黑" panose="020B0503020204020204" pitchFamily="34" charset="-122"/>
                  </a:rPr>
                  <a:t>表示卫星网络中的节点总数，</a:t>
                </a:r>
                <a14:m>
                  <m:oMath xmlns:m="http://schemas.openxmlformats.org/officeDocument/2006/math">
                    <m:r>
                      <a:rPr lang="en-US" altLang="zh-CN" b="1" i="1" kern="0">
                        <a:latin typeface="Cambria Math" panose="02040503050406030204" pitchFamily="18" charset="0"/>
                      </a:rPr>
                      <m:t>𝒌</m:t>
                    </m:r>
                  </m:oMath>
                </a14:m>
                <a:r>
                  <a:rPr lang="zh-CN" altLang="zh-CN" b="1" kern="0" dirty="0">
                    <a:latin typeface="微软雅黑" panose="020B0503020204020204" pitchFamily="34" charset="-122"/>
                    <a:ea typeface="微软雅黑" panose="020B0503020204020204" pitchFamily="34" charset="-122"/>
                  </a:rPr>
                  <a:t>是每增加一个交换机到控制器所带来的处理时延的增量，</a:t>
                </a:r>
                <a14:m>
                  <m:oMath xmlns:m="http://schemas.openxmlformats.org/officeDocument/2006/math">
                    <m:r>
                      <a:rPr lang="en-US" altLang="zh-CN" b="1" i="1" kern="0">
                        <a:latin typeface="Cambria Math" panose="02040503050406030204" pitchFamily="18" charset="0"/>
                      </a:rPr>
                      <m:t>𝒌</m:t>
                    </m:r>
                  </m:oMath>
                </a14:m>
                <a:r>
                  <a:rPr lang="zh-CN" altLang="zh-CN" b="1" kern="0" dirty="0">
                    <a:latin typeface="微软雅黑" panose="020B0503020204020204" pitchFamily="34" charset="-122"/>
                    <a:ea typeface="微软雅黑" panose="020B0503020204020204" pitchFamily="34" charset="-122"/>
                  </a:rPr>
                  <a:t>越小表示控制器的处理能力越强。</a:t>
                </a:r>
              </a:p>
            </p:txBody>
          </p:sp>
        </mc:Choice>
        <mc:Fallback>
          <p:sp>
            <p:nvSpPr>
              <p:cNvPr id="1076" name="文本框 1075">
                <a:extLst>
                  <a:ext uri="{FF2B5EF4-FFF2-40B4-BE49-F238E27FC236}">
                    <a16:creationId xmlns:a16="http://schemas.microsoft.com/office/drawing/2014/main" id="{F8B38961-EA9F-6ACB-47F7-71368C7A4F62}"/>
                  </a:ext>
                </a:extLst>
              </p:cNvPr>
              <p:cNvSpPr txBox="1">
                <a:spLocks noRot="1" noChangeAspect="1" noMove="1" noResize="1" noEditPoints="1" noAdjustHandles="1" noChangeArrowheads="1" noChangeShapeType="1" noTextEdit="1"/>
              </p:cNvSpPr>
              <p:nvPr/>
            </p:nvSpPr>
            <p:spPr>
              <a:xfrm>
                <a:off x="614678" y="1162512"/>
                <a:ext cx="11148235" cy="4837991"/>
              </a:xfrm>
              <a:prstGeom prst="rect">
                <a:avLst/>
              </a:prstGeom>
              <a:blipFill>
                <a:blip r:embed="rId3"/>
                <a:stretch>
                  <a:fillRect l="-492" r="-2460"/>
                </a:stretch>
              </a:blipFill>
            </p:spPr>
            <p:txBody>
              <a:bodyPr/>
              <a:lstStyle/>
              <a:p>
                <a:r>
                  <a:rPr lang="zh-CN" altLang="en-US">
                    <a:noFill/>
                  </a:rPr>
                  <a:t> </a:t>
                </a:r>
              </a:p>
            </p:txBody>
          </p:sp>
        </mc:Fallback>
      </mc:AlternateContent>
      <p:sp>
        <p:nvSpPr>
          <p:cNvPr id="6" name="标题 15">
            <a:extLst>
              <a:ext uri="{FF2B5EF4-FFF2-40B4-BE49-F238E27FC236}">
                <a16:creationId xmlns:a16="http://schemas.microsoft.com/office/drawing/2014/main" id="{0FE9F16C-F341-B1E0-482D-33CAC77B21EB}"/>
              </a:ext>
            </a:extLst>
          </p:cNvPr>
          <p:cNvSpPr txBox="1">
            <a:spLocks/>
          </p:cNvSpPr>
          <p:nvPr/>
        </p:nvSpPr>
        <p:spPr>
          <a:xfrm>
            <a:off x="269612" y="6239203"/>
            <a:ext cx="11679732" cy="688800"/>
          </a:xfrm>
          <a:prstGeom prst="rect">
            <a:avLst/>
          </a:prstGeom>
        </p:spPr>
        <p:txBody>
          <a:bodyPr vert="horz" lIns="91440" tIns="45720" rIns="91440" bIns="45720" rtlCol="0" anchor="t">
            <a:no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lgn="just">
              <a:lnSpc>
                <a:spcPct val="100000"/>
              </a:lnSpc>
              <a:buNone/>
            </a:pPr>
            <a:r>
              <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[1] L. Chen, F. Tang and X. Li, "Mobility- and Load-Adaptive Controller Placement and Assignment in LEO Satellite Networks," IEEE INFOCOM 2021 - IEEE Conference on Computer Communications, Vancouver, BC, Canada, 2021, pp. 1-10. </a:t>
            </a:r>
          </a:p>
          <a:p>
            <a:pPr marL="0" indent="0" algn="just">
              <a:lnSpc>
                <a:spcPct val="150000"/>
              </a:lnSpc>
              <a:buNone/>
            </a:pPr>
            <a:endPar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标题 1">
            <a:extLst>
              <a:ext uri="{FF2B5EF4-FFF2-40B4-BE49-F238E27FC236}">
                <a16:creationId xmlns:a16="http://schemas.microsoft.com/office/drawing/2014/main" id="{CEBC1AD8-1601-726E-EF37-D32426ABA485}"/>
              </a:ext>
            </a:extLst>
          </p:cNvPr>
          <p:cNvSpPr>
            <a:spLocks noGrp="1"/>
          </p:cNvSpPr>
          <p:nvPr>
            <p:ph type="title"/>
          </p:nvPr>
        </p:nvSpPr>
        <p:spPr>
          <a:xfrm>
            <a:off x="614680" y="203200"/>
            <a:ext cx="6389370" cy="730249"/>
          </a:xfrm>
        </p:spPr>
        <p:txBody>
          <a:bodyPr>
            <a:noAutofit/>
          </a:bodyPr>
          <a:lstStyle/>
          <a:p>
            <a:r>
              <a:rPr lang="zh-CN" altLang="en-US" dirty="0">
                <a:solidFill>
                  <a:srgbClr val="203864"/>
                </a:solidFill>
              </a:rPr>
              <a:t>系统模型与问题建模</a:t>
            </a:r>
          </a:p>
        </p:txBody>
      </p:sp>
      <p:sp>
        <p:nvSpPr>
          <p:cNvPr id="3" name="灯片编号占位符 2">
            <a:extLst>
              <a:ext uri="{FF2B5EF4-FFF2-40B4-BE49-F238E27FC236}">
                <a16:creationId xmlns:a16="http://schemas.microsoft.com/office/drawing/2014/main" id="{EE7FA64F-9A80-A35A-F727-8470D20EFC61}"/>
              </a:ext>
            </a:extLst>
          </p:cNvPr>
          <p:cNvSpPr>
            <a:spLocks noGrp="1"/>
          </p:cNvSpPr>
          <p:nvPr>
            <p:ph type="sldNum" sz="quarter" idx="10"/>
          </p:nvPr>
        </p:nvSpPr>
        <p:spPr/>
        <p:txBody>
          <a:bodyPr/>
          <a:lstStyle/>
          <a:p>
            <a:fld id="{33C59F56-D4B4-4DCE-AF8F-B905FFBCF912}" type="slidenum">
              <a:rPr lang="zh-CN" altLang="en-US" smtClean="0"/>
              <a:t>12</a:t>
            </a:fld>
            <a:endParaRPr lang="zh-CN" altLang="en-US"/>
          </a:p>
        </p:txBody>
      </p:sp>
    </p:spTree>
    <p:extLst>
      <p:ext uri="{BB962C8B-B14F-4D97-AF65-F5344CB8AC3E}">
        <p14:creationId xmlns:p14="http://schemas.microsoft.com/office/powerpoint/2010/main" val="1524978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E4E34-6AFF-E392-BFCE-791829A14E8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76" name="文本框 1075">
                <a:extLst>
                  <a:ext uri="{FF2B5EF4-FFF2-40B4-BE49-F238E27FC236}">
                    <a16:creationId xmlns:a16="http://schemas.microsoft.com/office/drawing/2014/main" id="{F3AAD51C-3067-F54D-A59D-9CE8370B7CA2}"/>
                  </a:ext>
                </a:extLst>
              </p:cNvPr>
              <p:cNvSpPr txBox="1"/>
              <p:nvPr/>
            </p:nvSpPr>
            <p:spPr>
              <a:xfrm>
                <a:off x="508354" y="1045101"/>
                <a:ext cx="10988437" cy="4898329"/>
              </a:xfrm>
              <a:prstGeom prst="rect">
                <a:avLst/>
              </a:prstGeom>
              <a:noFill/>
            </p:spPr>
            <p:txBody>
              <a:bodyPr wrap="square">
                <a:spAutoFit/>
              </a:bodyPr>
              <a:lstStyle/>
              <a:p>
                <a:pPr marL="285750" indent="-285750" algn="just">
                  <a:lnSpc>
                    <a:spcPct val="125000"/>
                  </a:lnSpc>
                  <a:buFont typeface="Wingdings" panose="05000000000000000000" pitchFamily="2" charset="2"/>
                  <a:buChar char="Ø"/>
                </a:pPr>
                <a:r>
                  <a:rPr lang="zh-CN" altLang="zh-CN" b="1" dirty="0">
                    <a:solidFill>
                      <a:srgbClr val="203864"/>
                    </a:solidFill>
                    <a:latin typeface="微软雅黑" panose="020B0503020204020204" pitchFamily="34" charset="-122"/>
                    <a:ea typeface="微软雅黑" panose="020B0503020204020204" pitchFamily="34" charset="-122"/>
                  </a:rPr>
                  <a:t>管控开销</a:t>
                </a:r>
                <a:r>
                  <a:rPr lang="zh-CN" altLang="en-US" b="1" kern="0" dirty="0">
                    <a:latin typeface="微软雅黑" panose="020B0503020204020204" pitchFamily="34" charset="-122"/>
                    <a:ea typeface="微软雅黑" panose="020B0503020204020204" pitchFamily="34" charset="-122"/>
                  </a:rPr>
                  <a:t>定义</a:t>
                </a:r>
                <a:r>
                  <a:rPr lang="zh-CN" altLang="zh-CN" b="1" kern="0" dirty="0">
                    <a:latin typeface="微软雅黑" panose="020B0503020204020204" pitchFamily="34" charset="-122"/>
                    <a:ea typeface="微软雅黑" panose="020B0503020204020204" pitchFamily="34" charset="-122"/>
                  </a:rPr>
                  <a:t>为</a:t>
                </a:r>
                <a:r>
                  <a:rPr lang="zh-CN" altLang="zh-CN" b="1" dirty="0">
                    <a:latin typeface="微软雅黑" panose="020B0503020204020204" pitchFamily="34" charset="-122"/>
                    <a:ea typeface="微软雅黑" panose="020B0503020204020204" pitchFamily="34" charset="-122"/>
                  </a:rPr>
                  <a:t>路由请求开销和状态同步开销</a:t>
                </a:r>
                <a:r>
                  <a:rPr lang="zh-CN" altLang="en-US" b="1" kern="0" dirty="0">
                    <a:latin typeface="微软雅黑" panose="020B0503020204020204" pitchFamily="34" charset="-122"/>
                    <a:ea typeface="微软雅黑" panose="020B0503020204020204" pitchFamily="34" charset="-122"/>
                  </a:rPr>
                  <a:t>。因为服务响应时间</a:t>
                </a:r>
                <a:r>
                  <a:rPr lang="en-US" altLang="zh-CN" b="1" baseline="30000" dirty="0">
                    <a:solidFill>
                      <a:srgbClr val="002060"/>
                    </a:solidFill>
                    <a:latin typeface="微软雅黑" panose="020B0503020204020204" pitchFamily="34" charset="-122"/>
                    <a:ea typeface="微软雅黑" panose="020B0503020204020204" pitchFamily="34" charset="-122"/>
                  </a:rPr>
                  <a:t>[1]</a:t>
                </a:r>
                <a:r>
                  <a:rPr lang="zh-CN" altLang="en-US" b="1" kern="0" dirty="0">
                    <a:latin typeface="微软雅黑" panose="020B0503020204020204" pitchFamily="34" charset="-122"/>
                    <a:ea typeface="微软雅黑" panose="020B0503020204020204" pitchFamily="34" charset="-122"/>
                  </a:rPr>
                  <a:t>为从服务到达</a:t>
                </a:r>
                <a:r>
                  <a:rPr lang="zh-CN" altLang="en-US" b="1" dirty="0">
                    <a:solidFill>
                      <a:srgbClr val="203864"/>
                    </a:solidFill>
                    <a:latin typeface="微软雅黑" panose="020B0503020204020204" pitchFamily="34" charset="-122"/>
                    <a:ea typeface="微软雅黑" panose="020B0503020204020204" pitchFamily="34" charset="-122"/>
                  </a:rPr>
                  <a:t>交换机</a:t>
                </a:r>
                <a:r>
                  <a:rPr lang="zh-CN" altLang="en-US" b="1" kern="0" dirty="0">
                    <a:latin typeface="微软雅黑" panose="020B0503020204020204" pitchFamily="34" charset="-122"/>
                    <a:ea typeface="微软雅黑" panose="020B0503020204020204" pitchFamily="34" charset="-122"/>
                  </a:rPr>
                  <a:t>到交换机收到路由请求响应的时间，</a:t>
                </a:r>
                <a:r>
                  <a:rPr lang="zh-CN" altLang="en-US" b="1" dirty="0">
                    <a:solidFill>
                      <a:srgbClr val="203864"/>
                    </a:solidFill>
                    <a:latin typeface="微软雅黑" panose="020B0503020204020204" pitchFamily="34" charset="-122"/>
                    <a:ea typeface="微软雅黑" panose="020B0503020204020204" pitchFamily="34" charset="-122"/>
                  </a:rPr>
                  <a:t>路由请求开销</a:t>
                </a:r>
                <a:r>
                  <a:rPr lang="zh-CN" altLang="en-US" b="1" kern="0" dirty="0">
                    <a:latin typeface="微软雅黑" panose="020B0503020204020204" pitchFamily="34" charset="-122"/>
                    <a:ea typeface="微软雅黑" panose="020B0503020204020204" pitchFamily="34" charset="-122"/>
                  </a:rPr>
                  <a:t>表示为：</a:t>
                </a:r>
                <a:endParaRPr lang="en-US" altLang="zh-CN" b="1" kern="0" dirty="0">
                  <a:latin typeface="微软雅黑" panose="020B0503020204020204" pitchFamily="34" charset="-122"/>
                  <a:ea typeface="微软雅黑" panose="020B0503020204020204" pitchFamily="34" charset="-122"/>
                </a:endParaRPr>
              </a:p>
              <a:p>
                <a:pPr algn="just"/>
                <a14:m>
                  <m:oMathPara xmlns:m="http://schemas.openxmlformats.org/officeDocument/2006/math">
                    <m:oMathParaPr>
                      <m:jc m:val="centerGroup"/>
                    </m:oMathParaPr>
                    <m:oMath xmlns:m="http://schemas.openxmlformats.org/officeDocument/2006/math">
                      <m:sSubSup>
                        <m:sSubSupPr>
                          <m:ctrlPr>
                            <a:rPr lang="zh-CN" altLang="zh-CN" b="1" i="1">
                              <a:latin typeface="Cambria Math" panose="02040503050406030204" pitchFamily="18" charset="0"/>
                            </a:rPr>
                          </m:ctrlPr>
                        </m:sSubSupPr>
                        <m:e>
                          <m:r>
                            <a:rPr lang="en-US" altLang="zh-CN" b="1" i="1" smtClean="0">
                              <a:latin typeface="Cambria Math" panose="02040503050406030204" pitchFamily="18" charset="0"/>
                            </a:rPr>
                            <m:t>𝑶</m:t>
                          </m:r>
                        </m:e>
                        <m:sub>
                          <m:r>
                            <a:rPr lang="en-US" altLang="zh-CN" b="1" i="1" smtClean="0">
                              <a:latin typeface="Cambria Math" panose="02040503050406030204" pitchFamily="18" charset="0"/>
                            </a:rPr>
                            <m:t>𝑹</m:t>
                          </m:r>
                        </m:sub>
                        <m:sup>
                          <m:r>
                            <a:rPr lang="en-US" altLang="zh-CN" b="1" i="1" smtClean="0">
                              <a:latin typeface="Cambria Math" panose="02040503050406030204" pitchFamily="18" charset="0"/>
                            </a:rPr>
                            <m:t>𝒕</m:t>
                          </m:r>
                        </m:sup>
                      </m:sSubSup>
                      <m:r>
                        <a:rPr lang="en-US" altLang="zh-CN" b="1" i="1" smtClean="0">
                          <a:latin typeface="Cambria Math" panose="02040503050406030204" pitchFamily="18" charset="0"/>
                        </a:rPr>
                        <m:t>=</m:t>
                      </m:r>
                      <m:nary>
                        <m:naryPr>
                          <m:chr m:val="∑"/>
                          <m:limLoc m:val="undOvr"/>
                          <m:grow m:val="on"/>
                          <m:ctrlPr>
                            <a:rPr lang="zh-CN" altLang="zh-CN" b="1" i="1">
                              <a:latin typeface="Cambria Math" panose="02040503050406030204" pitchFamily="18" charset="0"/>
                            </a:rPr>
                          </m:ctrlPr>
                        </m:naryPr>
                        <m:sub>
                          <m:r>
                            <a:rPr lang="en-US" altLang="zh-CN" b="1" i="1" smtClean="0">
                              <a:latin typeface="Cambria Math" panose="02040503050406030204" pitchFamily="18" charset="0"/>
                            </a:rPr>
                            <m:t>𝒋</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𝒎</m:t>
                          </m:r>
                        </m:sup>
                        <m:e>
                          <m:r>
                            <a:rPr lang="en-US" altLang="zh-CN" b="1" i="1" smtClean="0">
                              <a:latin typeface="Cambria Math" panose="02040503050406030204" pitchFamily="18" charset="0"/>
                            </a:rPr>
                            <m:t> </m:t>
                          </m:r>
                        </m:e>
                      </m:nary>
                      <m:sSubSup>
                        <m:sSubSupPr>
                          <m:ctrlPr>
                            <a:rPr lang="zh-CN" altLang="zh-CN" b="1" i="1">
                              <a:latin typeface="Cambria Math" panose="02040503050406030204" pitchFamily="18" charset="0"/>
                            </a:rPr>
                          </m:ctrlPr>
                        </m:sSubSupPr>
                        <m:e>
                          <m:r>
                            <a:rPr lang="en-US" altLang="zh-CN" b="1" i="1" smtClean="0">
                              <a:latin typeface="Cambria Math" panose="02040503050406030204" pitchFamily="18" charset="0"/>
                            </a:rPr>
                            <m:t>𝝌</m:t>
                          </m:r>
                        </m:e>
                        <m:sub>
                          <m:r>
                            <a:rPr lang="en-US" altLang="zh-CN" b="1" i="1" smtClean="0">
                              <a:latin typeface="Cambria Math" panose="02040503050406030204" pitchFamily="18" charset="0"/>
                            </a:rPr>
                            <m:t>𝒋</m:t>
                          </m:r>
                        </m:sub>
                        <m:sup>
                          <m:r>
                            <a:rPr lang="en-US" altLang="zh-CN" b="1" i="1" smtClean="0">
                              <a:latin typeface="Cambria Math" panose="02040503050406030204" pitchFamily="18" charset="0"/>
                            </a:rPr>
                            <m:t>𝒕</m:t>
                          </m:r>
                        </m:sup>
                      </m:sSubSup>
                      <m:nary>
                        <m:naryPr>
                          <m:chr m:val="∑"/>
                          <m:limLoc m:val="undOvr"/>
                          <m:grow m:val="on"/>
                          <m:ctrlPr>
                            <a:rPr lang="zh-CN" altLang="zh-CN" b="1" i="1">
                              <a:latin typeface="Cambria Math" panose="02040503050406030204" pitchFamily="18" charset="0"/>
                            </a:rPr>
                          </m:ctrlPr>
                        </m:naryPr>
                        <m:sub>
                          <m: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r>
                            <a:rPr lang="en-US" altLang="zh-CN" b="1" i="1" smtClean="0">
                              <a:latin typeface="Cambria Math" panose="02040503050406030204" pitchFamily="18" charset="0"/>
                            </a:rPr>
                            <m:t> </m:t>
                          </m:r>
                        </m:e>
                      </m:nary>
                      <m:sSubSup>
                        <m:sSubSupPr>
                          <m:ctrlPr>
                            <a:rPr lang="zh-CN" altLang="zh-CN" b="1" i="1">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𝒊𝒋</m:t>
                          </m:r>
                        </m:sub>
                        <m:sup>
                          <m:r>
                            <a:rPr lang="en-US" altLang="zh-CN" b="1" i="1" smtClean="0">
                              <a:latin typeface="Cambria Math" panose="02040503050406030204" pitchFamily="18" charset="0"/>
                            </a:rPr>
                            <m:t>𝒕</m:t>
                          </m:r>
                        </m:sup>
                      </m:sSubSup>
                      <m:sSubSup>
                        <m:sSubSupPr>
                          <m:ctrlPr>
                            <a:rPr lang="zh-CN" altLang="zh-CN" b="1" i="1">
                              <a:latin typeface="Cambria Math" panose="02040503050406030204" pitchFamily="18" charset="0"/>
                            </a:rPr>
                          </m:ctrlPr>
                        </m:sSubSupPr>
                        <m:e>
                          <m:r>
                            <a:rPr lang="en-US" altLang="zh-CN" b="1" i="1" smtClean="0">
                              <a:latin typeface="Cambria Math" panose="02040503050406030204" pitchFamily="18" charset="0"/>
                            </a:rPr>
                            <m:t>𝜷</m:t>
                          </m:r>
                        </m:e>
                        <m:sub>
                          <m:r>
                            <a:rPr lang="en-US" altLang="zh-CN" b="1" i="1" smtClean="0">
                              <a:latin typeface="Cambria Math" panose="02040503050406030204" pitchFamily="18" charset="0"/>
                            </a:rPr>
                            <m:t>𝒊</m:t>
                          </m:r>
                        </m:sub>
                        <m:sup>
                          <m:r>
                            <a:rPr lang="en-US" altLang="zh-CN" b="1" i="1" smtClean="0">
                              <a:latin typeface="Cambria Math" panose="02040503050406030204" pitchFamily="18" charset="0"/>
                            </a:rPr>
                            <m:t>𝒕</m:t>
                          </m:r>
                        </m:sup>
                      </m:sSubSup>
                      <m:r>
                        <a:rPr lang="en-US" altLang="zh-CN" b="1" i="1" smtClean="0">
                          <a:latin typeface="Cambria Math" panose="02040503050406030204" pitchFamily="18" charset="0"/>
                        </a:rPr>
                        <m:t>(</m:t>
                      </m:r>
                      <m:sSubSup>
                        <m:sSubSupPr>
                          <m:ctrlPr>
                            <a:rPr lang="zh-CN" altLang="zh-CN" b="1" i="1">
                              <a:latin typeface="Cambria Math" panose="02040503050406030204" pitchFamily="18" charset="0"/>
                            </a:rPr>
                          </m:ctrlPr>
                        </m:sSubSupPr>
                        <m:e>
                          <m:r>
                            <a:rPr lang="en-US" altLang="zh-CN" b="1" i="1" smtClean="0">
                              <a:latin typeface="Cambria Math" panose="02040503050406030204" pitchFamily="18" charset="0"/>
                            </a:rPr>
                            <m:t>𝝀</m:t>
                          </m:r>
                        </m:e>
                        <m:sub>
                          <m:r>
                            <a:rPr lang="en-US" altLang="zh-CN" b="1" i="1" smtClean="0">
                              <a:latin typeface="Cambria Math" panose="02040503050406030204" pitchFamily="18" charset="0"/>
                            </a:rPr>
                            <m:t>𝒊𝒋</m:t>
                          </m:r>
                        </m:sub>
                        <m:sup>
                          <m:r>
                            <a:rPr lang="en-US" altLang="zh-CN" b="1" i="1" smtClean="0">
                              <a:latin typeface="Cambria Math" panose="02040503050406030204" pitchFamily="18" charset="0"/>
                            </a:rPr>
                            <m:t>𝒕</m:t>
                          </m:r>
                        </m:sup>
                      </m:sSubSup>
                      <m:r>
                        <a:rPr lang="en-US" altLang="zh-CN" b="1" i="1" smtClean="0">
                          <a:latin typeface="Cambria Math" panose="02040503050406030204" pitchFamily="18" charset="0"/>
                        </a:rPr>
                        <m:t>+</m:t>
                      </m:r>
                      <m:sSubSup>
                        <m:sSubSupPr>
                          <m:ctrlPr>
                            <a:rPr lang="zh-CN" altLang="zh-CN" b="1" i="1">
                              <a:latin typeface="Cambria Math" panose="02040503050406030204" pitchFamily="18" charset="0"/>
                            </a:rPr>
                          </m:ctrlPr>
                        </m:sSubSupPr>
                        <m:e>
                          <m:r>
                            <a:rPr lang="en-US" altLang="zh-CN" b="1" i="1" smtClean="0">
                              <a:latin typeface="Cambria Math" panose="02040503050406030204" pitchFamily="18" charset="0"/>
                            </a:rPr>
                            <m:t>𝜹</m:t>
                          </m:r>
                        </m:e>
                        <m:sub>
                          <m:r>
                            <a:rPr lang="en-US" altLang="zh-CN" b="1" i="1" smtClean="0">
                              <a:latin typeface="Cambria Math" panose="02040503050406030204" pitchFamily="18" charset="0"/>
                            </a:rPr>
                            <m:t>𝒊𝒋</m:t>
                          </m:r>
                        </m:sub>
                        <m:sup>
                          <m:r>
                            <a:rPr lang="en-US" altLang="zh-CN" b="1" i="1" smtClean="0">
                              <a:latin typeface="Cambria Math" panose="02040503050406030204" pitchFamily="18" charset="0"/>
                            </a:rPr>
                            <m:t>𝒕</m:t>
                          </m:r>
                        </m:sup>
                      </m:sSubSup>
                      <m:r>
                        <a:rPr lang="en-US" altLang="zh-CN" b="1" i="1" smtClean="0">
                          <a:latin typeface="Cambria Math" panose="02040503050406030204" pitchFamily="18" charset="0"/>
                        </a:rPr>
                        <m:t>)</m:t>
                      </m:r>
                    </m:oMath>
                  </m:oMathPara>
                </a14:m>
                <a:endParaRPr lang="en-US" altLang="zh-CN" b="1" kern="0" dirty="0">
                  <a:latin typeface="微软雅黑" panose="020B0503020204020204" pitchFamily="34" charset="-122"/>
                  <a:ea typeface="微软雅黑" panose="020B0503020204020204" pitchFamily="34" charset="-122"/>
                </a:endParaRPr>
              </a:p>
              <a:p>
                <a:pPr marL="285750" indent="-285750" algn="just">
                  <a:lnSpc>
                    <a:spcPct val="125000"/>
                  </a:lnSpc>
                  <a:buFont typeface="Wingdings" panose="05000000000000000000" pitchFamily="2" charset="2"/>
                  <a:buChar char="Ø"/>
                </a:pPr>
                <a:r>
                  <a:rPr lang="zh-CN" altLang="zh-CN" b="1" kern="0" dirty="0">
                    <a:latin typeface="微软雅黑" panose="020B0503020204020204" pitchFamily="34" charset="-122"/>
                    <a:ea typeface="微软雅黑" panose="020B0503020204020204" pitchFamily="34" charset="-122"/>
                  </a:rPr>
                  <a:t>控制器</a:t>
                </a:r>
                <a:r>
                  <a:rPr lang="zh-CN" altLang="en-US" b="1" kern="0" dirty="0">
                    <a:latin typeface="微软雅黑" panose="020B0503020204020204" pitchFamily="34" charset="-122"/>
                    <a:ea typeface="微软雅黑" panose="020B0503020204020204" pitchFamily="34" charset="-122"/>
                  </a:rPr>
                  <a:t>之间</a:t>
                </a:r>
                <a:r>
                  <a:rPr lang="zh-CN" altLang="zh-CN" b="1" kern="0" dirty="0">
                    <a:latin typeface="微软雅黑" panose="020B0503020204020204" pitchFamily="34" charset="-122"/>
                    <a:ea typeface="微软雅黑" panose="020B0503020204020204" pitchFamily="34" charset="-122"/>
                  </a:rPr>
                  <a:t>需要同步其各自域内节点的状态数据以获得全局视图，考虑所有</a:t>
                </a:r>
                <a:r>
                  <a:rPr lang="zh-CN" altLang="zh-CN" b="1" dirty="0">
                    <a:solidFill>
                      <a:srgbClr val="203864"/>
                    </a:solidFill>
                    <a:latin typeface="微软雅黑" panose="020B0503020204020204" pitchFamily="34" charset="-122"/>
                    <a:ea typeface="微软雅黑" panose="020B0503020204020204" pitchFamily="34" charset="-122"/>
                  </a:rPr>
                  <a:t>控制器</a:t>
                </a:r>
                <a:r>
                  <a:rPr lang="zh-CN" altLang="zh-CN" b="1" kern="0" dirty="0">
                    <a:latin typeface="微软雅黑" panose="020B0503020204020204" pitchFamily="34" charset="-122"/>
                    <a:ea typeface="微软雅黑" panose="020B0503020204020204" pitchFamily="34" charset="-122"/>
                  </a:rPr>
                  <a:t>之间的传播时延之和，</a:t>
                </a:r>
                <a:r>
                  <a:rPr lang="zh-CN" altLang="zh-CN" b="1" dirty="0">
                    <a:solidFill>
                      <a:srgbClr val="203864"/>
                    </a:solidFill>
                    <a:latin typeface="微软雅黑" panose="020B0503020204020204" pitchFamily="34" charset="-122"/>
                    <a:ea typeface="微软雅黑" panose="020B0503020204020204" pitchFamily="34" charset="-122"/>
                  </a:rPr>
                  <a:t>状态同步开销</a:t>
                </a:r>
                <a:r>
                  <a:rPr lang="zh-CN" altLang="zh-CN" b="1" kern="0" dirty="0">
                    <a:latin typeface="微软雅黑" panose="020B0503020204020204" pitchFamily="34" charset="-122"/>
                    <a:ea typeface="微软雅黑" panose="020B0503020204020204" pitchFamily="34" charset="-122"/>
                  </a:rPr>
                  <a:t>计算公式如下：</a:t>
                </a:r>
              </a:p>
              <a:p>
                <a:pPr algn="just"/>
                <a14:m>
                  <m:oMathPara xmlns:m="http://schemas.openxmlformats.org/officeDocument/2006/math">
                    <m:oMathParaPr>
                      <m:jc m:val="centerGroup"/>
                    </m:oMathParaPr>
                    <m:oMath xmlns:m="http://schemas.openxmlformats.org/officeDocument/2006/math">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𝑶</m:t>
                          </m:r>
                        </m:e>
                        <m:sub>
                          <m:r>
                            <a:rPr lang="en-US" altLang="zh-CN" b="1" i="1" kern="0" smtClean="0">
                              <a:latin typeface="Cambria Math" panose="02040503050406030204" pitchFamily="18" charset="0"/>
                            </a:rPr>
                            <m:t>𝑺</m:t>
                          </m:r>
                        </m:sub>
                        <m:sup>
                          <m:r>
                            <a:rPr lang="en-US" altLang="zh-CN" b="1" i="1" kern="0" smtClean="0">
                              <a:latin typeface="Cambria Math" panose="02040503050406030204" pitchFamily="18" charset="0"/>
                            </a:rPr>
                            <m:t>𝒕</m:t>
                          </m:r>
                        </m:sup>
                      </m:sSubSup>
                      <m:r>
                        <a:rPr lang="en-US" altLang="zh-CN" b="1" kern="0" smtClean="0">
                          <a:latin typeface="Cambria Math" panose="02040503050406030204" pitchFamily="18" charset="0"/>
                        </a:rPr>
                        <m:t>=</m:t>
                      </m:r>
                      <m:nary>
                        <m:naryPr>
                          <m:chr m:val="∑"/>
                          <m:limLoc m:val="undOvr"/>
                          <m:grow m:val="on"/>
                          <m:ctrlPr>
                            <a:rPr lang="zh-CN" altLang="zh-CN" b="1" i="1" kern="0">
                              <a:latin typeface="Cambria Math" panose="02040503050406030204" pitchFamily="18" charset="0"/>
                            </a:rPr>
                          </m:ctrlPr>
                        </m:naryPr>
                        <m:sub>
                          <m:r>
                            <a:rPr lang="en-US" altLang="zh-CN" b="1" i="1" kern="0" smtClean="0">
                              <a:latin typeface="Cambria Math" panose="02040503050406030204" pitchFamily="18" charset="0"/>
                            </a:rPr>
                            <m:t>𝒋</m:t>
                          </m:r>
                          <m:r>
                            <a:rPr lang="en-US" altLang="zh-CN" b="1" kern="0" smtClean="0">
                              <a:latin typeface="Cambria Math" panose="02040503050406030204" pitchFamily="18" charset="0"/>
                            </a:rPr>
                            <m:t>=</m:t>
                          </m:r>
                          <m:r>
                            <a:rPr lang="en-US" altLang="zh-CN" b="1" i="1" kern="0">
                              <a:latin typeface="Cambria Math" panose="02040503050406030204" pitchFamily="18" charset="0"/>
                            </a:rPr>
                            <m:t>𝟏</m:t>
                          </m:r>
                        </m:sub>
                        <m:sup>
                          <m:r>
                            <a:rPr lang="en-US" altLang="zh-CN" b="1" i="1" kern="0" smtClean="0">
                              <a:latin typeface="Cambria Math" panose="02040503050406030204" pitchFamily="18" charset="0"/>
                            </a:rPr>
                            <m:t>𝒎</m:t>
                          </m:r>
                        </m:sup>
                        <m:e>
                          <m:r>
                            <a:rPr lang="en-US" altLang="zh-CN" b="1" kern="0" smtClean="0">
                              <a:latin typeface="Cambria Math" panose="02040503050406030204" pitchFamily="18" charset="0"/>
                            </a:rPr>
                            <m:t> </m:t>
                          </m:r>
                        </m:e>
                      </m:nary>
                      <m:nary>
                        <m:naryPr>
                          <m:chr m:val="∑"/>
                          <m:limLoc m:val="undOvr"/>
                          <m:grow m:val="on"/>
                          <m:ctrlPr>
                            <a:rPr lang="zh-CN" altLang="zh-CN" b="1" i="1" kern="0">
                              <a:latin typeface="Cambria Math" panose="02040503050406030204" pitchFamily="18" charset="0"/>
                            </a:rPr>
                          </m:ctrlPr>
                        </m:naryPr>
                        <m:sub>
                          <m:sSup>
                            <m:sSupPr>
                              <m:ctrlPr>
                                <a:rPr lang="zh-CN" altLang="zh-CN" b="1" i="1" kern="0">
                                  <a:latin typeface="Cambria Math" panose="02040503050406030204" pitchFamily="18" charset="0"/>
                                </a:rPr>
                              </m:ctrlPr>
                            </m:sSupPr>
                            <m:e>
                              <m:r>
                                <a:rPr lang="en-US" altLang="zh-CN" b="1" i="1" kern="0" smtClean="0">
                                  <a:latin typeface="Cambria Math" panose="02040503050406030204" pitchFamily="18" charset="0"/>
                                </a:rPr>
                                <m:t>𝒋</m:t>
                              </m:r>
                            </m:e>
                            <m:sup>
                              <m:r>
                                <a:rPr lang="en-US" altLang="zh-CN" b="1" kern="0" smtClean="0">
                                  <a:latin typeface="Cambria Math" panose="02040503050406030204" pitchFamily="18" charset="0"/>
                                </a:rPr>
                                <m:t>′</m:t>
                              </m:r>
                            </m:sup>
                          </m:sSup>
                          <m:r>
                            <a:rPr lang="en-US" altLang="zh-CN" b="1" kern="0" smtClean="0">
                              <a:latin typeface="Cambria Math" panose="02040503050406030204" pitchFamily="18" charset="0"/>
                            </a:rPr>
                            <m:t>=</m:t>
                          </m:r>
                          <m:r>
                            <a:rPr lang="en-US" altLang="zh-CN" b="1" i="1" kern="0" smtClean="0">
                              <a:latin typeface="Cambria Math" panose="02040503050406030204" pitchFamily="18" charset="0"/>
                            </a:rPr>
                            <m:t>𝟐</m:t>
                          </m:r>
                          <m:r>
                            <a:rPr lang="en-US" altLang="zh-CN" b="1" kern="0" smtClean="0">
                              <a:latin typeface="Cambria Math" panose="02040503050406030204" pitchFamily="18" charset="0"/>
                            </a:rPr>
                            <m:t>,</m:t>
                          </m:r>
                          <m:r>
                            <a:rPr lang="en-US" altLang="zh-CN" b="1" i="1" kern="0" smtClean="0">
                              <a:latin typeface="Cambria Math" panose="02040503050406030204" pitchFamily="18" charset="0"/>
                            </a:rPr>
                            <m:t>𝒋</m:t>
                          </m:r>
                          <m:r>
                            <a:rPr lang="en-US" altLang="zh-CN" b="1" kern="0" smtClean="0">
                              <a:latin typeface="Cambria Math" panose="02040503050406030204" pitchFamily="18" charset="0"/>
                            </a:rPr>
                            <m:t>≠</m:t>
                          </m:r>
                          <m:sSup>
                            <m:sSupPr>
                              <m:ctrlPr>
                                <a:rPr lang="zh-CN" altLang="zh-CN" b="1" i="1" kern="0">
                                  <a:latin typeface="Cambria Math" panose="02040503050406030204" pitchFamily="18" charset="0"/>
                                </a:rPr>
                              </m:ctrlPr>
                            </m:sSupPr>
                            <m:e>
                              <m:r>
                                <a:rPr lang="en-US" altLang="zh-CN" b="1" i="1" kern="0" smtClean="0">
                                  <a:latin typeface="Cambria Math" panose="02040503050406030204" pitchFamily="18" charset="0"/>
                                </a:rPr>
                                <m:t>𝒋</m:t>
                              </m:r>
                            </m:e>
                            <m:sup>
                              <m:r>
                                <a:rPr lang="en-US" altLang="zh-CN" b="1" kern="0" smtClean="0">
                                  <a:latin typeface="Cambria Math" panose="02040503050406030204" pitchFamily="18" charset="0"/>
                                </a:rPr>
                                <m:t>′</m:t>
                              </m:r>
                            </m:sup>
                          </m:sSup>
                        </m:sub>
                        <m:sup>
                          <m:r>
                            <a:rPr lang="en-US" altLang="zh-CN" b="1" i="1" kern="0" smtClean="0">
                              <a:latin typeface="Cambria Math" panose="02040503050406030204" pitchFamily="18" charset="0"/>
                            </a:rPr>
                            <m:t>𝒎</m:t>
                          </m:r>
                        </m:sup>
                        <m:e>
                          <m:r>
                            <a:rPr lang="en-US" altLang="zh-CN" b="1" kern="0" smtClean="0">
                              <a:latin typeface="Cambria Math" panose="02040503050406030204" pitchFamily="18" charset="0"/>
                            </a:rPr>
                            <m:t> </m:t>
                          </m:r>
                        </m:e>
                      </m:nary>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𝝌</m:t>
                          </m:r>
                        </m:e>
                        <m:sub>
                          <m:sSup>
                            <m:sSupPr>
                              <m:ctrlPr>
                                <a:rPr lang="zh-CN" altLang="zh-CN" b="1" i="1" kern="0">
                                  <a:latin typeface="Cambria Math" panose="02040503050406030204" pitchFamily="18" charset="0"/>
                                </a:rPr>
                              </m:ctrlPr>
                            </m:sSupPr>
                            <m:e>
                              <m:r>
                                <a:rPr lang="en-US" altLang="zh-CN" b="1" i="1" kern="0" smtClean="0">
                                  <a:latin typeface="Cambria Math" panose="02040503050406030204" pitchFamily="18" charset="0"/>
                                </a:rPr>
                                <m:t>𝒋</m:t>
                              </m:r>
                            </m:e>
                            <m:sup>
                              <m:r>
                                <a:rPr lang="en-US" altLang="zh-CN" b="1" kern="0" smtClean="0">
                                  <a:latin typeface="Cambria Math" panose="02040503050406030204" pitchFamily="18" charset="0"/>
                                </a:rPr>
                                <m:t>′</m:t>
                              </m:r>
                            </m:sup>
                          </m:sSup>
                        </m:sub>
                        <m:sup>
                          <m:r>
                            <a:rPr lang="en-US" altLang="zh-CN" b="1" i="1" kern="0" smtClean="0">
                              <a:latin typeface="Cambria Math" panose="02040503050406030204" pitchFamily="18" charset="0"/>
                            </a:rPr>
                            <m:t>𝒕</m:t>
                          </m:r>
                        </m:sup>
                      </m:sSubSup>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𝝌</m:t>
                          </m:r>
                        </m:e>
                        <m:sub>
                          <m:r>
                            <a:rPr lang="en-US" altLang="zh-CN" b="1" i="1" kern="0" smtClean="0">
                              <a:latin typeface="Cambria Math" panose="02040503050406030204" pitchFamily="18" charset="0"/>
                            </a:rPr>
                            <m:t>𝒋</m:t>
                          </m:r>
                        </m:sub>
                        <m:sup>
                          <m:r>
                            <a:rPr lang="en-US" altLang="zh-CN" b="1" i="1" kern="0" smtClean="0">
                              <a:latin typeface="Cambria Math" panose="02040503050406030204" pitchFamily="18" charset="0"/>
                            </a:rPr>
                            <m:t>𝒕</m:t>
                          </m:r>
                        </m:sup>
                      </m:sSubSup>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𝜹</m:t>
                          </m:r>
                        </m:e>
                        <m:sub>
                          <m:r>
                            <a:rPr lang="en-US" altLang="zh-CN" b="1" i="1" kern="0" smtClean="0">
                              <a:latin typeface="Cambria Math" panose="02040503050406030204" pitchFamily="18" charset="0"/>
                            </a:rPr>
                            <m:t>𝒋</m:t>
                          </m:r>
                          <m:sSup>
                            <m:sSupPr>
                              <m:ctrlPr>
                                <a:rPr lang="zh-CN" altLang="zh-CN" b="1" i="1" kern="0">
                                  <a:latin typeface="Cambria Math" panose="02040503050406030204" pitchFamily="18" charset="0"/>
                                </a:rPr>
                              </m:ctrlPr>
                            </m:sSupPr>
                            <m:e>
                              <m:r>
                                <a:rPr lang="en-US" altLang="zh-CN" b="1" i="1" kern="0" smtClean="0">
                                  <a:latin typeface="Cambria Math" panose="02040503050406030204" pitchFamily="18" charset="0"/>
                                </a:rPr>
                                <m:t>𝒋</m:t>
                              </m:r>
                            </m:e>
                            <m:sup>
                              <m:r>
                                <a:rPr lang="en-US" altLang="zh-CN" b="1" kern="0" smtClean="0">
                                  <a:latin typeface="Cambria Math" panose="02040503050406030204" pitchFamily="18" charset="0"/>
                                </a:rPr>
                                <m:t>′</m:t>
                              </m:r>
                            </m:sup>
                          </m:sSup>
                        </m:sub>
                        <m:sup>
                          <m:r>
                            <a:rPr lang="en-US" altLang="zh-CN" b="1" i="1" kern="0" smtClean="0">
                              <a:latin typeface="Cambria Math" panose="02040503050406030204" pitchFamily="18" charset="0"/>
                            </a:rPr>
                            <m:t>𝒕</m:t>
                          </m:r>
                        </m:sup>
                      </m:sSubSup>
                    </m:oMath>
                  </m:oMathPara>
                </a14:m>
                <a:endParaRPr lang="zh-CN" altLang="zh-CN" b="1" kern="0" dirty="0">
                  <a:latin typeface="微软雅黑" panose="020B0503020204020204" pitchFamily="34" charset="-122"/>
                  <a:ea typeface="微软雅黑" panose="020B0503020204020204" pitchFamily="34" charset="-122"/>
                </a:endParaRPr>
              </a:p>
              <a:p>
                <a:pPr marL="285750" indent="-285750" algn="just">
                  <a:lnSpc>
                    <a:spcPct val="125000"/>
                  </a:lnSpc>
                  <a:buFont typeface="Wingdings" panose="05000000000000000000" pitchFamily="2" charset="2"/>
                  <a:buChar char="Ø"/>
                </a:pPr>
                <a:r>
                  <a:rPr lang="zh-CN" altLang="zh-CN" b="1" kern="0" dirty="0">
                    <a:latin typeface="微软雅黑" panose="020B0503020204020204" pitchFamily="34" charset="-122"/>
                    <a:ea typeface="微软雅黑" panose="020B0503020204020204" pitchFamily="34" charset="-122"/>
                  </a:rPr>
                  <a:t>考虑到控制器的处理能力有限，每个域的服务数量应尽量均衡，使用</a:t>
                </a:r>
                <a:r>
                  <a:rPr lang="en-US" altLang="zh-CN" b="1" kern="0" dirty="0">
                    <a:latin typeface="微软雅黑" panose="020B0503020204020204" pitchFamily="34" charset="-122"/>
                    <a:ea typeface="微软雅黑" panose="020B0503020204020204" pitchFamily="34" charset="-122"/>
                  </a:rPr>
                  <a:t>Jain</a:t>
                </a:r>
                <a:r>
                  <a:rPr lang="zh-CN" altLang="zh-CN" b="1" kern="0" dirty="0">
                    <a:latin typeface="微软雅黑" panose="020B0503020204020204" pitchFamily="34" charset="-122"/>
                    <a:ea typeface="微软雅黑" panose="020B0503020204020204" pitchFamily="34" charset="-122"/>
                  </a:rPr>
                  <a:t>公平指数来计算控制器负载的公平性，计算如下：</a:t>
                </a:r>
              </a:p>
              <a:p>
                <a:pPr algn="just"/>
                <a14:m>
                  <m:oMathPara xmlns:m="http://schemas.openxmlformats.org/officeDocument/2006/math">
                    <m:oMathParaPr>
                      <m:jc m:val="centerGroup"/>
                    </m:oMathParaPr>
                    <m:oMath xmlns:m="http://schemas.openxmlformats.org/officeDocument/2006/math">
                      <m:sSup>
                        <m:sSupPr>
                          <m:ctrlPr>
                            <a:rPr lang="zh-CN" altLang="zh-CN" b="1" i="1" kern="0">
                              <a:latin typeface="Cambria Math" panose="02040503050406030204" pitchFamily="18" charset="0"/>
                            </a:rPr>
                          </m:ctrlPr>
                        </m:sSupPr>
                        <m:e>
                          <m:r>
                            <a:rPr lang="en-US" altLang="zh-CN" b="1" i="1" kern="0" smtClean="0">
                              <a:latin typeface="Cambria Math" panose="02040503050406030204" pitchFamily="18" charset="0"/>
                            </a:rPr>
                            <m:t>𝑭</m:t>
                          </m:r>
                        </m:e>
                        <m:sup>
                          <m:r>
                            <a:rPr lang="en-US" altLang="zh-CN" b="1" i="1" kern="0" smtClean="0">
                              <a:latin typeface="Cambria Math" panose="02040503050406030204" pitchFamily="18" charset="0"/>
                            </a:rPr>
                            <m:t>𝒕</m:t>
                          </m:r>
                        </m:sup>
                      </m:sSup>
                      <m:r>
                        <a:rPr lang="en-US" altLang="zh-CN" b="1" kern="0" smtClean="0">
                          <a:latin typeface="Cambria Math" panose="02040503050406030204" pitchFamily="18" charset="0"/>
                        </a:rPr>
                        <m:t>=</m:t>
                      </m:r>
                      <m:f>
                        <m:fPr>
                          <m:ctrlPr>
                            <a:rPr lang="zh-CN" altLang="zh-CN" b="1" i="1" kern="0">
                              <a:latin typeface="Cambria Math" panose="02040503050406030204" pitchFamily="18" charset="0"/>
                            </a:rPr>
                          </m:ctrlPr>
                        </m:fPr>
                        <m:num>
                          <m:sSup>
                            <m:sSupPr>
                              <m:ctrlPr>
                                <a:rPr lang="zh-CN" altLang="zh-CN" b="1" i="1" kern="0">
                                  <a:latin typeface="Cambria Math" panose="02040503050406030204" pitchFamily="18" charset="0"/>
                                </a:rPr>
                              </m:ctrlPr>
                            </m:sSupPr>
                            <m:e>
                              <m:d>
                                <m:dPr>
                                  <m:ctrlPr>
                                    <a:rPr lang="zh-CN" altLang="zh-CN" b="1" i="1" kern="0">
                                      <a:latin typeface="Cambria Math" panose="02040503050406030204" pitchFamily="18" charset="0"/>
                                    </a:rPr>
                                  </m:ctrlPr>
                                </m:dPr>
                                <m:e>
                                  <m:nary>
                                    <m:naryPr>
                                      <m:chr m:val="∑"/>
                                      <m:limLoc m:val="undOvr"/>
                                      <m:grow m:val="on"/>
                                      <m:ctrlPr>
                                        <a:rPr lang="zh-CN" altLang="zh-CN" b="1" i="1" kern="0">
                                          <a:latin typeface="Cambria Math" panose="02040503050406030204" pitchFamily="18" charset="0"/>
                                        </a:rPr>
                                      </m:ctrlPr>
                                    </m:naryPr>
                                    <m:sub>
                                      <m:r>
                                        <a:rPr lang="en-US" altLang="zh-CN" b="1" i="1" kern="0" smtClean="0">
                                          <a:latin typeface="Cambria Math" panose="02040503050406030204" pitchFamily="18" charset="0"/>
                                        </a:rPr>
                                        <m:t>𝒋</m:t>
                                      </m:r>
                                      <m:r>
                                        <a:rPr lang="en-US" altLang="zh-CN" b="1" kern="0" smtClean="0">
                                          <a:latin typeface="Cambria Math" panose="02040503050406030204" pitchFamily="18" charset="0"/>
                                        </a:rPr>
                                        <m:t>=</m:t>
                                      </m:r>
                                      <m:r>
                                        <a:rPr lang="en-US" altLang="zh-CN" b="1" i="1" kern="0">
                                          <a:latin typeface="Cambria Math" panose="02040503050406030204" pitchFamily="18" charset="0"/>
                                        </a:rPr>
                                        <m:t>𝟏</m:t>
                                      </m:r>
                                    </m:sub>
                                    <m:sup>
                                      <m:r>
                                        <a:rPr lang="en-US" altLang="zh-CN" b="1" i="1" kern="0" smtClean="0">
                                          <a:latin typeface="Cambria Math" panose="02040503050406030204" pitchFamily="18" charset="0"/>
                                        </a:rPr>
                                        <m:t>𝒎</m:t>
                                      </m:r>
                                    </m:sup>
                                    <m:e>
                                      <m:r>
                                        <a:rPr lang="en-US" altLang="zh-CN" b="1" kern="0" smtClean="0">
                                          <a:latin typeface="Cambria Math" panose="02040503050406030204" pitchFamily="18" charset="0"/>
                                        </a:rPr>
                                        <m:t> </m:t>
                                      </m:r>
                                    </m:e>
                                  </m:nary>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𝝌</m:t>
                                      </m:r>
                                    </m:e>
                                    <m:sub>
                                      <m:r>
                                        <a:rPr lang="en-US" altLang="zh-CN" b="1" i="1" kern="0" smtClean="0">
                                          <a:latin typeface="Cambria Math" panose="02040503050406030204" pitchFamily="18" charset="0"/>
                                        </a:rPr>
                                        <m:t>𝒋</m:t>
                                      </m:r>
                                    </m:sub>
                                    <m:sup>
                                      <m:r>
                                        <a:rPr lang="en-US" altLang="zh-CN" b="1" i="1" kern="0" smtClean="0">
                                          <a:latin typeface="Cambria Math" panose="02040503050406030204" pitchFamily="18" charset="0"/>
                                        </a:rPr>
                                        <m:t>𝒕</m:t>
                                      </m:r>
                                    </m:sup>
                                  </m:sSubSup>
                                  <m:r>
                                    <a:rPr lang="en-US" altLang="zh-CN" b="1" kern="0" smtClean="0">
                                      <a:latin typeface="Cambria Math" panose="02040503050406030204" pitchFamily="18" charset="0"/>
                                    </a:rPr>
                                    <m:t>⋅</m:t>
                                  </m:r>
                                  <m:d>
                                    <m:dPr>
                                      <m:ctrlPr>
                                        <a:rPr lang="zh-CN" altLang="zh-CN" b="1" i="1" kern="0">
                                          <a:latin typeface="Cambria Math" panose="02040503050406030204" pitchFamily="18" charset="0"/>
                                        </a:rPr>
                                      </m:ctrlPr>
                                    </m:dPr>
                                    <m:e>
                                      <m:nary>
                                        <m:naryPr>
                                          <m:chr m:val="∑"/>
                                          <m:limLoc m:val="undOvr"/>
                                          <m:grow m:val="on"/>
                                          <m:ctrlPr>
                                            <a:rPr lang="zh-CN" altLang="zh-CN" b="1" i="1" kern="0">
                                              <a:latin typeface="Cambria Math" panose="02040503050406030204" pitchFamily="18" charset="0"/>
                                            </a:rPr>
                                          </m:ctrlPr>
                                        </m:naryPr>
                                        <m:sub>
                                          <m:r>
                                            <a:rPr lang="en-US" altLang="zh-CN" b="1" i="1" kern="0" smtClean="0">
                                              <a:latin typeface="Cambria Math" panose="02040503050406030204" pitchFamily="18" charset="0"/>
                                            </a:rPr>
                                            <m:t>𝒊</m:t>
                                          </m:r>
                                          <m:r>
                                            <a:rPr lang="en-US" altLang="zh-CN" b="1" kern="0" smtClean="0">
                                              <a:latin typeface="Cambria Math" panose="02040503050406030204" pitchFamily="18" charset="0"/>
                                            </a:rPr>
                                            <m:t>=</m:t>
                                          </m:r>
                                          <m:r>
                                            <a:rPr lang="en-US" altLang="zh-CN" b="1" i="1" kern="0">
                                              <a:latin typeface="Cambria Math" panose="02040503050406030204" pitchFamily="18" charset="0"/>
                                            </a:rPr>
                                            <m:t>𝟏</m:t>
                                          </m:r>
                                        </m:sub>
                                        <m:sup>
                                          <m:r>
                                            <a:rPr lang="en-US" altLang="zh-CN" b="1" i="1" kern="0" smtClean="0">
                                              <a:latin typeface="Cambria Math" panose="02040503050406030204" pitchFamily="18" charset="0"/>
                                            </a:rPr>
                                            <m:t>𝒏</m:t>
                                          </m:r>
                                        </m:sup>
                                        <m:e>
                                          <m:r>
                                            <a:rPr lang="en-US" altLang="zh-CN" b="1" kern="0" smtClean="0">
                                              <a:latin typeface="Cambria Math" panose="02040503050406030204" pitchFamily="18" charset="0"/>
                                            </a:rPr>
                                            <m:t> </m:t>
                                          </m:r>
                                        </m:e>
                                      </m:nary>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𝒙</m:t>
                                          </m:r>
                                        </m:e>
                                        <m:sub>
                                          <m:r>
                                            <a:rPr lang="en-US" altLang="zh-CN" b="1" i="1" kern="0" smtClean="0">
                                              <a:latin typeface="Cambria Math" panose="02040503050406030204" pitchFamily="18" charset="0"/>
                                            </a:rPr>
                                            <m:t>𝒊𝒋</m:t>
                                          </m:r>
                                        </m:sub>
                                        <m:sup>
                                          <m:r>
                                            <a:rPr lang="en-US" altLang="zh-CN" b="1" i="1" kern="0" smtClean="0">
                                              <a:latin typeface="Cambria Math" panose="02040503050406030204" pitchFamily="18" charset="0"/>
                                            </a:rPr>
                                            <m:t>𝒕</m:t>
                                          </m:r>
                                        </m:sup>
                                      </m:sSubSup>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𝜷</m:t>
                                          </m:r>
                                        </m:e>
                                        <m:sub>
                                          <m:r>
                                            <a:rPr lang="en-US" altLang="zh-CN" b="1" i="1" kern="0" smtClean="0">
                                              <a:latin typeface="Cambria Math" panose="02040503050406030204" pitchFamily="18" charset="0"/>
                                            </a:rPr>
                                            <m:t>𝒊</m:t>
                                          </m:r>
                                        </m:sub>
                                        <m:sup>
                                          <m:r>
                                            <a:rPr lang="en-US" altLang="zh-CN" b="1" i="1" kern="0" smtClean="0">
                                              <a:latin typeface="Cambria Math" panose="02040503050406030204" pitchFamily="18" charset="0"/>
                                            </a:rPr>
                                            <m:t>𝒕</m:t>
                                          </m:r>
                                        </m:sup>
                                      </m:sSubSup>
                                    </m:e>
                                  </m:d>
                                </m:e>
                              </m:d>
                            </m:e>
                            <m:sup>
                              <m:r>
                                <a:rPr lang="en-US" altLang="zh-CN" b="1" i="1" kern="0" smtClean="0">
                                  <a:latin typeface="Cambria Math" panose="02040503050406030204" pitchFamily="18" charset="0"/>
                                </a:rPr>
                                <m:t>𝟐</m:t>
                              </m:r>
                            </m:sup>
                          </m:sSup>
                        </m:num>
                        <m:den>
                          <m:d>
                            <m:dPr>
                              <m:ctrlPr>
                                <a:rPr lang="zh-CN" altLang="zh-CN" b="1" i="1" kern="0">
                                  <a:latin typeface="Cambria Math" panose="02040503050406030204" pitchFamily="18" charset="0"/>
                                </a:rPr>
                              </m:ctrlPr>
                            </m:dPr>
                            <m:e>
                              <m:nary>
                                <m:naryPr>
                                  <m:chr m:val="∑"/>
                                  <m:limLoc m:val="undOvr"/>
                                  <m:grow m:val="on"/>
                                  <m:ctrlPr>
                                    <a:rPr lang="zh-CN" altLang="zh-CN" b="1" i="1" kern="0">
                                      <a:latin typeface="Cambria Math" panose="02040503050406030204" pitchFamily="18" charset="0"/>
                                    </a:rPr>
                                  </m:ctrlPr>
                                </m:naryPr>
                                <m:sub>
                                  <m:r>
                                    <a:rPr lang="en-US" altLang="zh-CN" b="1" i="1" kern="0" smtClean="0">
                                      <a:latin typeface="Cambria Math" panose="02040503050406030204" pitchFamily="18" charset="0"/>
                                    </a:rPr>
                                    <m:t>𝒋</m:t>
                                  </m:r>
                                  <m:r>
                                    <a:rPr lang="en-US" altLang="zh-CN" b="1" kern="0" smtClean="0">
                                      <a:latin typeface="Cambria Math" panose="02040503050406030204" pitchFamily="18" charset="0"/>
                                    </a:rPr>
                                    <m:t>=</m:t>
                                  </m:r>
                                  <m:r>
                                    <a:rPr lang="en-US" altLang="zh-CN" b="1" i="1" kern="0">
                                      <a:latin typeface="Cambria Math" panose="02040503050406030204" pitchFamily="18" charset="0"/>
                                    </a:rPr>
                                    <m:t>𝟏</m:t>
                                  </m:r>
                                </m:sub>
                                <m:sup>
                                  <m:r>
                                    <a:rPr lang="en-US" altLang="zh-CN" b="1" i="1" kern="0" smtClean="0">
                                      <a:latin typeface="Cambria Math" panose="02040503050406030204" pitchFamily="18" charset="0"/>
                                    </a:rPr>
                                    <m:t>𝒎</m:t>
                                  </m:r>
                                </m:sup>
                                <m:e>
                                  <m:r>
                                    <a:rPr lang="en-US" altLang="zh-CN" b="1" kern="0" smtClean="0">
                                      <a:latin typeface="Cambria Math" panose="02040503050406030204" pitchFamily="18" charset="0"/>
                                    </a:rPr>
                                    <m:t> </m:t>
                                  </m:r>
                                </m:e>
                              </m:nary>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𝝌</m:t>
                                  </m:r>
                                </m:e>
                                <m:sub>
                                  <m:r>
                                    <a:rPr lang="en-US" altLang="zh-CN" b="1" i="1" kern="0" smtClean="0">
                                      <a:latin typeface="Cambria Math" panose="02040503050406030204" pitchFamily="18" charset="0"/>
                                    </a:rPr>
                                    <m:t>𝒋</m:t>
                                  </m:r>
                                </m:sub>
                                <m:sup>
                                  <m:r>
                                    <a:rPr lang="en-US" altLang="zh-CN" b="1" i="1" kern="0" smtClean="0">
                                      <a:latin typeface="Cambria Math" panose="02040503050406030204" pitchFamily="18" charset="0"/>
                                    </a:rPr>
                                    <m:t>𝒕</m:t>
                                  </m:r>
                                </m:sup>
                              </m:sSubSup>
                            </m:e>
                          </m:d>
                          <m:r>
                            <a:rPr lang="en-US" altLang="zh-CN" b="1" kern="0" smtClean="0">
                              <a:latin typeface="Cambria Math" panose="02040503050406030204" pitchFamily="18" charset="0"/>
                            </a:rPr>
                            <m:t>⋅</m:t>
                          </m:r>
                          <m:d>
                            <m:dPr>
                              <m:ctrlPr>
                                <a:rPr lang="zh-CN" altLang="zh-CN" b="1" i="1" kern="0">
                                  <a:latin typeface="Cambria Math" panose="02040503050406030204" pitchFamily="18" charset="0"/>
                                </a:rPr>
                              </m:ctrlPr>
                            </m:dPr>
                            <m:e>
                              <m:nary>
                                <m:naryPr>
                                  <m:chr m:val="∑"/>
                                  <m:limLoc m:val="undOvr"/>
                                  <m:grow m:val="on"/>
                                  <m:ctrlPr>
                                    <a:rPr lang="zh-CN" altLang="zh-CN" b="1" i="1" kern="0">
                                      <a:latin typeface="Cambria Math" panose="02040503050406030204" pitchFamily="18" charset="0"/>
                                    </a:rPr>
                                  </m:ctrlPr>
                                </m:naryPr>
                                <m:sub>
                                  <m:r>
                                    <a:rPr lang="en-US" altLang="zh-CN" b="1" i="1" kern="0" smtClean="0">
                                      <a:latin typeface="Cambria Math" panose="02040503050406030204" pitchFamily="18" charset="0"/>
                                    </a:rPr>
                                    <m:t>𝒋</m:t>
                                  </m:r>
                                  <m:r>
                                    <a:rPr lang="en-US" altLang="zh-CN" b="1" kern="0" smtClean="0">
                                      <a:latin typeface="Cambria Math" panose="02040503050406030204" pitchFamily="18" charset="0"/>
                                    </a:rPr>
                                    <m:t>=</m:t>
                                  </m:r>
                                  <m:r>
                                    <a:rPr lang="en-US" altLang="zh-CN" b="1" i="1" kern="0">
                                      <a:latin typeface="Cambria Math" panose="02040503050406030204" pitchFamily="18" charset="0"/>
                                    </a:rPr>
                                    <m:t>𝟏</m:t>
                                  </m:r>
                                </m:sub>
                                <m:sup>
                                  <m:r>
                                    <a:rPr lang="en-US" altLang="zh-CN" b="1" i="1" kern="0" smtClean="0">
                                      <a:latin typeface="Cambria Math" panose="02040503050406030204" pitchFamily="18" charset="0"/>
                                    </a:rPr>
                                    <m:t>𝒎</m:t>
                                  </m:r>
                                </m:sup>
                                <m:e>
                                  <m:r>
                                    <a:rPr lang="en-US" altLang="zh-CN" b="1" kern="0" smtClean="0">
                                      <a:latin typeface="Cambria Math" panose="02040503050406030204" pitchFamily="18" charset="0"/>
                                    </a:rPr>
                                    <m:t> </m:t>
                                  </m:r>
                                </m:e>
                              </m:nary>
                              <m:sSup>
                                <m:sSupPr>
                                  <m:ctrlPr>
                                    <a:rPr lang="zh-CN" altLang="zh-CN" b="1" i="1" kern="0">
                                      <a:latin typeface="Cambria Math" panose="02040503050406030204" pitchFamily="18" charset="0"/>
                                    </a:rPr>
                                  </m:ctrlPr>
                                </m:sSupPr>
                                <m:e>
                                  <m:d>
                                    <m:dPr>
                                      <m:ctrlPr>
                                        <a:rPr lang="zh-CN" altLang="zh-CN" b="1" i="1" kern="0">
                                          <a:latin typeface="Cambria Math" panose="02040503050406030204" pitchFamily="18" charset="0"/>
                                        </a:rPr>
                                      </m:ctrlPr>
                                    </m:dPr>
                                    <m:e>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𝝌</m:t>
                                          </m:r>
                                        </m:e>
                                        <m:sub>
                                          <m:r>
                                            <a:rPr lang="en-US" altLang="zh-CN" b="1" i="1" kern="0" smtClean="0">
                                              <a:latin typeface="Cambria Math" panose="02040503050406030204" pitchFamily="18" charset="0"/>
                                            </a:rPr>
                                            <m:t>𝒋</m:t>
                                          </m:r>
                                        </m:sub>
                                        <m:sup>
                                          <m:r>
                                            <a:rPr lang="en-US" altLang="zh-CN" b="1" i="1" kern="0" smtClean="0">
                                              <a:latin typeface="Cambria Math" panose="02040503050406030204" pitchFamily="18" charset="0"/>
                                            </a:rPr>
                                            <m:t>𝒕</m:t>
                                          </m:r>
                                        </m:sup>
                                      </m:sSubSup>
                                      <m:r>
                                        <a:rPr lang="en-US" altLang="zh-CN" b="1" kern="0" smtClean="0">
                                          <a:latin typeface="Cambria Math" panose="02040503050406030204" pitchFamily="18" charset="0"/>
                                        </a:rPr>
                                        <m:t>⋅</m:t>
                                      </m:r>
                                      <m:d>
                                        <m:dPr>
                                          <m:ctrlPr>
                                            <a:rPr lang="zh-CN" altLang="zh-CN" b="1" i="1" kern="0">
                                              <a:latin typeface="Cambria Math" panose="02040503050406030204" pitchFamily="18" charset="0"/>
                                            </a:rPr>
                                          </m:ctrlPr>
                                        </m:dPr>
                                        <m:e>
                                          <m:nary>
                                            <m:naryPr>
                                              <m:chr m:val="∑"/>
                                              <m:limLoc m:val="undOvr"/>
                                              <m:grow m:val="on"/>
                                              <m:ctrlPr>
                                                <a:rPr lang="zh-CN" altLang="zh-CN" b="1" i="1" kern="0">
                                                  <a:latin typeface="Cambria Math" panose="02040503050406030204" pitchFamily="18" charset="0"/>
                                                </a:rPr>
                                              </m:ctrlPr>
                                            </m:naryPr>
                                            <m:sub>
                                              <m:r>
                                                <a:rPr lang="en-US" altLang="zh-CN" b="1" i="1" kern="0" smtClean="0">
                                                  <a:latin typeface="Cambria Math" panose="02040503050406030204" pitchFamily="18" charset="0"/>
                                                </a:rPr>
                                                <m:t>𝒊</m:t>
                                              </m:r>
                                              <m:r>
                                                <a:rPr lang="en-US" altLang="zh-CN" b="1" kern="0" smtClean="0">
                                                  <a:latin typeface="Cambria Math" panose="02040503050406030204" pitchFamily="18" charset="0"/>
                                                </a:rPr>
                                                <m:t>=</m:t>
                                              </m:r>
                                              <m:r>
                                                <a:rPr lang="en-US" altLang="zh-CN" b="1" i="1" kern="0">
                                                  <a:latin typeface="Cambria Math" panose="02040503050406030204" pitchFamily="18" charset="0"/>
                                                </a:rPr>
                                                <m:t>𝟏</m:t>
                                              </m:r>
                                            </m:sub>
                                            <m:sup>
                                              <m:r>
                                                <a:rPr lang="en-US" altLang="zh-CN" b="1" i="1" kern="0" smtClean="0">
                                                  <a:latin typeface="Cambria Math" panose="02040503050406030204" pitchFamily="18" charset="0"/>
                                                </a:rPr>
                                                <m:t>𝒏</m:t>
                                              </m:r>
                                            </m:sup>
                                            <m:e>
                                              <m:r>
                                                <a:rPr lang="en-US" altLang="zh-CN" b="1" kern="0" smtClean="0">
                                                  <a:latin typeface="Cambria Math" panose="02040503050406030204" pitchFamily="18" charset="0"/>
                                                </a:rPr>
                                                <m:t> </m:t>
                                              </m:r>
                                            </m:e>
                                          </m:nary>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𝒙</m:t>
                                              </m:r>
                                            </m:e>
                                            <m:sub>
                                              <m:r>
                                                <a:rPr lang="en-US" altLang="zh-CN" b="1" i="1" kern="0" smtClean="0">
                                                  <a:latin typeface="Cambria Math" panose="02040503050406030204" pitchFamily="18" charset="0"/>
                                                </a:rPr>
                                                <m:t>𝒊𝒋</m:t>
                                              </m:r>
                                            </m:sub>
                                            <m:sup>
                                              <m:r>
                                                <a:rPr lang="en-US" altLang="zh-CN" b="1" i="1" kern="0" smtClean="0">
                                                  <a:latin typeface="Cambria Math" panose="02040503050406030204" pitchFamily="18" charset="0"/>
                                                </a:rPr>
                                                <m:t>𝒕</m:t>
                                              </m:r>
                                            </m:sup>
                                          </m:sSubSup>
                                          <m:sSubSup>
                                            <m:sSubSupPr>
                                              <m:ctrlPr>
                                                <a:rPr lang="zh-CN" altLang="zh-CN" b="1" i="1" kern="0">
                                                  <a:latin typeface="Cambria Math" panose="02040503050406030204" pitchFamily="18" charset="0"/>
                                                </a:rPr>
                                              </m:ctrlPr>
                                            </m:sSubSupPr>
                                            <m:e>
                                              <m:r>
                                                <a:rPr lang="en-US" altLang="zh-CN" b="1" i="1" kern="0" smtClean="0">
                                                  <a:latin typeface="Cambria Math" panose="02040503050406030204" pitchFamily="18" charset="0"/>
                                                </a:rPr>
                                                <m:t>𝜷</m:t>
                                              </m:r>
                                            </m:e>
                                            <m:sub>
                                              <m:r>
                                                <a:rPr lang="en-US" altLang="zh-CN" b="1" i="1" kern="0" smtClean="0">
                                                  <a:latin typeface="Cambria Math" panose="02040503050406030204" pitchFamily="18" charset="0"/>
                                                </a:rPr>
                                                <m:t>𝒊</m:t>
                                              </m:r>
                                            </m:sub>
                                            <m:sup>
                                              <m:r>
                                                <a:rPr lang="en-US" altLang="zh-CN" b="1" i="1" kern="0" smtClean="0">
                                                  <a:latin typeface="Cambria Math" panose="02040503050406030204" pitchFamily="18" charset="0"/>
                                                </a:rPr>
                                                <m:t>𝒕</m:t>
                                              </m:r>
                                            </m:sup>
                                          </m:sSubSup>
                                        </m:e>
                                      </m:d>
                                    </m:e>
                                  </m:d>
                                </m:e>
                                <m:sup>
                                  <m:r>
                                    <a:rPr lang="en-US" altLang="zh-CN" b="1" i="1" kern="0" smtClean="0">
                                      <a:latin typeface="Cambria Math" panose="02040503050406030204" pitchFamily="18" charset="0"/>
                                    </a:rPr>
                                    <m:t>𝟐</m:t>
                                  </m:r>
                                </m:sup>
                              </m:sSup>
                            </m:e>
                          </m:d>
                        </m:den>
                      </m:f>
                    </m:oMath>
                  </m:oMathPara>
                </a14:m>
                <a:endParaRPr lang="zh-CN" altLang="zh-CN" b="1" kern="0" dirty="0">
                  <a:latin typeface="微软雅黑" panose="020B0503020204020204" pitchFamily="34" charset="-122"/>
                  <a:ea typeface="微软雅黑" panose="020B0503020204020204" pitchFamily="34" charset="-122"/>
                </a:endParaRPr>
              </a:p>
            </p:txBody>
          </p:sp>
        </mc:Choice>
        <mc:Fallback>
          <p:sp>
            <p:nvSpPr>
              <p:cNvPr id="1076" name="文本框 1075">
                <a:extLst>
                  <a:ext uri="{FF2B5EF4-FFF2-40B4-BE49-F238E27FC236}">
                    <a16:creationId xmlns:a16="http://schemas.microsoft.com/office/drawing/2014/main" id="{F3AAD51C-3067-F54D-A59D-9CE8370B7CA2}"/>
                  </a:ext>
                </a:extLst>
              </p:cNvPr>
              <p:cNvSpPr txBox="1">
                <a:spLocks noRot="1" noChangeAspect="1" noMove="1" noResize="1" noEditPoints="1" noAdjustHandles="1" noChangeArrowheads="1" noChangeShapeType="1" noTextEdit="1"/>
              </p:cNvSpPr>
              <p:nvPr/>
            </p:nvSpPr>
            <p:spPr>
              <a:xfrm>
                <a:off x="508354" y="1045101"/>
                <a:ext cx="10988437" cy="4898329"/>
              </a:xfrm>
              <a:prstGeom prst="rect">
                <a:avLst/>
              </a:prstGeom>
              <a:blipFill>
                <a:blip r:embed="rId3"/>
                <a:stretch>
                  <a:fillRect l="-333" r="-444"/>
                </a:stretch>
              </a:blipFill>
            </p:spPr>
            <p:txBody>
              <a:bodyPr/>
              <a:lstStyle/>
              <a:p>
                <a:r>
                  <a:rPr lang="zh-CN" altLang="en-US">
                    <a:noFill/>
                  </a:rPr>
                  <a:t> </a:t>
                </a:r>
              </a:p>
            </p:txBody>
          </p:sp>
        </mc:Fallback>
      </mc:AlternateContent>
      <p:sp>
        <p:nvSpPr>
          <p:cNvPr id="6" name="标题 15">
            <a:extLst>
              <a:ext uri="{FF2B5EF4-FFF2-40B4-BE49-F238E27FC236}">
                <a16:creationId xmlns:a16="http://schemas.microsoft.com/office/drawing/2014/main" id="{33D3A5D9-F4F4-EC9A-B967-92B70163AD91}"/>
              </a:ext>
            </a:extLst>
          </p:cNvPr>
          <p:cNvSpPr txBox="1">
            <a:spLocks/>
          </p:cNvSpPr>
          <p:nvPr/>
        </p:nvSpPr>
        <p:spPr>
          <a:xfrm>
            <a:off x="265676" y="6239379"/>
            <a:ext cx="11674790" cy="688800"/>
          </a:xfrm>
          <a:prstGeom prst="rect">
            <a:avLst/>
          </a:prstGeom>
        </p:spPr>
        <p:txBody>
          <a:bodyPr vert="horz" lIns="91440" tIns="45720" rIns="91440" bIns="45720" rtlCol="0" anchor="t">
            <a:no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lgn="just">
              <a:lnSpc>
                <a:spcPct val="100000"/>
              </a:lnSpc>
              <a:buNone/>
            </a:pPr>
            <a:r>
              <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[1] </a:t>
            </a:r>
            <a:r>
              <a:rPr lang="de-DE"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X. Li, F. Tang, L. Fu, J. Yu, L. Chen, J. Liu, Y. Zhu, and L. T. Yang</a:t>
            </a:r>
            <a:r>
              <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 "Optimized Controller Provisioning in Software-Defined LEO Satellite Networks," in IEEE Transactions on Mobile Computing, vol. 22, no. 8, pp. 4850-4864, 1 Aug. 2023. </a:t>
            </a:r>
          </a:p>
          <a:p>
            <a:pPr marL="0" indent="0" algn="just">
              <a:lnSpc>
                <a:spcPct val="150000"/>
              </a:lnSpc>
              <a:buNone/>
            </a:pPr>
            <a:endPar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标题 1">
            <a:extLst>
              <a:ext uri="{FF2B5EF4-FFF2-40B4-BE49-F238E27FC236}">
                <a16:creationId xmlns:a16="http://schemas.microsoft.com/office/drawing/2014/main" id="{5F5966D7-2E20-F3D4-C2EA-C620761CFD75}"/>
              </a:ext>
            </a:extLst>
          </p:cNvPr>
          <p:cNvSpPr>
            <a:spLocks noGrp="1"/>
          </p:cNvSpPr>
          <p:nvPr>
            <p:ph type="title"/>
          </p:nvPr>
        </p:nvSpPr>
        <p:spPr>
          <a:xfrm>
            <a:off x="614680" y="203200"/>
            <a:ext cx="6389370" cy="730249"/>
          </a:xfrm>
        </p:spPr>
        <p:txBody>
          <a:bodyPr>
            <a:noAutofit/>
          </a:bodyPr>
          <a:lstStyle/>
          <a:p>
            <a:r>
              <a:rPr lang="zh-CN" altLang="en-US" dirty="0">
                <a:solidFill>
                  <a:srgbClr val="203864"/>
                </a:solidFill>
              </a:rPr>
              <a:t>系统模型与问题建模</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DAA71761-A630-C4DA-16F3-D34F2BAA4854}"/>
                  </a:ext>
                </a:extLst>
              </p:cNvPr>
              <p:cNvSpPr txBox="1"/>
              <p:nvPr/>
            </p:nvSpPr>
            <p:spPr>
              <a:xfrm>
                <a:off x="265676" y="5492187"/>
                <a:ext cx="4047461" cy="7471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1600" b="1" i="1" kern="0" smtClean="0">
                              <a:latin typeface="Cambria Math" panose="02040503050406030204" pitchFamily="18" charset="0"/>
                            </a:rPr>
                          </m:ctrlPr>
                        </m:sSupPr>
                        <m:e>
                          <m:r>
                            <a:rPr lang="zh-CN" altLang="en-US" sz="1600" b="1" i="1" kern="0">
                              <a:latin typeface="Cambria Math" panose="02040503050406030204" pitchFamily="18" charset="0"/>
                            </a:rPr>
                            <m:t>𝑭</m:t>
                          </m:r>
                        </m:e>
                        <m:sup>
                          <m:r>
                            <a:rPr lang="zh-CN" altLang="en-US" sz="1600" b="1" i="1" kern="0">
                              <a:latin typeface="Cambria Math" panose="02040503050406030204" pitchFamily="18" charset="0"/>
                            </a:rPr>
                            <m:t>𝒕</m:t>
                          </m:r>
                        </m:sup>
                      </m:sSup>
                      <m:r>
                        <a:rPr lang="zh-CN" altLang="en-US" sz="1600" b="1" i="1" kern="0">
                          <a:latin typeface="Cambria Math" panose="02040503050406030204" pitchFamily="18" charset="0"/>
                        </a:rPr>
                        <m:t>=</m:t>
                      </m:r>
                      <m:f>
                        <m:fPr>
                          <m:ctrlPr>
                            <a:rPr lang="zh-CN" altLang="en-US" sz="1600" b="1" i="1" kern="0">
                              <a:latin typeface="Cambria Math" panose="02040503050406030204" pitchFamily="18" charset="0"/>
                            </a:rPr>
                          </m:ctrlPr>
                        </m:fPr>
                        <m:num>
                          <m:d>
                            <m:dPr>
                              <m:endChr m:val=""/>
                              <m:ctrlPr>
                                <a:rPr lang="zh-CN" altLang="en-US" sz="1600" b="1" i="1" kern="0">
                                  <a:latin typeface="Cambria Math" panose="02040503050406030204" pitchFamily="18" charset="0"/>
                                </a:rPr>
                              </m:ctrlPr>
                            </m:dPr>
                            <m:e>
                              <m:nary>
                                <m:naryPr>
                                  <m:chr m:val="∑"/>
                                  <m:limLoc m:val="undOvr"/>
                                  <m:grow m:val="on"/>
                                  <m:ctrlPr>
                                    <a:rPr lang="zh-CN" altLang="en-US" sz="1600" b="1" i="1" kern="0">
                                      <a:latin typeface="Cambria Math" panose="02040503050406030204" pitchFamily="18" charset="0"/>
                                    </a:rPr>
                                  </m:ctrlPr>
                                </m:naryPr>
                                <m:sub>
                                  <m:r>
                                    <a:rPr lang="zh-CN" altLang="en-US" sz="1600" b="1" i="1" kern="0">
                                      <a:latin typeface="Cambria Math" panose="02040503050406030204" pitchFamily="18" charset="0"/>
                                    </a:rPr>
                                    <m:t>𝒊</m:t>
                                  </m:r>
                                  <m:r>
                                    <a:rPr lang="zh-CN" altLang="en-US" sz="1600" b="1" i="1" kern="0">
                                      <a:latin typeface="Cambria Math" panose="02040503050406030204" pitchFamily="18" charset="0"/>
                                    </a:rPr>
                                    <m:t>=</m:t>
                                  </m:r>
                                  <m:r>
                                    <a:rPr lang="zh-CN" altLang="en-US" sz="1600" b="1" i="1" kern="0">
                                      <a:latin typeface="Cambria Math" panose="02040503050406030204" pitchFamily="18" charset="0"/>
                                    </a:rPr>
                                    <m:t>𝟏</m:t>
                                  </m:r>
                                </m:sub>
                                <m:sup>
                                  <m:r>
                                    <a:rPr lang="zh-CN" altLang="en-US" sz="1600" b="1" i="1" kern="0">
                                      <a:latin typeface="Cambria Math" panose="02040503050406030204" pitchFamily="18" charset="0"/>
                                    </a:rPr>
                                    <m:t>𝒎</m:t>
                                  </m:r>
                                </m:sup>
                                <m:e>
                                  <m:r>
                                    <a:rPr lang="zh-CN" altLang="en-US" sz="1600" b="1" i="1" kern="0">
                                      <a:latin typeface="Cambria Math" panose="02040503050406030204" pitchFamily="18" charset="0"/>
                                    </a:rPr>
                                    <m:t> </m:t>
                                  </m:r>
                                </m:e>
                              </m:nary>
                              <m:r>
                                <a:rPr lang="zh-CN" altLang="en-US" sz="1600" b="1" i="1" kern="0">
                                  <a:latin typeface="Cambria Math" panose="02040503050406030204" pitchFamily="18" charset="0"/>
                                </a:rPr>
                                <m:t>𝑲</m:t>
                              </m:r>
                              <m:sSup>
                                <m:sSupPr>
                                  <m:ctrlPr>
                                    <a:rPr lang="zh-CN" altLang="en-US" sz="1600" b="1" i="1" kern="0">
                                      <a:latin typeface="Cambria Math" panose="02040503050406030204" pitchFamily="18" charset="0"/>
                                    </a:rPr>
                                  </m:ctrlPr>
                                </m:sSupPr>
                                <m:e>
                                  <m:d>
                                    <m:dPr>
                                      <m:begChr m:val=""/>
                                      <m:ctrlPr>
                                        <a:rPr lang="zh-CN" altLang="en-US" sz="1600" b="1" i="1" kern="0">
                                          <a:latin typeface="Cambria Math" panose="02040503050406030204" pitchFamily="18" charset="0"/>
                                        </a:rPr>
                                      </m:ctrlPr>
                                    </m:dPr>
                                    <m:e>
                                      <m:r>
                                        <a:rPr lang="en-US" altLang="zh-CN" sz="1600" b="1" i="1" kern="0" smtClean="0">
                                          <a:latin typeface="Cambria Math" panose="02040503050406030204" pitchFamily="18" charset="0"/>
                                        </a:rPr>
                                        <m:t> </m:t>
                                      </m:r>
                                    </m:e>
                                  </m:d>
                                </m:e>
                                <m:sup>
                                  <m:r>
                                    <a:rPr lang="zh-CN" altLang="en-US" sz="1600" b="1" i="1" kern="0">
                                      <a:latin typeface="Cambria Math" panose="02040503050406030204" pitchFamily="18" charset="0"/>
                                    </a:rPr>
                                    <m:t>𝟐</m:t>
                                  </m:r>
                                </m:sup>
                              </m:sSup>
                            </m:e>
                          </m:d>
                        </m:num>
                        <m:den>
                          <m:r>
                            <a:rPr lang="zh-CN" altLang="en-US" sz="1600" b="1" i="1" kern="0">
                              <a:latin typeface="Cambria Math" panose="02040503050406030204" pitchFamily="18" charset="0"/>
                            </a:rPr>
                            <m:t>𝒎</m:t>
                          </m:r>
                          <m:nary>
                            <m:naryPr>
                              <m:chr m:val="∑"/>
                              <m:limLoc m:val="undOvr"/>
                              <m:grow m:val="on"/>
                              <m:ctrlPr>
                                <a:rPr lang="zh-CN" altLang="en-US" sz="1600" b="1" i="1" kern="0">
                                  <a:latin typeface="Cambria Math" panose="02040503050406030204" pitchFamily="18" charset="0"/>
                                </a:rPr>
                              </m:ctrlPr>
                            </m:naryPr>
                            <m:sub>
                              <m:r>
                                <a:rPr lang="zh-CN" altLang="en-US" sz="1600" b="1" i="1" kern="0">
                                  <a:latin typeface="Cambria Math" panose="02040503050406030204" pitchFamily="18" charset="0"/>
                                </a:rPr>
                                <m:t>𝒊</m:t>
                              </m:r>
                              <m:r>
                                <a:rPr lang="zh-CN" altLang="en-US" sz="1600" b="1" i="1" kern="0">
                                  <a:latin typeface="Cambria Math" panose="02040503050406030204" pitchFamily="18" charset="0"/>
                                </a:rPr>
                                <m:t>=</m:t>
                              </m:r>
                              <m:r>
                                <a:rPr lang="zh-CN" altLang="en-US" sz="1600" b="1" i="1" kern="0">
                                  <a:latin typeface="Cambria Math" panose="02040503050406030204" pitchFamily="18" charset="0"/>
                                </a:rPr>
                                <m:t>𝟏</m:t>
                              </m:r>
                            </m:sub>
                            <m:sup>
                              <m:r>
                                <a:rPr lang="zh-CN" altLang="en-US" sz="1600" b="1" i="1" kern="0">
                                  <a:latin typeface="Cambria Math" panose="02040503050406030204" pitchFamily="18" charset="0"/>
                                </a:rPr>
                                <m:t>𝒎</m:t>
                              </m:r>
                            </m:sup>
                            <m:e>
                              <m:r>
                                <a:rPr lang="zh-CN" altLang="en-US" sz="1600" b="1" i="1" kern="0">
                                  <a:latin typeface="Cambria Math" panose="02040503050406030204" pitchFamily="18" charset="0"/>
                                </a:rPr>
                                <m:t> </m:t>
                              </m:r>
                            </m:e>
                          </m:nary>
                          <m:sSup>
                            <m:sSupPr>
                              <m:ctrlPr>
                                <a:rPr lang="zh-CN" altLang="en-US" sz="1600" b="1" i="1" kern="0">
                                  <a:latin typeface="Cambria Math" panose="02040503050406030204" pitchFamily="18" charset="0"/>
                                </a:rPr>
                              </m:ctrlPr>
                            </m:sSupPr>
                            <m:e>
                              <m:r>
                                <a:rPr lang="zh-CN" altLang="en-US" sz="1600" b="1" i="1" kern="0">
                                  <a:latin typeface="Cambria Math" panose="02040503050406030204" pitchFamily="18" charset="0"/>
                                </a:rPr>
                                <m:t>𝑲</m:t>
                              </m:r>
                            </m:e>
                            <m:sup>
                              <m:r>
                                <a:rPr lang="zh-CN" altLang="en-US" sz="1600" b="1" i="1" kern="0">
                                  <a:latin typeface="Cambria Math" panose="02040503050406030204" pitchFamily="18" charset="0"/>
                                </a:rPr>
                                <m:t>𝟐</m:t>
                              </m:r>
                            </m:sup>
                          </m:sSup>
                        </m:den>
                      </m:f>
                      <m:r>
                        <a:rPr lang="zh-CN" altLang="en-US" sz="1600" b="1" i="1" kern="0">
                          <a:latin typeface="Cambria Math" panose="02040503050406030204" pitchFamily="18" charset="0"/>
                        </a:rPr>
                        <m:t>=</m:t>
                      </m:r>
                      <m:f>
                        <m:fPr>
                          <m:ctrlPr>
                            <a:rPr lang="zh-CN" altLang="en-US" sz="1600" b="1" i="1" kern="0">
                              <a:latin typeface="Cambria Math" panose="02040503050406030204" pitchFamily="18" charset="0"/>
                            </a:rPr>
                          </m:ctrlPr>
                        </m:fPr>
                        <m:num>
                          <m:d>
                            <m:dPr>
                              <m:endChr m:val=""/>
                              <m:ctrlPr>
                                <a:rPr lang="zh-CN" altLang="en-US" sz="1600" b="1" i="1" kern="0">
                                  <a:latin typeface="Cambria Math" panose="02040503050406030204" pitchFamily="18" charset="0"/>
                                </a:rPr>
                              </m:ctrlPr>
                            </m:dPr>
                            <m:e>
                              <m:r>
                                <a:rPr lang="zh-CN" altLang="en-US" sz="1600" b="1" i="1" kern="0">
                                  <a:latin typeface="Cambria Math" panose="02040503050406030204" pitchFamily="18" charset="0"/>
                                </a:rPr>
                                <m:t>𝒎𝑲</m:t>
                              </m:r>
                              <m:sSup>
                                <m:sSupPr>
                                  <m:ctrlPr>
                                    <a:rPr lang="zh-CN" altLang="en-US" sz="1600" b="1" i="1" kern="0">
                                      <a:latin typeface="Cambria Math" panose="02040503050406030204" pitchFamily="18" charset="0"/>
                                    </a:rPr>
                                  </m:ctrlPr>
                                </m:sSupPr>
                                <m:e>
                                  <m:d>
                                    <m:dPr>
                                      <m:begChr m:val=""/>
                                      <m:ctrlPr>
                                        <a:rPr lang="zh-CN" altLang="en-US" sz="1600" b="1" i="1" kern="0">
                                          <a:latin typeface="Cambria Math" panose="02040503050406030204" pitchFamily="18" charset="0"/>
                                        </a:rPr>
                                      </m:ctrlPr>
                                    </m:dPr>
                                    <m:e>
                                      <m:r>
                                        <a:rPr lang="en-US" altLang="zh-CN" sz="1600" b="1" i="1" kern="0" smtClean="0">
                                          <a:latin typeface="Cambria Math" panose="02040503050406030204" pitchFamily="18" charset="0"/>
                                        </a:rPr>
                                        <m:t> </m:t>
                                      </m:r>
                                    </m:e>
                                  </m:d>
                                </m:e>
                                <m:sup>
                                  <m:r>
                                    <a:rPr lang="zh-CN" altLang="en-US" sz="1600" b="1" i="1" kern="0">
                                      <a:latin typeface="Cambria Math" panose="02040503050406030204" pitchFamily="18" charset="0"/>
                                    </a:rPr>
                                    <m:t>𝟐</m:t>
                                  </m:r>
                                </m:sup>
                              </m:sSup>
                            </m:e>
                          </m:d>
                        </m:num>
                        <m:den>
                          <m:r>
                            <a:rPr lang="zh-CN" altLang="en-US" sz="1600" b="1" i="1" kern="0">
                              <a:latin typeface="Cambria Math" panose="02040503050406030204" pitchFamily="18" charset="0"/>
                            </a:rPr>
                            <m:t>𝒎</m:t>
                          </m:r>
                          <m:d>
                            <m:dPr>
                              <m:ctrlPr>
                                <a:rPr lang="zh-CN" altLang="en-US" sz="1600" b="1" i="1" kern="0">
                                  <a:latin typeface="Cambria Math" panose="02040503050406030204" pitchFamily="18" charset="0"/>
                                </a:rPr>
                              </m:ctrlPr>
                            </m:dPr>
                            <m:e>
                              <m:r>
                                <a:rPr lang="zh-CN" altLang="en-US" sz="1600" b="1" i="1" kern="0">
                                  <a:latin typeface="Cambria Math" panose="02040503050406030204" pitchFamily="18" charset="0"/>
                                </a:rPr>
                                <m:t>𝒎</m:t>
                              </m:r>
                              <m:sSup>
                                <m:sSupPr>
                                  <m:ctrlPr>
                                    <a:rPr lang="zh-CN" altLang="en-US" sz="1600" b="1" i="1" kern="0">
                                      <a:latin typeface="Cambria Math" panose="02040503050406030204" pitchFamily="18" charset="0"/>
                                    </a:rPr>
                                  </m:ctrlPr>
                                </m:sSupPr>
                                <m:e>
                                  <m:r>
                                    <a:rPr lang="zh-CN" altLang="en-US" sz="1600" b="1" i="1" kern="0">
                                      <a:latin typeface="Cambria Math" panose="02040503050406030204" pitchFamily="18" charset="0"/>
                                    </a:rPr>
                                    <m:t>𝑲</m:t>
                                  </m:r>
                                </m:e>
                                <m:sup>
                                  <m:r>
                                    <a:rPr lang="zh-CN" altLang="en-US" sz="1600" b="1" i="1" kern="0">
                                      <a:latin typeface="Cambria Math" panose="02040503050406030204" pitchFamily="18" charset="0"/>
                                    </a:rPr>
                                    <m:t>𝟐</m:t>
                                  </m:r>
                                </m:sup>
                              </m:sSup>
                            </m:e>
                          </m:d>
                        </m:den>
                      </m:f>
                      <m:r>
                        <a:rPr lang="zh-CN" altLang="en-US" sz="1600" b="1" i="1" kern="0">
                          <a:latin typeface="Cambria Math" panose="02040503050406030204" pitchFamily="18" charset="0"/>
                        </a:rPr>
                        <m:t>=</m:t>
                      </m:r>
                      <m:f>
                        <m:fPr>
                          <m:ctrlPr>
                            <a:rPr lang="zh-CN" altLang="en-US" sz="1600" b="1" i="1" kern="0">
                              <a:latin typeface="Cambria Math" panose="02040503050406030204" pitchFamily="18" charset="0"/>
                            </a:rPr>
                          </m:ctrlPr>
                        </m:fPr>
                        <m:num>
                          <m:sSup>
                            <m:sSupPr>
                              <m:ctrlPr>
                                <a:rPr lang="zh-CN" altLang="en-US" sz="1600" b="1" i="1" kern="0">
                                  <a:latin typeface="Cambria Math" panose="02040503050406030204" pitchFamily="18" charset="0"/>
                                </a:rPr>
                              </m:ctrlPr>
                            </m:sSupPr>
                            <m:e>
                              <m:r>
                                <a:rPr lang="zh-CN" altLang="en-US" sz="1600" b="1" i="1" kern="0">
                                  <a:latin typeface="Cambria Math" panose="02040503050406030204" pitchFamily="18" charset="0"/>
                                </a:rPr>
                                <m:t>𝒎</m:t>
                              </m:r>
                            </m:e>
                            <m:sup>
                              <m:r>
                                <a:rPr lang="zh-CN" altLang="en-US" sz="1600" b="1" i="1" kern="0">
                                  <a:latin typeface="Cambria Math" panose="02040503050406030204" pitchFamily="18" charset="0"/>
                                </a:rPr>
                                <m:t>𝟐</m:t>
                              </m:r>
                            </m:sup>
                          </m:sSup>
                          <m:sSup>
                            <m:sSupPr>
                              <m:ctrlPr>
                                <a:rPr lang="zh-CN" altLang="en-US" sz="1600" b="1" i="1" kern="0">
                                  <a:latin typeface="Cambria Math" panose="02040503050406030204" pitchFamily="18" charset="0"/>
                                </a:rPr>
                              </m:ctrlPr>
                            </m:sSupPr>
                            <m:e>
                              <m:r>
                                <a:rPr lang="zh-CN" altLang="en-US" sz="1600" b="1" i="1" kern="0">
                                  <a:latin typeface="Cambria Math" panose="02040503050406030204" pitchFamily="18" charset="0"/>
                                </a:rPr>
                                <m:t>𝑲</m:t>
                              </m:r>
                            </m:e>
                            <m:sup>
                              <m:r>
                                <a:rPr lang="zh-CN" altLang="en-US" sz="1600" b="1" i="1" kern="0">
                                  <a:latin typeface="Cambria Math" panose="02040503050406030204" pitchFamily="18" charset="0"/>
                                </a:rPr>
                                <m:t>𝟐</m:t>
                              </m:r>
                            </m:sup>
                          </m:sSup>
                        </m:num>
                        <m:den>
                          <m:sSup>
                            <m:sSupPr>
                              <m:ctrlPr>
                                <a:rPr lang="zh-CN" altLang="en-US" sz="1600" b="1" i="1" kern="0">
                                  <a:latin typeface="Cambria Math" panose="02040503050406030204" pitchFamily="18" charset="0"/>
                                </a:rPr>
                              </m:ctrlPr>
                            </m:sSupPr>
                            <m:e>
                              <m:r>
                                <a:rPr lang="zh-CN" altLang="en-US" sz="1600" b="1" i="1" kern="0">
                                  <a:latin typeface="Cambria Math" panose="02040503050406030204" pitchFamily="18" charset="0"/>
                                </a:rPr>
                                <m:t>𝒎</m:t>
                              </m:r>
                            </m:e>
                            <m:sup>
                              <m:r>
                                <a:rPr lang="zh-CN" altLang="en-US" sz="1600" b="1" i="1" kern="0">
                                  <a:latin typeface="Cambria Math" panose="02040503050406030204" pitchFamily="18" charset="0"/>
                                </a:rPr>
                                <m:t>𝟐</m:t>
                              </m:r>
                            </m:sup>
                          </m:sSup>
                          <m:sSup>
                            <m:sSupPr>
                              <m:ctrlPr>
                                <a:rPr lang="zh-CN" altLang="en-US" sz="1600" b="1" i="1" kern="0">
                                  <a:latin typeface="Cambria Math" panose="02040503050406030204" pitchFamily="18" charset="0"/>
                                </a:rPr>
                              </m:ctrlPr>
                            </m:sSupPr>
                            <m:e>
                              <m:r>
                                <a:rPr lang="zh-CN" altLang="en-US" sz="1600" b="1" i="1" kern="0">
                                  <a:latin typeface="Cambria Math" panose="02040503050406030204" pitchFamily="18" charset="0"/>
                                </a:rPr>
                                <m:t>𝑲</m:t>
                              </m:r>
                            </m:e>
                            <m:sup>
                              <m:r>
                                <a:rPr lang="zh-CN" altLang="en-US" sz="1600" b="1" i="1" kern="0">
                                  <a:latin typeface="Cambria Math" panose="02040503050406030204" pitchFamily="18" charset="0"/>
                                </a:rPr>
                                <m:t>𝟐</m:t>
                              </m:r>
                            </m:sup>
                          </m:sSup>
                        </m:den>
                      </m:f>
                      <m:r>
                        <a:rPr lang="zh-CN" altLang="en-US" sz="1600" b="1" i="1" kern="0">
                          <a:latin typeface="Cambria Math" panose="02040503050406030204" pitchFamily="18" charset="0"/>
                        </a:rPr>
                        <m:t>=</m:t>
                      </m:r>
                      <m:r>
                        <a:rPr lang="zh-CN" altLang="en-US" sz="1600" b="1" i="1" kern="0">
                          <a:latin typeface="Cambria Math" panose="02040503050406030204" pitchFamily="18" charset="0"/>
                        </a:rPr>
                        <m:t>𝟏</m:t>
                      </m:r>
                    </m:oMath>
                  </m:oMathPara>
                </a14:m>
                <a:endParaRPr lang="zh-CN" altLang="en-US" b="1" i="1" kern="0" dirty="0">
                  <a:latin typeface="Cambria Math" panose="02040503050406030204" pitchFamily="18" charset="0"/>
                </a:endParaRPr>
              </a:p>
            </p:txBody>
          </p:sp>
        </mc:Choice>
        <mc:Fallback>
          <p:sp>
            <p:nvSpPr>
              <p:cNvPr id="5" name="文本框 4">
                <a:extLst>
                  <a:ext uri="{FF2B5EF4-FFF2-40B4-BE49-F238E27FC236}">
                    <a16:creationId xmlns:a16="http://schemas.microsoft.com/office/drawing/2014/main" id="{DAA71761-A630-C4DA-16F3-D34F2BAA4854}"/>
                  </a:ext>
                </a:extLst>
              </p:cNvPr>
              <p:cNvSpPr txBox="1">
                <a:spLocks noRot="1" noChangeAspect="1" noMove="1" noResize="1" noEditPoints="1" noAdjustHandles="1" noChangeArrowheads="1" noChangeShapeType="1" noTextEdit="1"/>
              </p:cNvSpPr>
              <p:nvPr/>
            </p:nvSpPr>
            <p:spPr>
              <a:xfrm>
                <a:off x="265676" y="5492187"/>
                <a:ext cx="4047461" cy="7471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F33FE926-41CB-A153-EE33-EB2A95AA5543}"/>
                  </a:ext>
                </a:extLst>
              </p:cNvPr>
              <p:cNvSpPr txBox="1"/>
              <p:nvPr/>
            </p:nvSpPr>
            <p:spPr>
              <a:xfrm>
                <a:off x="8135683" y="5580510"/>
                <a:ext cx="4047461" cy="725840"/>
              </a:xfrm>
              <a:prstGeom prst="rect">
                <a:avLst/>
              </a:prstGeom>
              <a:noFill/>
            </p:spPr>
            <p:txBody>
              <a:bodyPr wrap="square">
                <a:spAutoFit/>
              </a:bodyPr>
              <a:lstStyle>
                <a:defPPr>
                  <a:defRPr lang="zh-CN"/>
                </a:defPPr>
                <a:lvl1pPr>
                  <a:defRPr sz="1600" b="1" i="1" kern="0">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zh-CN" altLang="en-US"/>
                          </m:ctrlPr>
                        </m:sSupPr>
                        <m:e>
                          <m:r>
                            <a:rPr lang="zh-CN" altLang="en-US" b="1" i="1"/>
                            <m:t>𝑭</m:t>
                          </m:r>
                        </m:e>
                        <m:sup>
                          <m:r>
                            <a:rPr lang="zh-CN" altLang="en-US" b="1" i="1"/>
                            <m:t>𝒕</m:t>
                          </m:r>
                        </m:sup>
                      </m:sSup>
                      <m:r>
                        <a:rPr lang="zh-CN" altLang="en-US" b="1"/>
                        <m:t>=</m:t>
                      </m:r>
                      <m:f>
                        <m:fPr>
                          <m:ctrlPr>
                            <a:rPr lang="zh-CN" altLang="en-US"/>
                          </m:ctrlPr>
                        </m:fPr>
                        <m:num>
                          <m:d>
                            <m:dPr>
                              <m:endChr m:val=""/>
                              <m:ctrlPr>
                                <a:rPr lang="zh-CN" altLang="en-US"/>
                              </m:ctrlPr>
                            </m:dPr>
                            <m:e>
                              <m:r>
                                <a:rPr lang="zh-CN" altLang="en-US" b="1" i="1"/>
                                <m:t>𝑿</m:t>
                              </m:r>
                              <m:r>
                                <a:rPr lang="zh-CN" altLang="en-US" b="1"/>
                                <m:t>+</m:t>
                              </m:r>
                              <m:r>
                                <a:rPr lang="zh-CN" altLang="en-US" b="1" i="1"/>
                                <m:t>𝟎</m:t>
                              </m:r>
                              <m:r>
                                <a:rPr lang="zh-CN" altLang="en-US" b="1"/>
                                <m:t>+⋯+</m:t>
                              </m:r>
                              <m:r>
                                <a:rPr lang="zh-CN" altLang="en-US" b="1" i="1"/>
                                <m:t>𝟎</m:t>
                              </m:r>
                              <m:sSup>
                                <m:sSupPr>
                                  <m:ctrlPr>
                                    <a:rPr lang="zh-CN" altLang="en-US"/>
                                  </m:ctrlPr>
                                </m:sSupPr>
                                <m:e>
                                  <m:d>
                                    <m:dPr>
                                      <m:begChr m:val=""/>
                                      <m:ctrlPr>
                                        <a:rPr lang="zh-CN" altLang="en-US"/>
                                      </m:ctrlPr>
                                    </m:dPr>
                                    <m:e>
                                      <m:r>
                                        <a:rPr lang="en-US" altLang="zh-CN" b="1" smtClean="0"/>
                                        <m:t> </m:t>
                                      </m:r>
                                    </m:e>
                                  </m:d>
                                </m:e>
                                <m:sup>
                                  <m:r>
                                    <a:rPr lang="zh-CN" altLang="en-US" b="1" i="1"/>
                                    <m:t>𝟐</m:t>
                                  </m:r>
                                </m:sup>
                              </m:sSup>
                            </m:e>
                          </m:d>
                        </m:num>
                        <m:den>
                          <m:r>
                            <a:rPr lang="zh-CN" altLang="en-US" b="1" i="1"/>
                            <m:t>𝒎</m:t>
                          </m:r>
                          <m:d>
                            <m:dPr>
                              <m:ctrlPr>
                                <a:rPr lang="zh-CN" altLang="en-US"/>
                              </m:ctrlPr>
                            </m:dPr>
                            <m:e>
                              <m:sSup>
                                <m:sSupPr>
                                  <m:ctrlPr>
                                    <a:rPr lang="zh-CN" altLang="en-US"/>
                                  </m:ctrlPr>
                                </m:sSupPr>
                                <m:e>
                                  <m:r>
                                    <a:rPr lang="zh-CN" altLang="en-US" b="1" i="1"/>
                                    <m:t>𝑿</m:t>
                                  </m:r>
                                </m:e>
                                <m:sup>
                                  <m:r>
                                    <a:rPr lang="zh-CN" altLang="en-US" b="1" i="1"/>
                                    <m:t>𝟐</m:t>
                                  </m:r>
                                </m:sup>
                              </m:sSup>
                              <m:r>
                                <a:rPr lang="zh-CN" altLang="en-US" b="1"/>
                                <m:t>+</m:t>
                              </m:r>
                              <m:sSup>
                                <m:sSupPr>
                                  <m:ctrlPr>
                                    <a:rPr lang="zh-CN" altLang="en-US"/>
                                  </m:ctrlPr>
                                </m:sSupPr>
                                <m:e>
                                  <m:r>
                                    <a:rPr lang="zh-CN" altLang="en-US" b="1" i="1"/>
                                    <m:t>𝟎</m:t>
                                  </m:r>
                                </m:e>
                                <m:sup>
                                  <m:r>
                                    <a:rPr lang="zh-CN" altLang="en-US" b="1" i="1"/>
                                    <m:t>𝟐</m:t>
                                  </m:r>
                                </m:sup>
                              </m:sSup>
                              <m:r>
                                <a:rPr lang="zh-CN" altLang="en-US" b="1"/>
                                <m:t>+⋯+</m:t>
                              </m:r>
                              <m:sSup>
                                <m:sSupPr>
                                  <m:ctrlPr>
                                    <a:rPr lang="zh-CN" altLang="en-US"/>
                                  </m:ctrlPr>
                                </m:sSupPr>
                                <m:e>
                                  <m:r>
                                    <a:rPr lang="zh-CN" altLang="en-US" b="1" i="1"/>
                                    <m:t>𝟎</m:t>
                                  </m:r>
                                </m:e>
                                <m:sup>
                                  <m:r>
                                    <a:rPr lang="zh-CN" altLang="en-US" b="1" i="1"/>
                                    <m:t>𝟐</m:t>
                                  </m:r>
                                </m:sup>
                              </m:sSup>
                            </m:e>
                          </m:d>
                        </m:den>
                      </m:f>
                      <m:r>
                        <a:rPr lang="zh-CN" altLang="en-US" b="1"/>
                        <m:t>=</m:t>
                      </m:r>
                      <m:f>
                        <m:fPr>
                          <m:ctrlPr>
                            <a:rPr lang="zh-CN" altLang="en-US"/>
                          </m:ctrlPr>
                        </m:fPr>
                        <m:num>
                          <m:sSup>
                            <m:sSupPr>
                              <m:ctrlPr>
                                <a:rPr lang="zh-CN" altLang="en-US"/>
                              </m:ctrlPr>
                            </m:sSupPr>
                            <m:e>
                              <m:r>
                                <a:rPr lang="zh-CN" altLang="en-US" b="1" i="1"/>
                                <m:t>𝑿</m:t>
                              </m:r>
                            </m:e>
                            <m:sup>
                              <m:r>
                                <a:rPr lang="zh-CN" altLang="en-US" b="1" i="1"/>
                                <m:t>𝟐</m:t>
                              </m:r>
                            </m:sup>
                          </m:sSup>
                        </m:num>
                        <m:den>
                          <m:r>
                            <a:rPr lang="zh-CN" altLang="en-US" b="1" i="1"/>
                            <m:t>𝒎</m:t>
                          </m:r>
                          <m:sSup>
                            <m:sSupPr>
                              <m:ctrlPr>
                                <a:rPr lang="zh-CN" altLang="en-US"/>
                              </m:ctrlPr>
                            </m:sSupPr>
                            <m:e>
                              <m:r>
                                <a:rPr lang="zh-CN" altLang="en-US" b="1" i="1"/>
                                <m:t>𝑿</m:t>
                              </m:r>
                            </m:e>
                            <m:sup>
                              <m:r>
                                <a:rPr lang="zh-CN" altLang="en-US" b="1" i="1"/>
                                <m:t>𝟐</m:t>
                              </m:r>
                            </m:sup>
                          </m:sSup>
                        </m:den>
                      </m:f>
                      <m:r>
                        <a:rPr lang="zh-CN" altLang="en-US" b="1"/>
                        <m:t>=</m:t>
                      </m:r>
                      <m:f>
                        <m:fPr>
                          <m:ctrlPr>
                            <a:rPr lang="zh-CN" altLang="en-US"/>
                          </m:ctrlPr>
                        </m:fPr>
                        <m:num>
                          <m:r>
                            <a:rPr lang="zh-CN" altLang="en-US" b="1" i="1"/>
                            <m:t>𝟏</m:t>
                          </m:r>
                        </m:num>
                        <m:den>
                          <m:r>
                            <a:rPr lang="zh-CN" altLang="en-US" b="1" i="1"/>
                            <m:t>𝒎</m:t>
                          </m:r>
                        </m:den>
                      </m:f>
                    </m:oMath>
                  </m:oMathPara>
                </a14:m>
                <a:endParaRPr lang="zh-CN" altLang="en-US" dirty="0"/>
              </a:p>
            </p:txBody>
          </p:sp>
        </mc:Choice>
        <mc:Fallback>
          <p:sp>
            <p:nvSpPr>
              <p:cNvPr id="12" name="文本框 11">
                <a:extLst>
                  <a:ext uri="{FF2B5EF4-FFF2-40B4-BE49-F238E27FC236}">
                    <a16:creationId xmlns:a16="http://schemas.microsoft.com/office/drawing/2014/main" id="{F33FE926-41CB-A153-EE33-EB2A95AA5543}"/>
                  </a:ext>
                </a:extLst>
              </p:cNvPr>
              <p:cNvSpPr txBox="1">
                <a:spLocks noRot="1" noChangeAspect="1" noMove="1" noResize="1" noEditPoints="1" noAdjustHandles="1" noChangeArrowheads="1" noChangeShapeType="1" noTextEdit="1"/>
              </p:cNvSpPr>
              <p:nvPr/>
            </p:nvSpPr>
            <p:spPr>
              <a:xfrm>
                <a:off x="8135683" y="5580510"/>
                <a:ext cx="4047461" cy="725840"/>
              </a:xfrm>
              <a:prstGeom prst="rect">
                <a:avLst/>
              </a:prstGeom>
              <a:blipFill>
                <a:blip r:embed="rId5"/>
                <a:stretch>
                  <a:fillRect/>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B60B1904-6187-C3FF-5994-B1AE6670F6E2}"/>
              </a:ext>
            </a:extLst>
          </p:cNvPr>
          <p:cNvSpPr txBox="1"/>
          <p:nvPr/>
        </p:nvSpPr>
        <p:spPr>
          <a:xfrm>
            <a:off x="1587795" y="5122855"/>
            <a:ext cx="1183758" cy="369332"/>
          </a:xfrm>
          <a:prstGeom prst="rect">
            <a:avLst/>
          </a:prstGeom>
          <a:noFill/>
        </p:spPr>
        <p:txBody>
          <a:bodyPr wrap="square">
            <a:spAutoFit/>
          </a:bodyPr>
          <a:lstStyle/>
          <a:p>
            <a:r>
              <a:rPr lang="zh-CN" altLang="en-US" b="1" dirty="0">
                <a:solidFill>
                  <a:srgbClr val="203864"/>
                </a:solidFill>
                <a:latin typeface="微软雅黑" panose="020B0503020204020204" pitchFamily="34" charset="-122"/>
                <a:ea typeface="微软雅黑" panose="020B0503020204020204" pitchFamily="34" charset="-122"/>
              </a:rPr>
              <a:t>平均分配</a:t>
            </a:r>
            <a:endParaRPr lang="zh-CN" altLang="en-US" dirty="0"/>
          </a:p>
        </p:txBody>
      </p:sp>
      <p:sp>
        <p:nvSpPr>
          <p:cNvPr id="15" name="文本框 14">
            <a:extLst>
              <a:ext uri="{FF2B5EF4-FFF2-40B4-BE49-F238E27FC236}">
                <a16:creationId xmlns:a16="http://schemas.microsoft.com/office/drawing/2014/main" id="{46972B05-5207-A7BA-BDA5-602744C07383}"/>
              </a:ext>
            </a:extLst>
          </p:cNvPr>
          <p:cNvSpPr txBox="1"/>
          <p:nvPr/>
        </p:nvSpPr>
        <p:spPr>
          <a:xfrm>
            <a:off x="9920177" y="5248218"/>
            <a:ext cx="1183758" cy="369332"/>
          </a:xfrm>
          <a:prstGeom prst="rect">
            <a:avLst/>
          </a:prstGeom>
          <a:noFill/>
        </p:spPr>
        <p:txBody>
          <a:bodyPr wrap="square">
            <a:spAutoFit/>
          </a:bodyPr>
          <a:lstStyle/>
          <a:p>
            <a:r>
              <a:rPr lang="zh-CN" altLang="en-US" b="1" dirty="0">
                <a:solidFill>
                  <a:srgbClr val="203864"/>
                </a:solidFill>
                <a:latin typeface="微软雅黑" panose="020B0503020204020204" pitchFamily="34" charset="-122"/>
                <a:ea typeface="微软雅黑" panose="020B0503020204020204" pitchFamily="34" charset="-122"/>
              </a:rPr>
              <a:t>最不公平</a:t>
            </a:r>
            <a:endParaRPr lang="zh-CN" altLang="en-US" dirty="0"/>
          </a:p>
        </p:txBody>
      </p:sp>
      <p:sp>
        <p:nvSpPr>
          <p:cNvPr id="16" name="灯片编号占位符 15">
            <a:extLst>
              <a:ext uri="{FF2B5EF4-FFF2-40B4-BE49-F238E27FC236}">
                <a16:creationId xmlns:a16="http://schemas.microsoft.com/office/drawing/2014/main" id="{66922ACB-CEDF-4B68-51EB-CA3B79A4FA32}"/>
              </a:ext>
            </a:extLst>
          </p:cNvPr>
          <p:cNvSpPr>
            <a:spLocks noGrp="1"/>
          </p:cNvSpPr>
          <p:nvPr>
            <p:ph type="sldNum" sz="quarter" idx="10"/>
          </p:nvPr>
        </p:nvSpPr>
        <p:spPr/>
        <p:txBody>
          <a:bodyPr/>
          <a:lstStyle/>
          <a:p>
            <a:fld id="{33C59F56-D4B4-4DCE-AF8F-B905FFBCF912}" type="slidenum">
              <a:rPr lang="zh-CN" altLang="en-US" smtClean="0"/>
              <a:t>13</a:t>
            </a:fld>
            <a:endParaRPr lang="zh-CN" altLang="en-US"/>
          </a:p>
        </p:txBody>
      </p:sp>
    </p:spTree>
    <p:extLst>
      <p:ext uri="{BB962C8B-B14F-4D97-AF65-F5344CB8AC3E}">
        <p14:creationId xmlns:p14="http://schemas.microsoft.com/office/powerpoint/2010/main" val="3709576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C3D40-9DAC-E2C3-EFEF-03DE763184F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63C68A8-E503-213F-F1F4-47F266A481C5}"/>
                  </a:ext>
                </a:extLst>
              </p:cNvPr>
              <p:cNvSpPr txBox="1"/>
              <p:nvPr/>
            </p:nvSpPr>
            <p:spPr>
              <a:xfrm flipH="1">
                <a:off x="160866" y="1440393"/>
                <a:ext cx="4087237" cy="50874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CN" altLang="zh-CN" sz="2000" b="1" i="1" smtClean="0">
                              <a:latin typeface="Cambria Math" panose="02040503050406030204" pitchFamily="18" charset="0"/>
                            </a:rPr>
                          </m:ctrlPr>
                        </m:limLowPr>
                        <m:e>
                          <m:r>
                            <a:rPr lang="en-US" altLang="zh-CN" sz="2000" b="1" i="1">
                              <a:latin typeface="Cambria Math" panose="02040503050406030204" pitchFamily="18" charset="0"/>
                            </a:rPr>
                            <m:t>𝒎𝒊𝒏</m:t>
                          </m:r>
                        </m:e>
                        <m:lim>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𝒊𝒋</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𝝌</m:t>
                              </m:r>
                            </m:e>
                            <m:sub>
                              <m:r>
                                <a:rPr lang="en-US" altLang="zh-CN" sz="2000" b="1" i="1">
                                  <a:latin typeface="Cambria Math" panose="02040503050406030204" pitchFamily="18" charset="0"/>
                                </a:rPr>
                                <m:t>𝒋</m:t>
                              </m:r>
                            </m:sub>
                            <m:sup>
                              <m:r>
                                <a:rPr lang="en-US" altLang="zh-CN" sz="2000" b="1" i="1">
                                  <a:latin typeface="Cambria Math" panose="02040503050406030204" pitchFamily="18" charset="0"/>
                                </a:rPr>
                                <m:t>𝒕</m:t>
                              </m:r>
                            </m:sup>
                          </m:sSubSup>
                        </m:lim>
                      </m:limLow>
                      <m:r>
                        <a:rPr lang="en-US" altLang="zh-CN" sz="2000" b="1" i="1" smtClean="0">
                          <a:latin typeface="Cambria Math" panose="02040503050406030204" pitchFamily="18" charset="0"/>
                        </a:rPr>
                        <m:t> </m:t>
                      </m:r>
                      <m:d>
                        <m:dPr>
                          <m:ctrlPr>
                            <a:rPr lang="zh-CN" altLang="zh-CN" sz="2000" b="1" i="1">
                              <a:latin typeface="Cambria Math" panose="02040503050406030204" pitchFamily="18" charset="0"/>
                            </a:rPr>
                          </m:ctrlPr>
                        </m:dPr>
                        <m:e>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𝑶</m:t>
                              </m:r>
                            </m:e>
                            <m:sub>
                              <m:r>
                                <a:rPr lang="en-US" altLang="zh-CN" sz="2000" b="1" i="1">
                                  <a:latin typeface="Cambria Math" panose="02040503050406030204" pitchFamily="18" charset="0"/>
                                </a:rPr>
                                <m:t>𝑹</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𝑶</m:t>
                              </m:r>
                            </m:e>
                            <m:sub>
                              <m:r>
                                <a:rPr lang="en-US" altLang="zh-CN" sz="2000" b="1" i="1">
                                  <a:latin typeface="Cambria Math" panose="02040503050406030204" pitchFamily="18" charset="0"/>
                                </a:rPr>
                                <m:t>𝑺</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𝑭</m:t>
                              </m:r>
                            </m:e>
                            <m:sup>
                              <m:r>
                                <a:rPr lang="en-US" altLang="zh-CN" sz="2000" b="1" i="1">
                                  <a:latin typeface="Cambria Math" panose="02040503050406030204" pitchFamily="18" charset="0"/>
                                </a:rPr>
                                <m:t>𝒕</m:t>
                              </m:r>
                            </m:sup>
                          </m:sSup>
                        </m:e>
                      </m:d>
                      <m:r>
                        <a:rPr lang="en-US" altLang="zh-CN" sz="2000" b="1" i="1">
                          <a:latin typeface="Cambria Math" panose="02040503050406030204" pitchFamily="18" charset="0"/>
                        </a:rPr>
                        <m:t>,</m:t>
                      </m:r>
                    </m:oMath>
                  </m:oMathPara>
                </a14:m>
                <a:endParaRPr lang="zh-CN" altLang="zh-CN" sz="2000" b="1" dirty="0"/>
              </a:p>
              <a:p>
                <a:pPr/>
                <a14:m>
                  <m:oMathPara xmlns:m="http://schemas.openxmlformats.org/officeDocument/2006/math">
                    <m:oMathParaPr>
                      <m:jc m:val="centerGroup"/>
                    </m:oMathParaPr>
                    <m:oMath xmlns:m="http://schemas.openxmlformats.org/officeDocument/2006/math">
                      <m:r>
                        <a:rPr lang="en-US" altLang="zh-CN" sz="2000" b="1" i="1">
                          <a:latin typeface="Cambria Math" panose="02040503050406030204" pitchFamily="18" charset="0"/>
                        </a:rPr>
                        <m:t>𝒔</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r>
                        <m:rPr>
                          <m:nor/>
                        </m:rPr>
                        <a:rPr lang="en-US" altLang="zh-CN" sz="2000" b="1"/>
                        <m:t>  </m:t>
                      </m:r>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 </m:t>
                          </m:r>
                          <m:r>
                            <a:rPr lang="en-US" altLang="zh-CN" sz="2000" b="1" i="1">
                              <a:latin typeface="Cambria Math" panose="02040503050406030204" pitchFamily="18" charset="0"/>
                            </a:rPr>
                            <m:t>𝒙</m:t>
                          </m:r>
                        </m:e>
                        <m:sub>
                          <m:r>
                            <a:rPr lang="en-US" altLang="zh-CN" sz="2000" b="1" i="1">
                              <a:latin typeface="Cambria Math" panose="02040503050406030204" pitchFamily="18" charset="0"/>
                            </a:rPr>
                            <m:t>𝒊𝒋</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𝝌</m:t>
                          </m:r>
                        </m:e>
                        <m:sub>
                          <m:r>
                            <a:rPr lang="en-US" altLang="zh-CN" sz="2000" b="1" i="1">
                              <a:latin typeface="Cambria Math" panose="02040503050406030204" pitchFamily="18" charset="0"/>
                            </a:rPr>
                            <m:t>𝒋</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r>
                        <a:rPr lang="en-US" altLang="zh-CN" sz="2000" b="1" i="1">
                          <a:latin typeface="Cambria Math" panose="02040503050406030204" pitchFamily="18" charset="0"/>
                        </a:rPr>
                        <m:t>𝟎</m:t>
                      </m:r>
                      <m:r>
                        <a:rPr lang="en-US" altLang="zh-CN" sz="2000" b="1" i="1">
                          <a:latin typeface="Cambria Math" panose="02040503050406030204" pitchFamily="18" charset="0"/>
                        </a:rPr>
                        <m:t>,</m:t>
                      </m:r>
                      <m:r>
                        <a:rPr lang="en-US" altLang="zh-CN" sz="2000" b="1" i="1">
                          <a:latin typeface="Cambria Math" panose="02040503050406030204" pitchFamily="18" charset="0"/>
                        </a:rPr>
                        <m:t>𝟏</m:t>
                      </m:r>
                      <m:r>
                        <a:rPr lang="en-US" altLang="zh-CN" sz="2000" b="1" i="1">
                          <a:latin typeface="Cambria Math" panose="02040503050406030204" pitchFamily="18" charset="0"/>
                        </a:rPr>
                        <m:t>},</m:t>
                      </m:r>
                      <m:r>
                        <a:rPr lang="en-US" altLang="zh-CN" sz="2000" b="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𝒋</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oMath>
                  </m:oMathPara>
                </a14:m>
                <a:endParaRPr lang="zh-CN" altLang="zh-CN" sz="2000" b="1" dirty="0"/>
              </a:p>
              <a:p>
                <a:pPr/>
                <a14:m>
                  <m:oMathPara xmlns:m="http://schemas.openxmlformats.org/officeDocument/2006/math">
                    <m:oMathParaPr>
                      <m:jc m:val="centerGroup"/>
                    </m:oMathParaPr>
                    <m:oMath xmlns:m="http://schemas.openxmlformats.org/officeDocument/2006/math">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𝒊𝒋</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𝝌</m:t>
                          </m:r>
                        </m:e>
                        <m:sub>
                          <m:r>
                            <a:rPr lang="en-US" altLang="zh-CN" sz="2000" b="1" i="1">
                              <a:latin typeface="Cambria Math" panose="02040503050406030204" pitchFamily="18" charset="0"/>
                            </a:rPr>
                            <m:t>𝒋</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r>
                        <a:rPr lang="en-US" altLang="zh-CN" sz="2000" b="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𝒋</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oMath>
                  </m:oMathPara>
                </a14:m>
                <a:endParaRPr lang="zh-CN" altLang="zh-CN" sz="2000" b="1" dirty="0"/>
              </a:p>
              <a:p>
                <a:pPr/>
                <a14:m>
                  <m:oMathPara xmlns:m="http://schemas.openxmlformats.org/officeDocument/2006/math">
                    <m:oMathParaPr>
                      <m:jc m:val="centerGroup"/>
                    </m:oMathParaPr>
                    <m:oMath xmlns:m="http://schemas.openxmlformats.org/officeDocument/2006/math">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𝒋𝒋</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𝝌</m:t>
                          </m:r>
                        </m:e>
                        <m:sub>
                          <m:r>
                            <a:rPr lang="en-US" altLang="zh-CN" sz="2000" b="1" i="1">
                              <a:latin typeface="Cambria Math" panose="02040503050406030204" pitchFamily="18" charset="0"/>
                            </a:rPr>
                            <m:t>𝒋</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r>
                        <a:rPr lang="en-US" altLang="zh-CN" sz="2000" b="1">
                          <a:latin typeface="Cambria Math" panose="02040503050406030204" pitchFamily="18" charset="0"/>
                        </a:rPr>
                        <m:t>∀</m:t>
                      </m:r>
                      <m:r>
                        <a:rPr lang="en-US" altLang="zh-CN" sz="2000" b="1" i="1">
                          <a:latin typeface="Cambria Math" panose="02040503050406030204" pitchFamily="18" charset="0"/>
                        </a:rPr>
                        <m:t>𝒋</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oMath>
                  </m:oMathPara>
                </a14:m>
                <a:endParaRPr lang="zh-CN" altLang="zh-CN" sz="2000" b="1" dirty="0"/>
              </a:p>
              <a:p>
                <a:pPr/>
                <a14:m>
                  <m:oMathPara xmlns:m="http://schemas.openxmlformats.org/officeDocument/2006/math">
                    <m:oMathParaPr>
                      <m:jc m:val="centerGroup"/>
                    </m:oMathParaPr>
                    <m:oMath xmlns:m="http://schemas.openxmlformats.org/officeDocument/2006/math">
                      <m:nary>
                        <m:naryPr>
                          <m:chr m:val="∑"/>
                          <m:limLoc m:val="undOvr"/>
                          <m:grow m:val="on"/>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𝒋</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𝒎</m:t>
                          </m:r>
                        </m:sup>
                        <m:e>
                          <m:r>
                            <a:rPr lang="en-US" altLang="zh-CN" sz="2000" b="1" i="1">
                              <a:latin typeface="Cambria Math" panose="02040503050406030204" pitchFamily="18" charset="0"/>
                            </a:rPr>
                            <m:t> </m:t>
                          </m:r>
                        </m:e>
                      </m:nary>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𝒊𝒋</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r>
                        <a:rPr lang="en-US" altLang="zh-CN" sz="2000" b="1" i="1">
                          <a:latin typeface="Cambria Math" panose="02040503050406030204" pitchFamily="18" charset="0"/>
                        </a:rPr>
                        <m:t>𝟏</m:t>
                      </m:r>
                      <m:r>
                        <a:rPr lang="en-US" altLang="zh-CN" sz="2000" b="1" i="1">
                          <a:latin typeface="Cambria Math" panose="02040503050406030204" pitchFamily="18" charset="0"/>
                        </a:rPr>
                        <m:t>,</m:t>
                      </m:r>
                      <m:r>
                        <a:rPr lang="en-US" altLang="zh-CN" sz="2000" b="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oMath>
                  </m:oMathPara>
                </a14:m>
                <a:endParaRPr lang="zh-CN" altLang="zh-CN" sz="2000" b="1" dirty="0"/>
              </a:p>
              <a:p>
                <a:pPr/>
                <a14:m>
                  <m:oMathPara xmlns:m="http://schemas.openxmlformats.org/officeDocument/2006/math">
                    <m:oMathParaPr>
                      <m:jc m:val="centerGroup"/>
                    </m:oMathParaPr>
                    <m:oMath xmlns:m="http://schemas.openxmlformats.org/officeDocument/2006/math">
                      <m:nary>
                        <m:naryPr>
                          <m:chr m:val="∑"/>
                          <m:limLoc m:val="undOvr"/>
                          <m:grow m:val="on"/>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𝒏</m:t>
                          </m:r>
                        </m:sup>
                        <m:e>
                          <m:r>
                            <a:rPr lang="en-US" altLang="zh-CN" sz="2000" b="1" i="1">
                              <a:latin typeface="Cambria Math" panose="02040503050406030204" pitchFamily="18" charset="0"/>
                            </a:rPr>
                            <m:t> </m:t>
                          </m:r>
                        </m:e>
                      </m:nary>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𝒊𝒋</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r>
                        <a:rPr lang="en-US" altLang="zh-CN" sz="2000" b="1" i="1">
                          <a:latin typeface="Cambria Math" panose="02040503050406030204" pitchFamily="18" charset="0"/>
                        </a:rPr>
                        <m:t>𝑴</m:t>
                      </m:r>
                      <m:r>
                        <a:rPr lang="en-US" altLang="zh-CN" sz="2000" b="1" i="1">
                          <a:latin typeface="Cambria Math" panose="02040503050406030204" pitchFamily="18" charset="0"/>
                        </a:rPr>
                        <m:t>,</m:t>
                      </m:r>
                      <m:r>
                        <a:rPr lang="en-US" altLang="zh-CN" sz="2000" b="1">
                          <a:latin typeface="Cambria Math" panose="02040503050406030204" pitchFamily="18" charset="0"/>
                        </a:rPr>
                        <m:t>∀</m:t>
                      </m:r>
                      <m:r>
                        <a:rPr lang="en-US" altLang="zh-CN" sz="2000" b="1" i="1">
                          <a:latin typeface="Cambria Math" panose="02040503050406030204" pitchFamily="18" charset="0"/>
                        </a:rPr>
                        <m:t>𝒋</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oMath>
                  </m:oMathPara>
                </a14:m>
                <a:endParaRPr lang="zh-CN" altLang="zh-CN" sz="2000" b="1" dirty="0"/>
              </a:p>
              <a:p>
                <a:pPr/>
                <a14:m>
                  <m:oMathPara xmlns:m="http://schemas.openxmlformats.org/officeDocument/2006/math">
                    <m:oMathParaPr>
                      <m:jc m:val="centerGroup"/>
                    </m:oMathParaPr>
                    <m:oMath xmlns:m="http://schemas.openxmlformats.org/officeDocument/2006/math">
                      <m:nary>
                        <m:naryPr>
                          <m:chr m:val="∑"/>
                          <m:limLoc m:val="undOvr"/>
                          <m:grow m:val="on"/>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𝒏</m:t>
                          </m:r>
                        </m:sup>
                        <m:e>
                          <m:r>
                            <a:rPr lang="en-US" altLang="zh-CN" sz="2000" b="1" i="1">
                              <a:latin typeface="Cambria Math" panose="02040503050406030204" pitchFamily="18" charset="0"/>
                            </a:rPr>
                            <m:t> </m:t>
                          </m:r>
                        </m:e>
                      </m:nary>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𝜷</m:t>
                          </m:r>
                        </m:e>
                        <m:sub>
                          <m:r>
                            <a:rPr lang="en-US" altLang="zh-CN" sz="2000" b="1" i="1">
                              <a:latin typeface="Cambria Math" panose="02040503050406030204" pitchFamily="18" charset="0"/>
                            </a:rPr>
                            <m:t>𝒊</m:t>
                          </m:r>
                        </m:sub>
                        <m:sup>
                          <m:r>
                            <a:rPr lang="en-US" altLang="zh-CN" sz="2000" b="1" i="1">
                              <a:latin typeface="Cambria Math" panose="02040503050406030204" pitchFamily="18" charset="0"/>
                            </a:rPr>
                            <m:t>𝒕</m:t>
                          </m:r>
                        </m:sup>
                      </m:sSubSup>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𝒄</m:t>
                          </m:r>
                        </m:e>
                        <m:sub>
                          <m:r>
                            <a:rPr lang="en-US" altLang="zh-CN" sz="2000" b="1" i="1">
                              <a:latin typeface="Cambria Math" panose="02040503050406030204" pitchFamily="18" charset="0"/>
                            </a:rPr>
                            <m:t>𝒊</m:t>
                          </m:r>
                        </m:sub>
                      </m:sSub>
                      <m:r>
                        <a:rPr lang="en-US" altLang="zh-CN" sz="2000" b="1" i="1">
                          <a:latin typeface="Cambria Math" panose="02040503050406030204" pitchFamily="18" charset="0"/>
                        </a:rPr>
                        <m:t>,</m:t>
                      </m:r>
                      <m:r>
                        <a:rPr lang="en-US" altLang="zh-CN" sz="2000" b="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oMath>
                  </m:oMathPara>
                </a14:m>
                <a:endParaRPr lang="zh-CN" altLang="zh-CN" sz="2000" b="1" dirty="0"/>
              </a:p>
              <a:p>
                <a:pPr/>
                <a14:m>
                  <m:oMathPara xmlns:m="http://schemas.openxmlformats.org/officeDocument/2006/math">
                    <m:oMathParaPr>
                      <m:jc m:val="centerGroup"/>
                    </m:oMathParaPr>
                    <m:oMath xmlns:m="http://schemas.openxmlformats.org/officeDocument/2006/math">
                      <m:nary>
                        <m:naryPr>
                          <m:chr m:val="∑"/>
                          <m:limLoc m:val="undOvr"/>
                          <m:grow m:val="on"/>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𝒋</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𝒎</m:t>
                          </m:r>
                        </m:sup>
                        <m:e>
                          <m:r>
                            <a:rPr lang="en-US" altLang="zh-CN" sz="2000" b="1" i="1">
                              <a:latin typeface="Cambria Math" panose="02040503050406030204" pitchFamily="18" charset="0"/>
                            </a:rPr>
                            <m:t> </m:t>
                          </m:r>
                        </m:e>
                      </m:nary>
                      <m:nary>
                        <m:naryPr>
                          <m:chr m:val="∑"/>
                          <m:limLoc m:val="undOvr"/>
                          <m:grow m:val="on"/>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𝟏</m:t>
                          </m:r>
                        </m:sub>
                        <m:sup>
                          <m:r>
                            <a:rPr lang="en-US" altLang="zh-CN" sz="2000" b="1" i="1">
                              <a:latin typeface="Cambria Math" panose="02040503050406030204" pitchFamily="18" charset="0"/>
                            </a:rPr>
                            <m:t>𝒏</m:t>
                          </m:r>
                        </m:sup>
                        <m:e>
                          <m:r>
                            <a:rPr lang="en-US" altLang="zh-CN" sz="2000" b="1" i="1">
                              <a:latin typeface="Cambria Math" panose="02040503050406030204" pitchFamily="18" charset="0"/>
                            </a:rPr>
                            <m:t> </m:t>
                          </m:r>
                        </m:e>
                      </m:nary>
                      <m:sSubSup>
                        <m:sSubSupPr>
                          <m:ctrlPr>
                            <a:rPr lang="zh-CN" altLang="zh-CN" sz="2000" b="1" i="1">
                              <a:latin typeface="Cambria Math" panose="02040503050406030204" pitchFamily="18" charset="0"/>
                            </a:rPr>
                          </m:ctrlPr>
                        </m:sSubSupPr>
                        <m:e>
                          <m:r>
                            <a:rPr lang="en-US" altLang="zh-CN" sz="2000" b="1" i="1">
                              <a:latin typeface="Cambria Math" panose="02040503050406030204" pitchFamily="18" charset="0"/>
                            </a:rPr>
                            <m:t>𝒑</m:t>
                          </m:r>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r>
                            <a:rPr lang="en-US" altLang="zh-CN" sz="2000" b="1" i="1">
                              <a:latin typeface="Cambria Math" panose="02040503050406030204" pitchFamily="18" charset="0"/>
                            </a:rPr>
                            <m:t>𝒇</m:t>
                          </m:r>
                        </m:sup>
                      </m:sSubSup>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𝒃</m:t>
                          </m:r>
                        </m:e>
                        <m:sub>
                          <m:r>
                            <a:rPr lang="en-US" altLang="zh-CN" sz="2000" b="1" i="1">
                              <a:latin typeface="Cambria Math" panose="02040503050406030204" pitchFamily="18" charset="0"/>
                            </a:rPr>
                            <m:t>𝒇</m:t>
                          </m:r>
                        </m:sub>
                      </m:sSub>
                      <m:r>
                        <a:rPr lang="en-US"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𝒃</m:t>
                          </m:r>
                        </m:e>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Sub>
                      <m:r>
                        <a:rPr lang="en-US" altLang="zh-CN" sz="2000" b="1" i="1">
                          <a:latin typeface="Cambria Math" panose="02040503050406030204" pitchFamily="18" charset="0"/>
                        </a:rPr>
                        <m:t>,</m:t>
                      </m:r>
                      <m:r>
                        <a:rPr lang="en-US" altLang="zh-CN" sz="2000" b="1">
                          <a:latin typeface="Cambria Math" panose="02040503050406030204" pitchFamily="18" charset="0"/>
                        </a:rPr>
                        <m:t>∀</m:t>
                      </m:r>
                      <m:r>
                        <a:rPr lang="en-US" altLang="zh-CN" sz="2000" b="1" i="1">
                          <a:latin typeface="Cambria Math" panose="02040503050406030204" pitchFamily="18" charset="0"/>
                        </a:rPr>
                        <m:t>𝒇</m:t>
                      </m:r>
                      <m:r>
                        <a:rPr lang="en-US" altLang="zh-CN" sz="2000" b="1" i="1">
                          <a:latin typeface="Cambria Math" panose="02040503050406030204" pitchFamily="18" charset="0"/>
                        </a:rPr>
                        <m:t>,</m:t>
                      </m:r>
                      <m:r>
                        <a:rPr lang="en-US" altLang="zh-CN" sz="2000" b="1" i="1">
                          <a:latin typeface="Cambria Math" panose="02040503050406030204" pitchFamily="18" charset="0"/>
                        </a:rPr>
                        <m:t>𝒕</m:t>
                      </m:r>
                      <m:r>
                        <a:rPr lang="en-US" altLang="zh-CN" sz="2000" b="1" i="1">
                          <a:latin typeface="Cambria Math" panose="02040503050406030204" pitchFamily="18" charset="0"/>
                        </a:rPr>
                        <m:t>.</m:t>
                      </m:r>
                    </m:oMath>
                  </m:oMathPara>
                </a14:m>
                <a:endParaRPr lang="zh-CN" altLang="zh-CN" sz="2000" b="1" dirty="0"/>
              </a:p>
            </p:txBody>
          </p:sp>
        </mc:Choice>
        <mc:Fallback xmlns="">
          <p:sp>
            <p:nvSpPr>
              <p:cNvPr id="4" name="文本框 3">
                <a:extLst>
                  <a:ext uri="{FF2B5EF4-FFF2-40B4-BE49-F238E27FC236}">
                    <a16:creationId xmlns:a16="http://schemas.microsoft.com/office/drawing/2014/main" id="{C63C68A8-E503-213F-F1F4-47F266A481C5}"/>
                  </a:ext>
                </a:extLst>
              </p:cNvPr>
              <p:cNvSpPr txBox="1">
                <a:spLocks noRot="1" noChangeAspect="1" noMove="1" noResize="1" noEditPoints="1" noAdjustHandles="1" noChangeArrowheads="1" noChangeShapeType="1" noTextEdit="1"/>
              </p:cNvSpPr>
              <p:nvPr/>
            </p:nvSpPr>
            <p:spPr>
              <a:xfrm flipH="1">
                <a:off x="160866" y="1440393"/>
                <a:ext cx="4087237" cy="5087418"/>
              </a:xfrm>
              <a:prstGeom prst="rect">
                <a:avLst/>
              </a:prstGeom>
              <a:blipFill>
                <a:blip r:embed="rId3"/>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DC471966-BF17-4428-F232-1019D5670600}"/>
              </a:ext>
            </a:extLst>
          </p:cNvPr>
          <p:cNvSpPr txBox="1"/>
          <p:nvPr/>
        </p:nvSpPr>
        <p:spPr>
          <a:xfrm>
            <a:off x="4523363" y="1502876"/>
            <a:ext cx="5186595" cy="369332"/>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zh-CN" altLang="zh-CN" dirty="0"/>
              <a:t>目标</a:t>
            </a:r>
            <a:r>
              <a:rPr lang="zh-CN" altLang="en-US" dirty="0"/>
              <a:t>：</a:t>
            </a:r>
            <a:r>
              <a:rPr lang="zh-CN" altLang="zh-CN" dirty="0"/>
              <a:t>最小化</a:t>
            </a:r>
            <a:r>
              <a:rPr lang="zh-CN" altLang="en-US" dirty="0"/>
              <a:t>管控</a:t>
            </a:r>
            <a:r>
              <a:rPr lang="zh-CN" altLang="zh-CN" dirty="0"/>
              <a:t>开销</a:t>
            </a:r>
            <a:r>
              <a:rPr lang="zh-CN" altLang="en-US" dirty="0"/>
              <a:t>，并最大化负载均衡指数</a:t>
            </a:r>
            <a:endParaRPr lang="zh-CN" altLang="zh-CN" dirty="0"/>
          </a:p>
        </p:txBody>
      </p:sp>
      <p:sp>
        <p:nvSpPr>
          <p:cNvPr id="16" name="文本框 15">
            <a:extLst>
              <a:ext uri="{FF2B5EF4-FFF2-40B4-BE49-F238E27FC236}">
                <a16:creationId xmlns:a16="http://schemas.microsoft.com/office/drawing/2014/main" id="{059CF9F7-8C22-2FE8-AD89-B4CB1640DDB9}"/>
              </a:ext>
            </a:extLst>
          </p:cNvPr>
          <p:cNvSpPr txBox="1"/>
          <p:nvPr/>
        </p:nvSpPr>
        <p:spPr>
          <a:xfrm>
            <a:off x="4523364" y="2050544"/>
            <a:ext cx="3285602" cy="369332"/>
          </a:xfrm>
          <a:prstGeom prst="rect">
            <a:avLst/>
          </a:prstGeom>
          <a:noFill/>
        </p:spPr>
        <p:txBody>
          <a:bodyPr wrap="square">
            <a:spAutoFit/>
          </a:bodyPr>
          <a:lstStyle/>
          <a:p>
            <a:r>
              <a:rPr lang="zh-CN" altLang="en-US" b="1" kern="0" dirty="0">
                <a:solidFill>
                  <a:srgbClr val="002060"/>
                </a:solidFill>
                <a:latin typeface="微软雅黑" panose="020B0503020204020204" pitchFamily="34" charset="-122"/>
                <a:ea typeface="微软雅黑" panose="020B0503020204020204" pitchFamily="34" charset="-122"/>
              </a:rPr>
              <a:t>约束</a:t>
            </a:r>
            <a:r>
              <a:rPr lang="en-US" altLang="zh-CN" b="1" kern="0" dirty="0">
                <a:solidFill>
                  <a:srgbClr val="002060"/>
                </a:solidFill>
                <a:latin typeface="微软雅黑" panose="020B0503020204020204" pitchFamily="34" charset="-122"/>
                <a:ea typeface="微软雅黑" panose="020B0503020204020204" pitchFamily="34" charset="-122"/>
              </a:rPr>
              <a:t>1</a:t>
            </a:r>
            <a:r>
              <a:rPr lang="zh-CN" altLang="en-US" b="1" kern="0" dirty="0">
                <a:solidFill>
                  <a:srgbClr val="002060"/>
                </a:solidFill>
                <a:latin typeface="微软雅黑" panose="020B0503020204020204" pitchFamily="34" charset="-122"/>
                <a:ea typeface="微软雅黑" panose="020B0503020204020204" pitchFamily="34" charset="-122"/>
              </a:rPr>
              <a:t>：优化</a:t>
            </a:r>
            <a:r>
              <a:rPr lang="zh-CN" altLang="zh-CN" b="1" kern="0" dirty="0">
                <a:solidFill>
                  <a:srgbClr val="002060"/>
                </a:solidFill>
                <a:latin typeface="微软雅黑" panose="020B0503020204020204" pitchFamily="34" charset="-122"/>
                <a:ea typeface="微软雅黑" panose="020B0503020204020204" pitchFamily="34" charset="-122"/>
              </a:rPr>
              <a:t>变量的二元性质</a:t>
            </a:r>
            <a:endParaRPr lang="zh-CN" altLang="en-US" dirty="0">
              <a:solidFill>
                <a:srgbClr val="002060"/>
              </a:solidFill>
            </a:endParaRPr>
          </a:p>
        </p:txBody>
      </p:sp>
      <p:sp>
        <p:nvSpPr>
          <p:cNvPr id="17" name="文本框 16">
            <a:extLst>
              <a:ext uri="{FF2B5EF4-FFF2-40B4-BE49-F238E27FC236}">
                <a16:creationId xmlns:a16="http://schemas.microsoft.com/office/drawing/2014/main" id="{8F8B7B62-2C93-364D-C605-090826912ADD}"/>
              </a:ext>
            </a:extLst>
          </p:cNvPr>
          <p:cNvSpPr txBox="1"/>
          <p:nvPr/>
        </p:nvSpPr>
        <p:spPr>
          <a:xfrm>
            <a:off x="4523364" y="5902660"/>
            <a:ext cx="4087234" cy="369332"/>
          </a:xfrm>
          <a:prstGeom prst="rect">
            <a:avLst/>
          </a:prstGeom>
          <a:noFill/>
        </p:spPr>
        <p:txBody>
          <a:bodyPr wrap="square">
            <a:spAutoFit/>
          </a:bodyPr>
          <a:lstStyle/>
          <a:p>
            <a:r>
              <a:rPr lang="zh-CN" altLang="en-US" b="1" kern="0" dirty="0">
                <a:solidFill>
                  <a:srgbClr val="002060"/>
                </a:solidFill>
                <a:latin typeface="微软雅黑" panose="020B0503020204020204" pitchFamily="34" charset="-122"/>
                <a:ea typeface="微软雅黑" panose="020B0503020204020204" pitchFamily="34" charset="-122"/>
              </a:rPr>
              <a:t>约束</a:t>
            </a:r>
            <a:r>
              <a:rPr lang="en-US" altLang="zh-CN" b="1" kern="0" dirty="0">
                <a:solidFill>
                  <a:srgbClr val="002060"/>
                </a:solidFill>
                <a:latin typeface="微软雅黑" panose="020B0503020204020204" pitchFamily="34" charset="-122"/>
                <a:ea typeface="微软雅黑" panose="020B0503020204020204" pitchFamily="34" charset="-122"/>
              </a:rPr>
              <a:t>7</a:t>
            </a:r>
            <a:r>
              <a:rPr lang="zh-CN" altLang="en-US" b="1" kern="0" dirty="0">
                <a:solidFill>
                  <a:srgbClr val="002060"/>
                </a:solidFill>
                <a:latin typeface="微软雅黑" panose="020B0503020204020204" pitchFamily="34" charset="-122"/>
                <a:ea typeface="微软雅黑" panose="020B0503020204020204" pitchFamily="34" charset="-122"/>
              </a:rPr>
              <a:t>：星间链路带宽约束</a:t>
            </a:r>
            <a:endParaRPr lang="zh-CN" altLang="en-US" dirty="0">
              <a:solidFill>
                <a:srgbClr val="002060"/>
              </a:solidFill>
            </a:endParaRPr>
          </a:p>
        </p:txBody>
      </p:sp>
      <p:sp>
        <p:nvSpPr>
          <p:cNvPr id="19" name="文本框 18">
            <a:extLst>
              <a:ext uri="{FF2B5EF4-FFF2-40B4-BE49-F238E27FC236}">
                <a16:creationId xmlns:a16="http://schemas.microsoft.com/office/drawing/2014/main" id="{972FAD5A-D8C7-44DC-96FB-171C963200A7}"/>
              </a:ext>
            </a:extLst>
          </p:cNvPr>
          <p:cNvSpPr txBox="1"/>
          <p:nvPr/>
        </p:nvSpPr>
        <p:spPr>
          <a:xfrm>
            <a:off x="4523363" y="2406109"/>
            <a:ext cx="4637567" cy="369332"/>
          </a:xfrm>
          <a:prstGeom prst="rect">
            <a:avLst/>
          </a:prstGeom>
          <a:noFill/>
        </p:spPr>
        <p:txBody>
          <a:bodyPr wrap="square">
            <a:spAutoFit/>
          </a:bodyPr>
          <a:lstStyle/>
          <a:p>
            <a:r>
              <a:rPr lang="zh-CN" altLang="en-US" b="1" kern="0" dirty="0">
                <a:solidFill>
                  <a:srgbClr val="002060"/>
                </a:solidFill>
                <a:latin typeface="微软雅黑" panose="020B0503020204020204" pitchFamily="34" charset="-122"/>
                <a:ea typeface="微软雅黑" panose="020B0503020204020204" pitchFamily="34" charset="-122"/>
              </a:rPr>
              <a:t>约束</a:t>
            </a:r>
            <a:r>
              <a:rPr lang="en-US" altLang="zh-CN" b="1" kern="0" dirty="0">
                <a:solidFill>
                  <a:srgbClr val="002060"/>
                </a:solidFill>
                <a:latin typeface="微软雅黑" panose="020B0503020204020204" pitchFamily="34" charset="-122"/>
                <a:ea typeface="微软雅黑" panose="020B0503020204020204" pitchFamily="34" charset="-122"/>
              </a:rPr>
              <a:t>2</a:t>
            </a:r>
            <a:r>
              <a:rPr lang="zh-CN" altLang="en-US" b="1" kern="0" dirty="0">
                <a:solidFill>
                  <a:srgbClr val="002060"/>
                </a:solidFill>
                <a:latin typeface="微软雅黑" panose="020B0503020204020204" pitchFamily="34" charset="-122"/>
                <a:ea typeface="微软雅黑" panose="020B0503020204020204" pitchFamily="34" charset="-122"/>
              </a:rPr>
              <a:t>：交换机不能被非控制器节点控制</a:t>
            </a:r>
            <a:endParaRPr lang="zh-CN" altLang="en-US" dirty="0">
              <a:solidFill>
                <a:srgbClr val="002060"/>
              </a:solidFill>
            </a:endParaRPr>
          </a:p>
        </p:txBody>
      </p:sp>
      <p:sp>
        <p:nvSpPr>
          <p:cNvPr id="21" name="文本框 20">
            <a:extLst>
              <a:ext uri="{FF2B5EF4-FFF2-40B4-BE49-F238E27FC236}">
                <a16:creationId xmlns:a16="http://schemas.microsoft.com/office/drawing/2014/main" id="{A0850DDC-5D40-FEC6-E824-7C819299AC7C}"/>
              </a:ext>
            </a:extLst>
          </p:cNvPr>
          <p:cNvSpPr txBox="1"/>
          <p:nvPr/>
        </p:nvSpPr>
        <p:spPr>
          <a:xfrm>
            <a:off x="4523364" y="2778603"/>
            <a:ext cx="4637566" cy="369332"/>
          </a:xfrm>
          <a:prstGeom prst="rect">
            <a:avLst/>
          </a:prstGeom>
          <a:noFill/>
        </p:spPr>
        <p:txBody>
          <a:bodyPr wrap="square">
            <a:spAutoFit/>
          </a:bodyPr>
          <a:lstStyle/>
          <a:p>
            <a:r>
              <a:rPr lang="zh-CN" altLang="en-US" b="1" kern="0" dirty="0">
                <a:solidFill>
                  <a:srgbClr val="002060"/>
                </a:solidFill>
                <a:latin typeface="微软雅黑" panose="020B0503020204020204" pitchFamily="34" charset="-122"/>
                <a:ea typeface="微软雅黑" panose="020B0503020204020204" pitchFamily="34" charset="-122"/>
              </a:rPr>
              <a:t>约束</a:t>
            </a:r>
            <a:r>
              <a:rPr lang="en-US" altLang="zh-CN" b="1" kern="0" dirty="0">
                <a:solidFill>
                  <a:srgbClr val="002060"/>
                </a:solidFill>
                <a:latin typeface="微软雅黑" panose="020B0503020204020204" pitchFamily="34" charset="-122"/>
                <a:ea typeface="微软雅黑" panose="020B0503020204020204" pitchFamily="34" charset="-122"/>
              </a:rPr>
              <a:t>3</a:t>
            </a:r>
            <a:r>
              <a:rPr lang="zh-CN" altLang="en-US" b="1" kern="0" dirty="0">
                <a:solidFill>
                  <a:srgbClr val="002060"/>
                </a:solidFill>
                <a:latin typeface="微软雅黑" panose="020B0503020204020204" pitchFamily="34" charset="-122"/>
                <a:ea typeface="微软雅黑" panose="020B0503020204020204" pitchFamily="34" charset="-122"/>
              </a:rPr>
              <a:t>：确保每个控制器控制自身</a:t>
            </a:r>
            <a:endParaRPr lang="zh-CN" altLang="en-US" dirty="0">
              <a:solidFill>
                <a:srgbClr val="002060"/>
              </a:solidFill>
            </a:endParaRPr>
          </a:p>
        </p:txBody>
      </p:sp>
      <p:sp>
        <p:nvSpPr>
          <p:cNvPr id="23" name="文本框 22">
            <a:extLst>
              <a:ext uri="{FF2B5EF4-FFF2-40B4-BE49-F238E27FC236}">
                <a16:creationId xmlns:a16="http://schemas.microsoft.com/office/drawing/2014/main" id="{CD13BA5A-E143-0E30-BAC2-9AC7E89E3A14}"/>
              </a:ext>
            </a:extLst>
          </p:cNvPr>
          <p:cNvSpPr txBox="1"/>
          <p:nvPr/>
        </p:nvSpPr>
        <p:spPr>
          <a:xfrm>
            <a:off x="4523363" y="3354303"/>
            <a:ext cx="4637566" cy="369332"/>
          </a:xfrm>
          <a:prstGeom prst="rect">
            <a:avLst/>
          </a:prstGeom>
          <a:noFill/>
        </p:spPr>
        <p:txBody>
          <a:bodyPr wrap="square">
            <a:spAutoFit/>
          </a:bodyPr>
          <a:lstStyle/>
          <a:p>
            <a:r>
              <a:rPr lang="zh-CN" altLang="en-US" b="1" kern="0" dirty="0">
                <a:solidFill>
                  <a:srgbClr val="002060"/>
                </a:solidFill>
                <a:latin typeface="微软雅黑" panose="020B0503020204020204" pitchFamily="34" charset="-122"/>
                <a:ea typeface="微软雅黑" panose="020B0503020204020204" pitchFamily="34" charset="-122"/>
              </a:rPr>
              <a:t>约束</a:t>
            </a:r>
            <a:r>
              <a:rPr lang="en-US" altLang="zh-CN" b="1" kern="0" dirty="0">
                <a:solidFill>
                  <a:srgbClr val="002060"/>
                </a:solidFill>
                <a:latin typeface="微软雅黑" panose="020B0503020204020204" pitchFamily="34" charset="-122"/>
                <a:ea typeface="微软雅黑" panose="020B0503020204020204" pitchFamily="34" charset="-122"/>
              </a:rPr>
              <a:t>4</a:t>
            </a:r>
            <a:r>
              <a:rPr lang="zh-CN" altLang="en-US" b="1" kern="0" dirty="0">
                <a:solidFill>
                  <a:srgbClr val="002060"/>
                </a:solidFill>
                <a:latin typeface="微软雅黑" panose="020B0503020204020204" pitchFamily="34" charset="-122"/>
                <a:ea typeface="微软雅黑" panose="020B0503020204020204" pitchFamily="34" charset="-122"/>
              </a:rPr>
              <a:t>：每个卫星仅由一个控制器控制</a:t>
            </a:r>
            <a:endParaRPr lang="zh-CN" altLang="en-US" dirty="0">
              <a:solidFill>
                <a:srgbClr val="002060"/>
              </a:solidFill>
            </a:endParaRPr>
          </a:p>
        </p:txBody>
      </p:sp>
      <p:sp>
        <p:nvSpPr>
          <p:cNvPr id="24" name="文本框 23">
            <a:extLst>
              <a:ext uri="{FF2B5EF4-FFF2-40B4-BE49-F238E27FC236}">
                <a16:creationId xmlns:a16="http://schemas.microsoft.com/office/drawing/2014/main" id="{E4523E45-6026-9FD9-3C12-692CECE2D85B}"/>
              </a:ext>
            </a:extLst>
          </p:cNvPr>
          <p:cNvSpPr txBox="1"/>
          <p:nvPr/>
        </p:nvSpPr>
        <p:spPr>
          <a:xfrm>
            <a:off x="4523363" y="4234798"/>
            <a:ext cx="4451301" cy="369332"/>
          </a:xfrm>
          <a:prstGeom prst="rect">
            <a:avLst/>
          </a:prstGeom>
          <a:noFill/>
        </p:spPr>
        <p:txBody>
          <a:bodyPr wrap="square">
            <a:spAutoFit/>
          </a:bodyPr>
          <a:lstStyle/>
          <a:p>
            <a:r>
              <a:rPr lang="zh-CN" altLang="en-US" b="1" kern="0" dirty="0">
                <a:solidFill>
                  <a:srgbClr val="002060"/>
                </a:solidFill>
                <a:latin typeface="微软雅黑" panose="020B0503020204020204" pitchFamily="34" charset="-122"/>
                <a:ea typeface="微软雅黑" panose="020B0503020204020204" pitchFamily="34" charset="-122"/>
              </a:rPr>
              <a:t>约束</a:t>
            </a:r>
            <a:r>
              <a:rPr lang="en-US" altLang="zh-CN" b="1" kern="0" dirty="0">
                <a:solidFill>
                  <a:srgbClr val="002060"/>
                </a:solidFill>
                <a:latin typeface="微软雅黑" panose="020B0503020204020204" pitchFamily="34" charset="-122"/>
                <a:ea typeface="微软雅黑" panose="020B0503020204020204" pitchFamily="34" charset="-122"/>
              </a:rPr>
              <a:t>5</a:t>
            </a:r>
            <a:r>
              <a:rPr lang="zh-CN" altLang="en-US" b="1" kern="0" dirty="0">
                <a:solidFill>
                  <a:srgbClr val="002060"/>
                </a:solidFill>
                <a:latin typeface="微软雅黑" panose="020B0503020204020204" pitchFamily="34" charset="-122"/>
                <a:ea typeface="微软雅黑" panose="020B0503020204020204" pitchFamily="34" charset="-122"/>
              </a:rPr>
              <a:t>：每个控制器控制的最小节点数</a:t>
            </a:r>
            <a:endParaRPr lang="zh-CN" altLang="en-US" dirty="0">
              <a:solidFill>
                <a:srgbClr val="002060"/>
              </a:solidFill>
            </a:endParaRPr>
          </a:p>
        </p:txBody>
      </p:sp>
      <p:sp>
        <p:nvSpPr>
          <p:cNvPr id="26" name="文本框 25">
            <a:extLst>
              <a:ext uri="{FF2B5EF4-FFF2-40B4-BE49-F238E27FC236}">
                <a16:creationId xmlns:a16="http://schemas.microsoft.com/office/drawing/2014/main" id="{9BF9D4FC-9983-AFF5-AE57-D9160C7841BE}"/>
              </a:ext>
            </a:extLst>
          </p:cNvPr>
          <p:cNvSpPr txBox="1"/>
          <p:nvPr/>
        </p:nvSpPr>
        <p:spPr>
          <a:xfrm>
            <a:off x="4523363" y="5072963"/>
            <a:ext cx="4231168" cy="369332"/>
          </a:xfrm>
          <a:prstGeom prst="rect">
            <a:avLst/>
          </a:prstGeom>
          <a:noFill/>
        </p:spPr>
        <p:txBody>
          <a:bodyPr wrap="square">
            <a:spAutoFit/>
          </a:bodyPr>
          <a:lstStyle/>
          <a:p>
            <a:r>
              <a:rPr lang="zh-CN" altLang="en-US" b="1" kern="0" dirty="0">
                <a:solidFill>
                  <a:srgbClr val="002060"/>
                </a:solidFill>
                <a:latin typeface="微软雅黑" panose="020B0503020204020204" pitchFamily="34" charset="-122"/>
                <a:ea typeface="微软雅黑" panose="020B0503020204020204" pitchFamily="34" charset="-122"/>
              </a:rPr>
              <a:t>约束</a:t>
            </a:r>
            <a:r>
              <a:rPr lang="en-US" altLang="zh-CN" b="1" kern="0" dirty="0">
                <a:solidFill>
                  <a:srgbClr val="002060"/>
                </a:solidFill>
                <a:latin typeface="微软雅黑" panose="020B0503020204020204" pitchFamily="34" charset="-122"/>
                <a:ea typeface="微软雅黑" panose="020B0503020204020204" pitchFamily="34" charset="-122"/>
              </a:rPr>
              <a:t>6</a:t>
            </a:r>
            <a:r>
              <a:rPr lang="zh-CN" altLang="en-US" b="1" kern="0" dirty="0">
                <a:solidFill>
                  <a:srgbClr val="002060"/>
                </a:solidFill>
                <a:latin typeface="微软雅黑" panose="020B0503020204020204" pitchFamily="34" charset="-122"/>
                <a:ea typeface="微软雅黑" panose="020B0503020204020204" pitchFamily="34" charset="-122"/>
              </a:rPr>
              <a:t>：节点负载容量约束</a:t>
            </a:r>
            <a:endParaRPr lang="zh-CN" altLang="en-US" dirty="0">
              <a:solidFill>
                <a:srgbClr val="002060"/>
              </a:solidFill>
            </a:endParaRPr>
          </a:p>
        </p:txBody>
      </p:sp>
      <p:cxnSp>
        <p:nvCxnSpPr>
          <p:cNvPr id="27" name="直接箭头连接符 26">
            <a:extLst>
              <a:ext uri="{FF2B5EF4-FFF2-40B4-BE49-F238E27FC236}">
                <a16:creationId xmlns:a16="http://schemas.microsoft.com/office/drawing/2014/main" id="{4493D077-11AF-EEA5-9619-5AFF6C5ED7FE}"/>
              </a:ext>
            </a:extLst>
          </p:cNvPr>
          <p:cNvCxnSpPr>
            <a:cxnSpLocks/>
            <a:endCxn id="16" idx="1"/>
          </p:cNvCxnSpPr>
          <p:nvPr/>
        </p:nvCxnSpPr>
        <p:spPr>
          <a:xfrm>
            <a:off x="3860796" y="2235210"/>
            <a:ext cx="662568"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E382C7C-CC9C-939D-4D97-340BA6D76937}"/>
              </a:ext>
            </a:extLst>
          </p:cNvPr>
          <p:cNvCxnSpPr>
            <a:cxnSpLocks/>
            <a:endCxn id="19" idx="1"/>
          </p:cNvCxnSpPr>
          <p:nvPr/>
        </p:nvCxnSpPr>
        <p:spPr>
          <a:xfrm>
            <a:off x="3174996" y="2590775"/>
            <a:ext cx="1348367"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0D06484-D7DB-E701-1B0F-09C109AB2194}"/>
              </a:ext>
            </a:extLst>
          </p:cNvPr>
          <p:cNvCxnSpPr>
            <a:cxnSpLocks/>
            <a:endCxn id="21" idx="1"/>
          </p:cNvCxnSpPr>
          <p:nvPr/>
        </p:nvCxnSpPr>
        <p:spPr>
          <a:xfrm>
            <a:off x="3166529" y="2963269"/>
            <a:ext cx="1356835"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93E05CF-5131-EE54-3548-92CEADBDAC07}"/>
              </a:ext>
            </a:extLst>
          </p:cNvPr>
          <p:cNvCxnSpPr>
            <a:cxnSpLocks/>
            <a:endCxn id="23" idx="1"/>
          </p:cNvCxnSpPr>
          <p:nvPr/>
        </p:nvCxnSpPr>
        <p:spPr>
          <a:xfrm flipV="1">
            <a:off x="3285062" y="3538969"/>
            <a:ext cx="1238301" cy="8581"/>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9DD44A30-03E7-7902-8172-32EFD46B6E0A}"/>
              </a:ext>
            </a:extLst>
          </p:cNvPr>
          <p:cNvCxnSpPr>
            <a:cxnSpLocks/>
            <a:endCxn id="24" idx="1"/>
          </p:cNvCxnSpPr>
          <p:nvPr/>
        </p:nvCxnSpPr>
        <p:spPr>
          <a:xfrm flipV="1">
            <a:off x="3285062" y="4419464"/>
            <a:ext cx="1238301" cy="8468"/>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DA267FC0-5D74-D875-5ED2-4F431EA0F298}"/>
              </a:ext>
            </a:extLst>
          </p:cNvPr>
          <p:cNvCxnSpPr>
            <a:cxnSpLocks/>
            <a:endCxn id="26" idx="1"/>
          </p:cNvCxnSpPr>
          <p:nvPr/>
        </p:nvCxnSpPr>
        <p:spPr>
          <a:xfrm>
            <a:off x="3171400" y="5257629"/>
            <a:ext cx="1351963"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9BC17E1-BB39-711D-84A0-9C4EA49D1055}"/>
              </a:ext>
            </a:extLst>
          </p:cNvPr>
          <p:cNvCxnSpPr>
            <a:cxnSpLocks/>
            <a:endCxn id="17" idx="1"/>
          </p:cNvCxnSpPr>
          <p:nvPr/>
        </p:nvCxnSpPr>
        <p:spPr>
          <a:xfrm>
            <a:off x="3745416" y="6087326"/>
            <a:ext cx="777948"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51D4A47-E60D-8B12-CC3D-E3F00723889F}"/>
              </a:ext>
            </a:extLst>
          </p:cNvPr>
          <p:cNvCxnSpPr>
            <a:cxnSpLocks/>
            <a:endCxn id="25" idx="1"/>
          </p:cNvCxnSpPr>
          <p:nvPr/>
        </p:nvCxnSpPr>
        <p:spPr>
          <a:xfrm flipV="1">
            <a:off x="3537983" y="1687542"/>
            <a:ext cx="985380" cy="7437"/>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091" name="标题 1">
            <a:extLst>
              <a:ext uri="{FF2B5EF4-FFF2-40B4-BE49-F238E27FC236}">
                <a16:creationId xmlns:a16="http://schemas.microsoft.com/office/drawing/2014/main" id="{ADA183CB-D7AD-B61E-0BA5-EC73C56B79F5}"/>
              </a:ext>
            </a:extLst>
          </p:cNvPr>
          <p:cNvSpPr>
            <a:spLocks noGrp="1"/>
          </p:cNvSpPr>
          <p:nvPr>
            <p:ph type="title"/>
          </p:nvPr>
        </p:nvSpPr>
        <p:spPr>
          <a:xfrm>
            <a:off x="614680" y="203200"/>
            <a:ext cx="6389370" cy="730249"/>
          </a:xfrm>
        </p:spPr>
        <p:txBody>
          <a:bodyPr>
            <a:noAutofit/>
          </a:bodyPr>
          <a:lstStyle/>
          <a:p>
            <a:r>
              <a:rPr lang="zh-CN" altLang="en-US" dirty="0">
                <a:solidFill>
                  <a:srgbClr val="203864"/>
                </a:solidFill>
              </a:rPr>
              <a:t>系统模型与问题建模</a:t>
            </a:r>
          </a:p>
        </p:txBody>
      </p:sp>
      <p:sp>
        <p:nvSpPr>
          <p:cNvPr id="1092" name="文本框 1091">
            <a:extLst>
              <a:ext uri="{FF2B5EF4-FFF2-40B4-BE49-F238E27FC236}">
                <a16:creationId xmlns:a16="http://schemas.microsoft.com/office/drawing/2014/main" id="{5B8758B7-420F-8D6B-7535-2BC39EB09BDC}"/>
              </a:ext>
            </a:extLst>
          </p:cNvPr>
          <p:cNvSpPr txBox="1"/>
          <p:nvPr/>
        </p:nvSpPr>
        <p:spPr>
          <a:xfrm>
            <a:off x="342771" y="879906"/>
            <a:ext cx="2018453" cy="53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ctr">
              <a:buFont typeface="Wingdings" panose="05000000000000000000" pitchFamily="2" charset="2"/>
              <a:buChar char="p"/>
            </a:pPr>
            <a:r>
              <a:rPr lang="zh-CN" altLang="en-US" dirty="0">
                <a:solidFill>
                  <a:srgbClr val="203864"/>
                </a:solidFill>
              </a:rPr>
              <a:t>问题建模</a:t>
            </a:r>
          </a:p>
        </p:txBody>
      </p:sp>
      <p:sp>
        <p:nvSpPr>
          <p:cNvPr id="1105" name="文本框 1104">
            <a:extLst>
              <a:ext uri="{FF2B5EF4-FFF2-40B4-BE49-F238E27FC236}">
                <a16:creationId xmlns:a16="http://schemas.microsoft.com/office/drawing/2014/main" id="{E643C9FE-5A79-4502-2CBD-A5E328A44F0F}"/>
              </a:ext>
            </a:extLst>
          </p:cNvPr>
          <p:cNvSpPr txBox="1"/>
          <p:nvPr/>
        </p:nvSpPr>
        <p:spPr>
          <a:xfrm>
            <a:off x="8629638" y="2986176"/>
            <a:ext cx="2927350" cy="646331"/>
          </a:xfrm>
          <a:prstGeom prst="rect">
            <a:avLst/>
          </a:prstGeom>
          <a:solidFill>
            <a:srgbClr val="203864"/>
          </a:solidFill>
          <a:ln w="19050">
            <a:solidFill>
              <a:srgbClr val="203864"/>
            </a:solidFill>
          </a:ln>
          <a:effectLst/>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sz="1800" dirty="0"/>
              <a:t>决策控制器的数量、位置和分配的交换机</a:t>
            </a:r>
          </a:p>
        </p:txBody>
      </p:sp>
      <p:sp>
        <p:nvSpPr>
          <p:cNvPr id="1106" name="文本框 1105">
            <a:extLst>
              <a:ext uri="{FF2B5EF4-FFF2-40B4-BE49-F238E27FC236}">
                <a16:creationId xmlns:a16="http://schemas.microsoft.com/office/drawing/2014/main" id="{0CDFE66C-2BF0-6CDD-D5F4-35C1F457EDCA}"/>
              </a:ext>
            </a:extLst>
          </p:cNvPr>
          <p:cNvSpPr txBox="1"/>
          <p:nvPr/>
        </p:nvSpPr>
        <p:spPr>
          <a:xfrm>
            <a:off x="8417963" y="5462804"/>
            <a:ext cx="1525054" cy="369332"/>
          </a:xfrm>
          <a:prstGeom prst="rect">
            <a:avLst/>
          </a:prstGeom>
          <a:solidFill>
            <a:srgbClr val="203864"/>
          </a:solidFill>
          <a:ln w="19050">
            <a:solidFill>
              <a:srgbClr val="203864"/>
            </a:solidFill>
          </a:ln>
          <a:effectLst/>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sz="1800" dirty="0"/>
              <a:t>网络域划分</a:t>
            </a:r>
          </a:p>
        </p:txBody>
      </p:sp>
      <p:sp>
        <p:nvSpPr>
          <p:cNvPr id="1107" name="文本框 1106">
            <a:extLst>
              <a:ext uri="{FF2B5EF4-FFF2-40B4-BE49-F238E27FC236}">
                <a16:creationId xmlns:a16="http://schemas.microsoft.com/office/drawing/2014/main" id="{3116AEFB-D2CC-FAD3-AC3E-AB033F986FE4}"/>
              </a:ext>
            </a:extLst>
          </p:cNvPr>
          <p:cNvSpPr txBox="1"/>
          <p:nvPr/>
        </p:nvSpPr>
        <p:spPr>
          <a:xfrm>
            <a:off x="10396009" y="5456059"/>
            <a:ext cx="1525054" cy="369332"/>
          </a:xfrm>
          <a:prstGeom prst="rect">
            <a:avLst/>
          </a:prstGeom>
          <a:solidFill>
            <a:srgbClr val="203864"/>
          </a:solidFill>
          <a:ln w="19050">
            <a:solidFill>
              <a:srgbClr val="203864"/>
            </a:solidFill>
          </a:ln>
          <a:effectLst/>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sz="1800" dirty="0"/>
              <a:t>控制器选取</a:t>
            </a:r>
          </a:p>
        </p:txBody>
      </p:sp>
      <p:sp>
        <p:nvSpPr>
          <p:cNvPr id="1108" name="文本框 1107">
            <a:extLst>
              <a:ext uri="{FF2B5EF4-FFF2-40B4-BE49-F238E27FC236}">
                <a16:creationId xmlns:a16="http://schemas.microsoft.com/office/drawing/2014/main" id="{A26D2496-4899-0631-BCDC-7B0CC7D274EF}"/>
              </a:ext>
            </a:extLst>
          </p:cNvPr>
          <p:cNvSpPr txBox="1"/>
          <p:nvPr/>
        </p:nvSpPr>
        <p:spPr>
          <a:xfrm>
            <a:off x="9517059" y="4544282"/>
            <a:ext cx="1298533" cy="646331"/>
          </a:xfrm>
          <a:prstGeom prst="rect">
            <a:avLst/>
          </a:prstGeom>
          <a:solidFill>
            <a:schemeClr val="accent1">
              <a:lumMod val="20000"/>
              <a:lumOff val="80000"/>
            </a:schemeClr>
          </a:solidFill>
          <a:effectLst/>
        </p:spPr>
        <p:txBody>
          <a:bodyPr wrap="square">
            <a:spAutoFit/>
          </a:bodyP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目标分解</a:t>
            </a:r>
          </a:p>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约束转化</a:t>
            </a:r>
          </a:p>
        </p:txBody>
      </p:sp>
      <p:cxnSp>
        <p:nvCxnSpPr>
          <p:cNvPr id="1118" name="连接符: 肘形 1117">
            <a:extLst>
              <a:ext uri="{FF2B5EF4-FFF2-40B4-BE49-F238E27FC236}">
                <a16:creationId xmlns:a16="http://schemas.microsoft.com/office/drawing/2014/main" id="{BCE84A3F-30C7-B2CA-6E5B-AC8C64AB85D0}"/>
              </a:ext>
            </a:extLst>
          </p:cNvPr>
          <p:cNvCxnSpPr>
            <a:cxnSpLocks/>
            <a:stCxn id="1105" idx="2"/>
            <a:endCxn id="1107" idx="0"/>
          </p:cNvCxnSpPr>
          <p:nvPr/>
        </p:nvCxnSpPr>
        <p:spPr>
          <a:xfrm rot="16200000" flipH="1">
            <a:off x="9714148" y="4011671"/>
            <a:ext cx="1823552" cy="1065223"/>
          </a:xfrm>
          <a:prstGeom prst="bentConnector3">
            <a:avLst>
              <a:gd name="adj1" fmla="val 33285"/>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121" name="连接符: 肘形 1120">
            <a:extLst>
              <a:ext uri="{FF2B5EF4-FFF2-40B4-BE49-F238E27FC236}">
                <a16:creationId xmlns:a16="http://schemas.microsoft.com/office/drawing/2014/main" id="{97EB01D0-399D-B7D2-79F1-1C53AB72404E}"/>
              </a:ext>
            </a:extLst>
          </p:cNvPr>
          <p:cNvCxnSpPr>
            <a:cxnSpLocks/>
            <a:stCxn id="1105" idx="2"/>
            <a:endCxn id="1106" idx="0"/>
          </p:cNvCxnSpPr>
          <p:nvPr/>
        </p:nvCxnSpPr>
        <p:spPr>
          <a:xfrm rot="5400000">
            <a:off x="8721754" y="4091244"/>
            <a:ext cx="1830297" cy="912823"/>
          </a:xfrm>
          <a:prstGeom prst="bentConnector3">
            <a:avLst>
              <a:gd name="adj1" fmla="val 33116"/>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132" name="文本框 1131">
            <a:extLst>
              <a:ext uri="{FF2B5EF4-FFF2-40B4-BE49-F238E27FC236}">
                <a16:creationId xmlns:a16="http://schemas.microsoft.com/office/drawing/2014/main" id="{753B5F5B-C0B9-C667-A8D7-646C6AFCD990}"/>
              </a:ext>
            </a:extLst>
          </p:cNvPr>
          <p:cNvSpPr txBox="1"/>
          <p:nvPr/>
        </p:nvSpPr>
        <p:spPr>
          <a:xfrm>
            <a:off x="9403798" y="5971094"/>
            <a:ext cx="1525054" cy="369332"/>
          </a:xfrm>
          <a:prstGeom prst="rect">
            <a:avLst/>
          </a:prstGeom>
          <a:solidFill>
            <a:schemeClr val="accent1">
              <a:lumMod val="20000"/>
              <a:lumOff val="80000"/>
            </a:schemeClr>
          </a:solidFill>
          <a:effectLst/>
        </p:spPr>
        <p:txBody>
          <a:bodyPr wrap="square">
            <a:spAutoFit/>
          </a:bodyP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启发式优化</a:t>
            </a:r>
          </a:p>
        </p:txBody>
      </p:sp>
      <p:sp>
        <p:nvSpPr>
          <p:cNvPr id="3" name="灯片编号占位符 2">
            <a:extLst>
              <a:ext uri="{FF2B5EF4-FFF2-40B4-BE49-F238E27FC236}">
                <a16:creationId xmlns:a16="http://schemas.microsoft.com/office/drawing/2014/main" id="{1DCF799E-2C43-439B-3C5B-7FDD5B778EB2}"/>
              </a:ext>
            </a:extLst>
          </p:cNvPr>
          <p:cNvSpPr>
            <a:spLocks noGrp="1"/>
          </p:cNvSpPr>
          <p:nvPr>
            <p:ph type="sldNum" sz="quarter" idx="10"/>
          </p:nvPr>
        </p:nvSpPr>
        <p:spPr/>
        <p:txBody>
          <a:bodyPr/>
          <a:lstStyle/>
          <a:p>
            <a:fld id="{33C59F56-D4B4-4DCE-AF8F-B905FFBCF912}" type="slidenum">
              <a:rPr lang="zh-CN" altLang="en-US" smtClean="0"/>
              <a:t>14</a:t>
            </a:fld>
            <a:endParaRPr lang="zh-CN" altLang="en-US"/>
          </a:p>
        </p:txBody>
      </p:sp>
    </p:spTree>
    <p:extLst>
      <p:ext uri="{BB962C8B-B14F-4D97-AF65-F5344CB8AC3E}">
        <p14:creationId xmlns:p14="http://schemas.microsoft.com/office/powerpoint/2010/main" val="2256587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41D25-18EB-7A00-DC3B-B0D7DFFAEA23}"/>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995D1ADD-0540-3981-38CD-5483BB0FF942}"/>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 name="组合 1">
            <a:extLst>
              <a:ext uri="{FF2B5EF4-FFF2-40B4-BE49-F238E27FC236}">
                <a16:creationId xmlns:a16="http://schemas.microsoft.com/office/drawing/2014/main" id="{8CA0F2C3-1547-0411-BA6B-0416107D6559}"/>
              </a:ext>
            </a:extLst>
          </p:cNvPr>
          <p:cNvGrpSpPr/>
          <p:nvPr/>
        </p:nvGrpSpPr>
        <p:grpSpPr>
          <a:xfrm>
            <a:off x="3892128" y="2038694"/>
            <a:ext cx="4407743" cy="3449550"/>
            <a:chOff x="3892129" y="1949760"/>
            <a:chExt cx="4407743" cy="3449550"/>
          </a:xfrm>
        </p:grpSpPr>
        <p:grpSp>
          <p:nvGrpSpPr>
            <p:cNvPr id="22" name="组合 21">
              <a:extLst>
                <a:ext uri="{FF2B5EF4-FFF2-40B4-BE49-F238E27FC236}">
                  <a16:creationId xmlns:a16="http://schemas.microsoft.com/office/drawing/2014/main" id="{7AF6A7A3-538F-9CA2-BD8D-266D755E03AB}"/>
                </a:ext>
              </a:extLst>
            </p:cNvPr>
            <p:cNvGrpSpPr/>
            <p:nvPr/>
          </p:nvGrpSpPr>
          <p:grpSpPr>
            <a:xfrm>
              <a:off x="3892129" y="1949760"/>
              <a:ext cx="4407743" cy="553998"/>
              <a:chOff x="-2765213" y="2403971"/>
              <a:chExt cx="4407743" cy="553998"/>
            </a:xfrm>
          </p:grpSpPr>
          <p:sp>
            <p:nvSpPr>
              <p:cNvPr id="35" name="菱形 34">
                <a:extLst>
                  <a:ext uri="{FF2B5EF4-FFF2-40B4-BE49-F238E27FC236}">
                    <a16:creationId xmlns:a16="http://schemas.microsoft.com/office/drawing/2014/main" id="{CF76A585-4F7A-08BD-8716-5E6EE7BFC966}"/>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001778D8-942E-7979-E055-AA167D62EB52}"/>
                  </a:ext>
                </a:extLst>
              </p:cNvPr>
              <p:cNvSpPr txBox="1"/>
              <p:nvPr/>
            </p:nvSpPr>
            <p:spPr>
              <a:xfrm>
                <a:off x="-2057403" y="2403971"/>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研究背景与现状</a:t>
                </a:r>
              </a:p>
            </p:txBody>
          </p:sp>
        </p:grpSp>
        <p:grpSp>
          <p:nvGrpSpPr>
            <p:cNvPr id="23" name="组合 22">
              <a:extLst>
                <a:ext uri="{FF2B5EF4-FFF2-40B4-BE49-F238E27FC236}">
                  <a16:creationId xmlns:a16="http://schemas.microsoft.com/office/drawing/2014/main" id="{3851A1CB-F0E4-4354-9A94-ABACF0C832ED}"/>
                </a:ext>
              </a:extLst>
            </p:cNvPr>
            <p:cNvGrpSpPr/>
            <p:nvPr/>
          </p:nvGrpSpPr>
          <p:grpSpPr>
            <a:xfrm>
              <a:off x="3892129" y="2673648"/>
              <a:ext cx="4407743" cy="553998"/>
              <a:chOff x="-2765213" y="3047425"/>
              <a:chExt cx="4407743" cy="553998"/>
            </a:xfrm>
          </p:grpSpPr>
          <p:sp>
            <p:nvSpPr>
              <p:cNvPr id="33" name="菱形 32">
                <a:extLst>
                  <a:ext uri="{FF2B5EF4-FFF2-40B4-BE49-F238E27FC236}">
                    <a16:creationId xmlns:a16="http://schemas.microsoft.com/office/drawing/2014/main" id="{6B66CE75-177A-63F0-272B-0C7E4BBA14FA}"/>
                  </a:ext>
                </a:extLst>
              </p:cNvPr>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0BA4926-D24C-0141-9931-C01D0848A3B0}"/>
                  </a:ext>
                </a:extLst>
              </p:cNvPr>
              <p:cNvSpPr txBox="1"/>
              <p:nvPr/>
            </p:nvSpPr>
            <p:spPr>
              <a:xfrm>
                <a:off x="-2057403" y="3047425"/>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系统模型与问题建模</a:t>
                </a:r>
              </a:p>
            </p:txBody>
          </p:sp>
        </p:grpSp>
        <p:grpSp>
          <p:nvGrpSpPr>
            <p:cNvPr id="24" name="组合 23">
              <a:extLst>
                <a:ext uri="{FF2B5EF4-FFF2-40B4-BE49-F238E27FC236}">
                  <a16:creationId xmlns:a16="http://schemas.microsoft.com/office/drawing/2014/main" id="{F16CB0EC-A9C1-072C-F619-C7BE756BA740}"/>
                </a:ext>
              </a:extLst>
            </p:cNvPr>
            <p:cNvGrpSpPr/>
            <p:nvPr/>
          </p:nvGrpSpPr>
          <p:grpSpPr>
            <a:xfrm>
              <a:off x="3892129" y="3397536"/>
              <a:ext cx="4407743" cy="553998"/>
              <a:chOff x="-2765213" y="3690879"/>
              <a:chExt cx="4407743" cy="553998"/>
            </a:xfrm>
          </p:grpSpPr>
          <p:sp>
            <p:nvSpPr>
              <p:cNvPr id="31" name="菱形 30">
                <a:extLst>
                  <a:ext uri="{FF2B5EF4-FFF2-40B4-BE49-F238E27FC236}">
                    <a16:creationId xmlns:a16="http://schemas.microsoft.com/office/drawing/2014/main" id="{98176681-F87E-F1B4-7D1B-DC8F9FE61B3A}"/>
                  </a:ext>
                </a:extLst>
              </p:cNvPr>
              <p:cNvSpPr/>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56D43611-97BE-7512-C367-BD11875182F7}"/>
                  </a:ext>
                </a:extLst>
              </p:cNvPr>
              <p:cNvSpPr txBox="1"/>
              <p:nvPr/>
            </p:nvSpPr>
            <p:spPr>
              <a:xfrm>
                <a:off x="-2057403" y="3690879"/>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解决方案</a:t>
                </a:r>
              </a:p>
            </p:txBody>
          </p:sp>
        </p:grpSp>
        <p:grpSp>
          <p:nvGrpSpPr>
            <p:cNvPr id="25" name="组合 24">
              <a:extLst>
                <a:ext uri="{FF2B5EF4-FFF2-40B4-BE49-F238E27FC236}">
                  <a16:creationId xmlns:a16="http://schemas.microsoft.com/office/drawing/2014/main" id="{E356B45E-5E5D-8938-E85D-7ED47C4CCF60}"/>
                </a:ext>
              </a:extLst>
            </p:cNvPr>
            <p:cNvGrpSpPr/>
            <p:nvPr/>
          </p:nvGrpSpPr>
          <p:grpSpPr>
            <a:xfrm>
              <a:off x="3892129" y="4121424"/>
              <a:ext cx="4407743" cy="553998"/>
              <a:chOff x="-2765213" y="4334333"/>
              <a:chExt cx="4407743" cy="553998"/>
            </a:xfrm>
          </p:grpSpPr>
          <p:sp>
            <p:nvSpPr>
              <p:cNvPr id="29" name="菱形 28">
                <a:extLst>
                  <a:ext uri="{FF2B5EF4-FFF2-40B4-BE49-F238E27FC236}">
                    <a16:creationId xmlns:a16="http://schemas.microsoft.com/office/drawing/2014/main" id="{A0D3F48B-1FC4-8EF8-F3BA-B88DB83F304C}"/>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94E7179E-52A7-F532-A660-32956C54234E}"/>
                  </a:ext>
                </a:extLst>
              </p:cNvPr>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仿真实验</a:t>
                </a:r>
              </a:p>
            </p:txBody>
          </p:sp>
        </p:grpSp>
        <p:grpSp>
          <p:nvGrpSpPr>
            <p:cNvPr id="26" name="组合 25">
              <a:extLst>
                <a:ext uri="{FF2B5EF4-FFF2-40B4-BE49-F238E27FC236}">
                  <a16:creationId xmlns:a16="http://schemas.microsoft.com/office/drawing/2014/main" id="{950B0C19-7EB8-9246-5B4E-2690D867623B}"/>
                </a:ext>
              </a:extLst>
            </p:cNvPr>
            <p:cNvGrpSpPr/>
            <p:nvPr/>
          </p:nvGrpSpPr>
          <p:grpSpPr>
            <a:xfrm>
              <a:off x="3892129" y="4845312"/>
              <a:ext cx="4407743" cy="553998"/>
              <a:chOff x="-2765213" y="4977787"/>
              <a:chExt cx="4407743" cy="553998"/>
            </a:xfrm>
          </p:grpSpPr>
          <p:sp>
            <p:nvSpPr>
              <p:cNvPr id="27" name="菱形 26">
                <a:extLst>
                  <a:ext uri="{FF2B5EF4-FFF2-40B4-BE49-F238E27FC236}">
                    <a16:creationId xmlns:a16="http://schemas.microsoft.com/office/drawing/2014/main" id="{9B8EFF13-2A76-6BFC-3362-9631252EA386}"/>
                  </a:ext>
                </a:extLst>
              </p:cNvPr>
              <p:cNvSpPr/>
              <p:nvPr/>
            </p:nvSpPr>
            <p:spPr>
              <a:xfrm>
                <a:off x="-2765213" y="499739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87E878C9-F47C-5D30-A4CC-EF3685A7B817}"/>
                  </a:ext>
                </a:extLst>
              </p:cNvPr>
              <p:cNvSpPr txBox="1"/>
              <p:nvPr/>
            </p:nvSpPr>
            <p:spPr>
              <a:xfrm>
                <a:off x="-2057403" y="4977787"/>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a:t>
                </a:r>
              </a:p>
            </p:txBody>
          </p:sp>
        </p:grpSp>
      </p:grpSp>
      <p:sp>
        <p:nvSpPr>
          <p:cNvPr id="4" name="灯片编号占位符 3">
            <a:extLst>
              <a:ext uri="{FF2B5EF4-FFF2-40B4-BE49-F238E27FC236}">
                <a16:creationId xmlns:a16="http://schemas.microsoft.com/office/drawing/2014/main" id="{B90084A4-0AD6-76BD-BBF0-86B22A1BD8C8}"/>
              </a:ext>
            </a:extLst>
          </p:cNvPr>
          <p:cNvSpPr>
            <a:spLocks noGrp="1"/>
          </p:cNvSpPr>
          <p:nvPr>
            <p:ph type="sldNum" sz="quarter" idx="10"/>
          </p:nvPr>
        </p:nvSpPr>
        <p:spPr/>
        <p:txBody>
          <a:bodyPr/>
          <a:lstStyle/>
          <a:p>
            <a:fld id="{33C59F56-D4B4-4DCE-AF8F-B905FFBCF912}" type="slidenum">
              <a:rPr lang="zh-CN" altLang="en-US" smtClean="0"/>
              <a:t>15</a:t>
            </a:fld>
            <a:endParaRPr lang="zh-CN" altLang="en-US"/>
          </a:p>
        </p:txBody>
      </p:sp>
    </p:spTree>
    <p:extLst>
      <p:ext uri="{BB962C8B-B14F-4D97-AF65-F5344CB8AC3E}">
        <p14:creationId xmlns:p14="http://schemas.microsoft.com/office/powerpoint/2010/main" val="1184244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A1C47-B6CE-FBB4-A70A-31EDFD964A0F}"/>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8BDB813E-D7E4-6A74-28A7-224B6AEB22D6}"/>
              </a:ext>
            </a:extLst>
          </p:cNvPr>
          <p:cNvSpPr>
            <a:spLocks noGrp="1"/>
          </p:cNvSpPr>
          <p:nvPr>
            <p:ph type="title"/>
          </p:nvPr>
        </p:nvSpPr>
        <p:spPr>
          <a:xfrm>
            <a:off x="614680" y="203200"/>
            <a:ext cx="4388016" cy="730249"/>
          </a:xfrm>
        </p:spPr>
        <p:txBody>
          <a:bodyPr>
            <a:noAutofit/>
          </a:bodyPr>
          <a:lstStyle/>
          <a:p>
            <a:r>
              <a:rPr lang="zh-CN" altLang="en-US" dirty="0"/>
              <a:t>解决方案</a:t>
            </a:r>
          </a:p>
        </p:txBody>
      </p:sp>
      <p:sp>
        <p:nvSpPr>
          <p:cNvPr id="6" name="文本框 5">
            <a:extLst>
              <a:ext uri="{FF2B5EF4-FFF2-40B4-BE49-F238E27FC236}">
                <a16:creationId xmlns:a16="http://schemas.microsoft.com/office/drawing/2014/main" id="{DEAB63E1-52FC-9828-9D61-9C837048AD19}"/>
              </a:ext>
            </a:extLst>
          </p:cNvPr>
          <p:cNvSpPr txBox="1"/>
          <p:nvPr/>
        </p:nvSpPr>
        <p:spPr>
          <a:xfrm>
            <a:off x="802477" y="5160355"/>
            <a:ext cx="10712190" cy="826637"/>
          </a:xfrm>
          <a:prstGeom prst="rect">
            <a:avLst/>
          </a:prstGeom>
          <a:noFill/>
          <a:ln w="25400">
            <a:solidFill>
              <a:srgbClr val="002060"/>
            </a:solidFill>
            <a:prstDash val="lgDash"/>
          </a:ln>
        </p:spPr>
        <p:txBody>
          <a:bodyPr wrap="square">
            <a:spAutoFit/>
          </a:bodyPr>
          <a:lstStyle/>
          <a:p>
            <a:pPr algn="ctr">
              <a:lnSpc>
                <a:spcPct val="125000"/>
              </a:lnSpc>
            </a:pPr>
            <a:r>
              <a:rPr lang="zh-CN" altLang="zh-CN" sz="2000" b="1" dirty="0">
                <a:latin typeface="微软雅黑" panose="020B0503020204020204" pitchFamily="34" charset="-122"/>
                <a:ea typeface="微软雅黑" panose="020B0503020204020204" pitchFamily="34" charset="-122"/>
              </a:rPr>
              <a:t>更高的域内连通性，</a:t>
            </a:r>
            <a:r>
              <a:rPr lang="zh-CN" altLang="en-US" sz="2000" b="1" dirty="0">
                <a:latin typeface="微软雅黑" panose="020B0503020204020204" pitchFamily="34" charset="-122"/>
                <a:ea typeface="微软雅黑" panose="020B0503020204020204" pitchFamily="34" charset="-122"/>
              </a:rPr>
              <a:t>最短路径更短，</a:t>
            </a:r>
            <a:r>
              <a:rPr lang="zh-CN" altLang="zh-CN" sz="2000" b="1" dirty="0">
                <a:latin typeface="微软雅黑" panose="020B0503020204020204" pitchFamily="34" charset="-122"/>
                <a:ea typeface="微软雅黑" panose="020B0503020204020204" pitchFamily="34" charset="-122"/>
              </a:rPr>
              <a:t>域内路由</a:t>
            </a:r>
            <a:r>
              <a:rPr lang="zh-CN" altLang="en-US" sz="2000" b="1" dirty="0">
                <a:latin typeface="微软雅黑" panose="020B0503020204020204" pitchFamily="34" charset="-122"/>
                <a:ea typeface="微软雅黑" panose="020B0503020204020204" pitchFamily="34" charset="-122"/>
              </a:rPr>
              <a:t>的</a:t>
            </a:r>
            <a:r>
              <a:rPr lang="zh-CN" altLang="en-US" sz="2000" b="1" dirty="0">
                <a:solidFill>
                  <a:srgbClr val="203864"/>
                </a:solidFill>
                <a:latin typeface="微软雅黑" panose="020B0503020204020204" pitchFamily="34" charset="-122"/>
                <a:ea typeface="微软雅黑" panose="020B0503020204020204" pitchFamily="34" charset="-122"/>
              </a:rPr>
              <a:t>备选</a:t>
            </a:r>
            <a:r>
              <a:rPr lang="zh-CN" altLang="zh-CN" sz="2000" b="1" dirty="0">
                <a:solidFill>
                  <a:srgbClr val="203864"/>
                </a:solidFill>
                <a:latin typeface="微软雅黑" panose="020B0503020204020204" pitchFamily="34" charset="-122"/>
                <a:ea typeface="微软雅黑" panose="020B0503020204020204" pitchFamily="34" charset="-122"/>
              </a:rPr>
              <a:t>路径</a:t>
            </a:r>
            <a:r>
              <a:rPr lang="zh-CN" altLang="en-US" sz="2000" b="1" dirty="0">
                <a:latin typeface="微软雅黑" panose="020B0503020204020204" pitchFamily="34" charset="-122"/>
                <a:ea typeface="微软雅黑" panose="020B0503020204020204" pitchFamily="34" charset="-122"/>
              </a:rPr>
              <a:t>更多</a:t>
            </a:r>
            <a:r>
              <a:rPr lang="zh-CN"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具有更高的</a:t>
            </a:r>
            <a:r>
              <a:rPr lang="zh-CN" altLang="zh-CN" sz="2000" b="1" dirty="0">
                <a:latin typeface="微软雅黑" panose="020B0503020204020204" pitchFamily="34" charset="-122"/>
                <a:ea typeface="微软雅黑" panose="020B0503020204020204" pitchFamily="34" charset="-122"/>
              </a:rPr>
              <a:t>网络</a:t>
            </a:r>
            <a:r>
              <a:rPr lang="zh-CN" altLang="zh-CN" sz="2000" b="1" dirty="0">
                <a:solidFill>
                  <a:srgbClr val="203864"/>
                </a:solidFill>
                <a:latin typeface="微软雅黑" panose="020B0503020204020204" pitchFamily="34" charset="-122"/>
                <a:ea typeface="微软雅黑" panose="020B0503020204020204" pitchFamily="34" charset="-122"/>
              </a:rPr>
              <a:t>生存性</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gn="ctr">
              <a:lnSpc>
                <a:spcPct val="125000"/>
              </a:lnSpc>
            </a:pPr>
            <a:r>
              <a:rPr lang="zh-CN" altLang="zh-CN" sz="2000" b="1" dirty="0">
                <a:solidFill>
                  <a:srgbClr val="203864"/>
                </a:solidFill>
                <a:latin typeface="微软雅黑" panose="020B0503020204020204" pitchFamily="34" charset="-122"/>
                <a:ea typeface="微软雅黑" panose="020B0503020204020204" pitchFamily="34" charset="-122"/>
              </a:rPr>
              <a:t>域内</a:t>
            </a:r>
            <a:r>
              <a:rPr lang="zh-CN" altLang="zh-CN" sz="2000" b="1" dirty="0">
                <a:latin typeface="微软雅黑" panose="020B0503020204020204" pitchFamily="34" charset="-122"/>
                <a:ea typeface="微软雅黑" panose="020B0503020204020204" pitchFamily="34" charset="-122"/>
              </a:rPr>
              <a:t>服务的比例更大</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与跨域服务相比，域内服务可以</a:t>
            </a:r>
            <a:r>
              <a:rPr lang="zh-CN" altLang="en-US" sz="2000" b="1" dirty="0">
                <a:latin typeface="微软雅黑" panose="020B0503020204020204" pitchFamily="34" charset="-122"/>
                <a:ea typeface="微软雅黑" panose="020B0503020204020204" pitchFamily="34" charset="-122"/>
              </a:rPr>
              <a:t>得到更</a:t>
            </a:r>
            <a:r>
              <a:rPr lang="zh-CN" altLang="en-US" sz="2000" b="1" dirty="0">
                <a:solidFill>
                  <a:srgbClr val="203864"/>
                </a:solidFill>
                <a:latin typeface="微软雅黑" panose="020B0503020204020204" pitchFamily="34" charset="-122"/>
                <a:ea typeface="微软雅黑" panose="020B0503020204020204" pitchFamily="34" charset="-122"/>
              </a:rPr>
              <a:t>快速的响应</a:t>
            </a:r>
            <a:r>
              <a:rPr lang="zh-CN" altLang="en-US" sz="2000" b="1" dirty="0">
                <a:latin typeface="微软雅黑" panose="020B0503020204020204" pitchFamily="34" charset="-122"/>
                <a:ea typeface="微软雅黑" panose="020B0503020204020204" pitchFamily="34" charset="-122"/>
              </a:rPr>
              <a:t>，</a:t>
            </a:r>
            <a:r>
              <a:rPr lang="zh-CN" altLang="zh-CN" sz="2000" b="1" dirty="0">
                <a:solidFill>
                  <a:srgbClr val="203864"/>
                </a:solidFill>
                <a:latin typeface="微软雅黑" panose="020B0503020204020204" pitchFamily="34" charset="-122"/>
                <a:ea typeface="微软雅黑" panose="020B0503020204020204" pitchFamily="34" charset="-122"/>
              </a:rPr>
              <a:t>更细粒度</a:t>
            </a:r>
            <a:r>
              <a:rPr lang="zh-CN" altLang="zh-CN" sz="2000" b="1" dirty="0">
                <a:latin typeface="微软雅黑" panose="020B0503020204020204" pitchFamily="34" charset="-122"/>
                <a:ea typeface="微软雅黑" panose="020B0503020204020204" pitchFamily="34" charset="-122"/>
              </a:rPr>
              <a:t>的处理</a:t>
            </a:r>
            <a:r>
              <a:rPr lang="zh-CN" altLang="en-US" sz="2000" b="1" dirty="0">
                <a:latin typeface="微软雅黑" panose="020B0503020204020204" pitchFamily="34" charset="-122"/>
                <a:ea typeface="微软雅黑" panose="020B0503020204020204" pitchFamily="34" charset="-122"/>
              </a:rPr>
              <a:t>。</a:t>
            </a:r>
          </a:p>
        </p:txBody>
      </p:sp>
      <p:sp>
        <p:nvSpPr>
          <p:cNvPr id="29" name="文本框 28">
            <a:extLst>
              <a:ext uri="{FF2B5EF4-FFF2-40B4-BE49-F238E27FC236}">
                <a16:creationId xmlns:a16="http://schemas.microsoft.com/office/drawing/2014/main" id="{03E77077-77E1-941B-DC0B-DB566A87BE1F}"/>
              </a:ext>
            </a:extLst>
          </p:cNvPr>
          <p:cNvSpPr txBox="1"/>
          <p:nvPr/>
        </p:nvSpPr>
        <p:spPr>
          <a:xfrm>
            <a:off x="342772" y="879906"/>
            <a:ext cx="2324228" cy="53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ctr">
              <a:buFont typeface="Wingdings" panose="05000000000000000000" pitchFamily="2" charset="2"/>
              <a:buChar char="p"/>
            </a:pPr>
            <a:r>
              <a:rPr lang="zh-CN" altLang="en-US" dirty="0">
                <a:solidFill>
                  <a:srgbClr val="203864"/>
                </a:solidFill>
              </a:rPr>
              <a:t>网络域划分</a:t>
            </a:r>
          </a:p>
        </p:txBody>
      </p:sp>
      <p:sp>
        <p:nvSpPr>
          <p:cNvPr id="3" name="文本框 2">
            <a:extLst>
              <a:ext uri="{FF2B5EF4-FFF2-40B4-BE49-F238E27FC236}">
                <a16:creationId xmlns:a16="http://schemas.microsoft.com/office/drawing/2014/main" id="{D78A04A8-574A-9A07-6024-A0770C86700E}"/>
              </a:ext>
            </a:extLst>
          </p:cNvPr>
          <p:cNvSpPr txBox="1"/>
          <p:nvPr/>
        </p:nvSpPr>
        <p:spPr>
          <a:xfrm>
            <a:off x="2976533" y="3638545"/>
            <a:ext cx="1548744" cy="400110"/>
          </a:xfrm>
          <a:prstGeom prst="rect">
            <a:avLst/>
          </a:prstGeom>
          <a:noFill/>
          <a:ln w="28575">
            <a:noFill/>
          </a:ln>
        </p:spPr>
        <p:txBody>
          <a:bodyPr wrap="square">
            <a:spAutoFit/>
          </a:bodyPr>
          <a:lstStyle/>
          <a:p>
            <a:pPr algn="just">
              <a:defRPr/>
            </a:pPr>
            <a:endParaRPr lang="zh-CN" altLang="en-US" sz="2000" b="1" dirty="0">
              <a:latin typeface="微软雅黑" panose="020B0503020204020204" pitchFamily="34" charset="-122"/>
              <a:ea typeface="微软雅黑" panose="020B0503020204020204" pitchFamily="34" charset="-122"/>
            </a:endParaRPr>
          </a:p>
        </p:txBody>
      </p:sp>
      <p:pic>
        <p:nvPicPr>
          <p:cNvPr id="7" name="图形 6">
            <a:extLst>
              <a:ext uri="{FF2B5EF4-FFF2-40B4-BE49-F238E27FC236}">
                <a16:creationId xmlns:a16="http://schemas.microsoft.com/office/drawing/2014/main" id="{F8CC62B2-2584-8336-9351-1FDD740A0F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2579" y="2214483"/>
            <a:ext cx="302482" cy="305078"/>
          </a:xfrm>
          <a:prstGeom prst="rect">
            <a:avLst/>
          </a:prstGeom>
        </p:spPr>
      </p:pic>
      <p:pic>
        <p:nvPicPr>
          <p:cNvPr id="8" name="图形 7">
            <a:extLst>
              <a:ext uri="{FF2B5EF4-FFF2-40B4-BE49-F238E27FC236}">
                <a16:creationId xmlns:a16="http://schemas.microsoft.com/office/drawing/2014/main" id="{19DF78A4-FFA9-31E8-EC0D-C60909C25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9933" y="2123042"/>
            <a:ext cx="302482" cy="305078"/>
          </a:xfrm>
          <a:prstGeom prst="rect">
            <a:avLst/>
          </a:prstGeom>
        </p:spPr>
      </p:pic>
      <p:pic>
        <p:nvPicPr>
          <p:cNvPr id="9" name="图形 8">
            <a:extLst>
              <a:ext uri="{FF2B5EF4-FFF2-40B4-BE49-F238E27FC236}">
                <a16:creationId xmlns:a16="http://schemas.microsoft.com/office/drawing/2014/main" id="{E077BEDE-43A7-BCA2-8B22-48B0973DC8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7289" y="2214483"/>
            <a:ext cx="302482" cy="305078"/>
          </a:xfrm>
          <a:prstGeom prst="rect">
            <a:avLst/>
          </a:prstGeom>
        </p:spPr>
      </p:pic>
      <p:cxnSp>
        <p:nvCxnSpPr>
          <p:cNvPr id="10" name="直接连接符 9">
            <a:extLst>
              <a:ext uri="{FF2B5EF4-FFF2-40B4-BE49-F238E27FC236}">
                <a16:creationId xmlns:a16="http://schemas.microsoft.com/office/drawing/2014/main" id="{108457C0-754B-ADFD-E44D-84D7193C852D}"/>
              </a:ext>
            </a:extLst>
          </p:cNvPr>
          <p:cNvCxnSpPr>
            <a:cxnSpLocks/>
            <a:stCxn id="7" idx="3"/>
            <a:endCxn id="8" idx="1"/>
          </p:cNvCxnSpPr>
          <p:nvPr/>
        </p:nvCxnSpPr>
        <p:spPr>
          <a:xfrm flipV="1">
            <a:off x="2635061" y="2275581"/>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50029C3A-1C0B-2EFC-19B0-FCDE43AC5F78}"/>
              </a:ext>
            </a:extLst>
          </p:cNvPr>
          <p:cNvCxnSpPr>
            <a:cxnSpLocks/>
            <a:stCxn id="8" idx="3"/>
            <a:endCxn id="9" idx="1"/>
          </p:cNvCxnSpPr>
          <p:nvPr/>
        </p:nvCxnSpPr>
        <p:spPr>
          <a:xfrm>
            <a:off x="3582415" y="2275581"/>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pic>
        <p:nvPicPr>
          <p:cNvPr id="12" name="图形 11">
            <a:extLst>
              <a:ext uri="{FF2B5EF4-FFF2-40B4-BE49-F238E27FC236}">
                <a16:creationId xmlns:a16="http://schemas.microsoft.com/office/drawing/2014/main" id="{84B2DB5C-0AE3-E192-6290-F4E040F07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9602" y="2697706"/>
            <a:ext cx="302482" cy="305078"/>
          </a:xfrm>
          <a:prstGeom prst="rect">
            <a:avLst/>
          </a:prstGeom>
        </p:spPr>
      </p:pic>
      <p:pic>
        <p:nvPicPr>
          <p:cNvPr id="14" name="图形 13">
            <a:extLst>
              <a:ext uri="{FF2B5EF4-FFF2-40B4-BE49-F238E27FC236}">
                <a16:creationId xmlns:a16="http://schemas.microsoft.com/office/drawing/2014/main" id="{63ADBC3A-A990-690B-9783-15CBAA938A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6957" y="2606265"/>
            <a:ext cx="302482" cy="305078"/>
          </a:xfrm>
          <a:prstGeom prst="rect">
            <a:avLst/>
          </a:prstGeom>
        </p:spPr>
      </p:pic>
      <p:pic>
        <p:nvPicPr>
          <p:cNvPr id="15" name="图形 14">
            <a:extLst>
              <a:ext uri="{FF2B5EF4-FFF2-40B4-BE49-F238E27FC236}">
                <a16:creationId xmlns:a16="http://schemas.microsoft.com/office/drawing/2014/main" id="{18844BF9-F96A-5CB3-6440-772C90B807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4313" y="2697706"/>
            <a:ext cx="302482" cy="305078"/>
          </a:xfrm>
          <a:prstGeom prst="rect">
            <a:avLst/>
          </a:prstGeom>
        </p:spPr>
      </p:pic>
      <p:cxnSp>
        <p:nvCxnSpPr>
          <p:cNvPr id="16" name="直接连接符 15">
            <a:extLst>
              <a:ext uri="{FF2B5EF4-FFF2-40B4-BE49-F238E27FC236}">
                <a16:creationId xmlns:a16="http://schemas.microsoft.com/office/drawing/2014/main" id="{1BC7D62B-0CCD-813D-9B64-D0E00451B88C}"/>
              </a:ext>
            </a:extLst>
          </p:cNvPr>
          <p:cNvCxnSpPr>
            <a:cxnSpLocks/>
            <a:stCxn id="12" idx="3"/>
            <a:endCxn id="14" idx="1"/>
          </p:cNvCxnSpPr>
          <p:nvPr/>
        </p:nvCxnSpPr>
        <p:spPr>
          <a:xfrm flipV="1">
            <a:off x="2842084" y="2758804"/>
            <a:ext cx="644873" cy="91441"/>
          </a:xfrm>
          <a:prstGeom prst="line">
            <a:avLst/>
          </a:prstGeom>
          <a:ln w="12700">
            <a:solidFill>
              <a:schemeClr val="tx1">
                <a:lumMod val="75000"/>
                <a:lumOff val="25000"/>
              </a:schemeClr>
            </a:solidFill>
            <a:prstDash val="lgDash"/>
          </a:ln>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A823E65A-E52B-3C42-B0B0-DED705807DC4}"/>
              </a:ext>
            </a:extLst>
          </p:cNvPr>
          <p:cNvCxnSpPr>
            <a:cxnSpLocks/>
            <a:stCxn id="14" idx="3"/>
            <a:endCxn id="15" idx="1"/>
          </p:cNvCxnSpPr>
          <p:nvPr/>
        </p:nvCxnSpPr>
        <p:spPr>
          <a:xfrm>
            <a:off x="3789439" y="2758804"/>
            <a:ext cx="644874" cy="91441"/>
          </a:xfrm>
          <a:prstGeom prst="line">
            <a:avLst/>
          </a:prstGeom>
          <a:ln w="12700">
            <a:solidFill>
              <a:schemeClr val="tx1">
                <a:lumMod val="75000"/>
                <a:lumOff val="25000"/>
              </a:schemeClr>
            </a:solidFill>
            <a:prstDash val="lgDash"/>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CA2EB328-189F-5167-E9CC-5D40C4CFA2E1}"/>
              </a:ext>
            </a:extLst>
          </p:cNvPr>
          <p:cNvCxnSpPr>
            <a:cxnSpLocks/>
            <a:stCxn id="7" idx="2"/>
            <a:endCxn id="12" idx="0"/>
          </p:cNvCxnSpPr>
          <p:nvPr/>
        </p:nvCxnSpPr>
        <p:spPr>
          <a:xfrm>
            <a:off x="2483820" y="2519561"/>
            <a:ext cx="207024" cy="178145"/>
          </a:xfrm>
          <a:prstGeom prst="line">
            <a:avLst/>
          </a:prstGeom>
          <a:ln w="12700">
            <a:solidFill>
              <a:schemeClr val="tx1">
                <a:lumMod val="75000"/>
                <a:lumOff val="25000"/>
              </a:schemeClr>
            </a:solidFill>
            <a:prstDash val="lgDash"/>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661E1353-FE92-EAD0-411D-B70D86DCA89F}"/>
              </a:ext>
            </a:extLst>
          </p:cNvPr>
          <p:cNvCxnSpPr>
            <a:cxnSpLocks/>
            <a:stCxn id="8" idx="2"/>
            <a:endCxn id="14" idx="0"/>
          </p:cNvCxnSpPr>
          <p:nvPr/>
        </p:nvCxnSpPr>
        <p:spPr>
          <a:xfrm>
            <a:off x="3431175" y="2428120"/>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2CBCB41C-4951-6720-C0E2-851102F2656B}"/>
              </a:ext>
            </a:extLst>
          </p:cNvPr>
          <p:cNvCxnSpPr>
            <a:cxnSpLocks/>
            <a:stCxn id="9" idx="2"/>
            <a:endCxn id="15" idx="0"/>
          </p:cNvCxnSpPr>
          <p:nvPr/>
        </p:nvCxnSpPr>
        <p:spPr>
          <a:xfrm>
            <a:off x="4378530" y="2519561"/>
            <a:ext cx="207024" cy="178145"/>
          </a:xfrm>
          <a:prstGeom prst="line">
            <a:avLst/>
          </a:prstGeom>
          <a:ln w="12700">
            <a:solidFill>
              <a:schemeClr val="tx1">
                <a:lumMod val="75000"/>
                <a:lumOff val="25000"/>
              </a:schemeClr>
            </a:solidFill>
            <a:prstDash val="lgDash"/>
          </a:ln>
        </p:spPr>
        <p:style>
          <a:lnRef idx="1">
            <a:schemeClr val="dk1"/>
          </a:lnRef>
          <a:fillRef idx="0">
            <a:schemeClr val="dk1"/>
          </a:fillRef>
          <a:effectRef idx="0">
            <a:schemeClr val="dk1"/>
          </a:effectRef>
          <a:fontRef idx="minor">
            <a:schemeClr val="tx1"/>
          </a:fontRef>
        </p:style>
      </p:cxnSp>
      <p:pic>
        <p:nvPicPr>
          <p:cNvPr id="21" name="图形 20">
            <a:extLst>
              <a:ext uri="{FF2B5EF4-FFF2-40B4-BE49-F238E27FC236}">
                <a16:creationId xmlns:a16="http://schemas.microsoft.com/office/drawing/2014/main" id="{E0E68714-30BB-72A0-9FF0-438891A714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0507" y="3180928"/>
            <a:ext cx="302482" cy="305078"/>
          </a:xfrm>
          <a:prstGeom prst="rect">
            <a:avLst/>
          </a:prstGeom>
        </p:spPr>
      </p:pic>
      <p:pic>
        <p:nvPicPr>
          <p:cNvPr id="22" name="图形 21">
            <a:extLst>
              <a:ext uri="{FF2B5EF4-FFF2-40B4-BE49-F238E27FC236}">
                <a16:creationId xmlns:a16="http://schemas.microsoft.com/office/drawing/2014/main" id="{6EAB51CA-A277-D541-166B-1C792D771E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7861" y="3089487"/>
            <a:ext cx="302482" cy="305078"/>
          </a:xfrm>
          <a:prstGeom prst="rect">
            <a:avLst/>
          </a:prstGeom>
        </p:spPr>
      </p:pic>
      <p:pic>
        <p:nvPicPr>
          <p:cNvPr id="23" name="图形 22">
            <a:extLst>
              <a:ext uri="{FF2B5EF4-FFF2-40B4-BE49-F238E27FC236}">
                <a16:creationId xmlns:a16="http://schemas.microsoft.com/office/drawing/2014/main" id="{A2148A29-4E30-C36A-DF8C-679C251D10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5217" y="3180928"/>
            <a:ext cx="302482" cy="305078"/>
          </a:xfrm>
          <a:prstGeom prst="rect">
            <a:avLst/>
          </a:prstGeom>
        </p:spPr>
      </p:pic>
      <p:cxnSp>
        <p:nvCxnSpPr>
          <p:cNvPr id="24" name="直接连接符 23">
            <a:extLst>
              <a:ext uri="{FF2B5EF4-FFF2-40B4-BE49-F238E27FC236}">
                <a16:creationId xmlns:a16="http://schemas.microsoft.com/office/drawing/2014/main" id="{2F944774-8E91-0136-3207-5C8DC5344C6F}"/>
              </a:ext>
            </a:extLst>
          </p:cNvPr>
          <p:cNvCxnSpPr>
            <a:cxnSpLocks/>
            <a:stCxn id="21" idx="3"/>
            <a:endCxn id="22" idx="1"/>
          </p:cNvCxnSpPr>
          <p:nvPr/>
        </p:nvCxnSpPr>
        <p:spPr>
          <a:xfrm flipV="1">
            <a:off x="3042989" y="3242026"/>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9B578C3F-6304-4517-DB1C-22903925603E}"/>
              </a:ext>
            </a:extLst>
          </p:cNvPr>
          <p:cNvCxnSpPr>
            <a:cxnSpLocks/>
            <a:stCxn id="22" idx="3"/>
            <a:endCxn id="23" idx="1"/>
          </p:cNvCxnSpPr>
          <p:nvPr/>
        </p:nvCxnSpPr>
        <p:spPr>
          <a:xfrm>
            <a:off x="3990343" y="3242026"/>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4C016F24-A9E8-A052-3070-B0E8B2F197E9}"/>
              </a:ext>
            </a:extLst>
          </p:cNvPr>
          <p:cNvCxnSpPr>
            <a:cxnSpLocks/>
            <a:stCxn id="12" idx="2"/>
            <a:endCxn id="21" idx="0"/>
          </p:cNvCxnSpPr>
          <p:nvPr/>
        </p:nvCxnSpPr>
        <p:spPr>
          <a:xfrm>
            <a:off x="2690843" y="3002784"/>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7E26BA9-27EC-C694-8C01-0E3D6975E5D4}"/>
              </a:ext>
            </a:extLst>
          </p:cNvPr>
          <p:cNvCxnSpPr>
            <a:cxnSpLocks/>
            <a:stCxn id="14" idx="2"/>
            <a:endCxn id="22" idx="0"/>
          </p:cNvCxnSpPr>
          <p:nvPr/>
        </p:nvCxnSpPr>
        <p:spPr>
          <a:xfrm>
            <a:off x="3638198" y="2911343"/>
            <a:ext cx="200904" cy="178144"/>
          </a:xfrm>
          <a:prstGeom prst="line">
            <a:avLst/>
          </a:prstGeom>
          <a:ln w="12700">
            <a:solidFill>
              <a:schemeClr val="tx1">
                <a:lumMod val="75000"/>
                <a:lumOff val="25000"/>
              </a:schemeClr>
            </a:solidFill>
            <a:prstDash val="lgDash"/>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6D8DFFAE-A166-033C-4FFA-7A0F2AE6569D}"/>
              </a:ext>
            </a:extLst>
          </p:cNvPr>
          <p:cNvCxnSpPr>
            <a:cxnSpLocks/>
            <a:stCxn id="15" idx="2"/>
            <a:endCxn id="23" idx="0"/>
          </p:cNvCxnSpPr>
          <p:nvPr/>
        </p:nvCxnSpPr>
        <p:spPr>
          <a:xfrm>
            <a:off x="4585554" y="3002784"/>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46AA5BC9-F7E7-4D10-7E19-508A2D0CCF6A}"/>
              </a:ext>
            </a:extLst>
          </p:cNvPr>
          <p:cNvCxnSpPr>
            <a:cxnSpLocks/>
          </p:cNvCxnSpPr>
          <p:nvPr/>
        </p:nvCxnSpPr>
        <p:spPr>
          <a:xfrm flipH="1" flipV="1">
            <a:off x="4003062" y="3315470"/>
            <a:ext cx="626310" cy="80976"/>
          </a:xfrm>
          <a:prstGeom prst="line">
            <a:avLst/>
          </a:prstGeom>
          <a:ln w="12700">
            <a:solidFill>
              <a:srgbClr val="002060"/>
            </a:solidFill>
            <a:headEnd type="triangle"/>
            <a:tailEnd type="none"/>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AE616D3B-824E-AD16-B1D9-605BE1EF1034}"/>
              </a:ext>
            </a:extLst>
          </p:cNvPr>
          <p:cNvCxnSpPr>
            <a:cxnSpLocks/>
          </p:cNvCxnSpPr>
          <p:nvPr/>
        </p:nvCxnSpPr>
        <p:spPr>
          <a:xfrm flipH="1">
            <a:off x="3050917" y="3308374"/>
            <a:ext cx="624978" cy="90688"/>
          </a:xfrm>
          <a:prstGeom prst="line">
            <a:avLst/>
          </a:prstGeom>
          <a:ln w="12700">
            <a:solidFill>
              <a:srgbClr val="002060"/>
            </a:solidFill>
            <a:headEnd type="triangle"/>
            <a:tailEnd type="none"/>
          </a:ln>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F5259FBD-1DD6-B3B1-713E-E57BBFB8EA1D}"/>
              </a:ext>
            </a:extLst>
          </p:cNvPr>
          <p:cNvCxnSpPr>
            <a:cxnSpLocks/>
          </p:cNvCxnSpPr>
          <p:nvPr/>
        </p:nvCxnSpPr>
        <p:spPr>
          <a:xfrm flipH="1" flipV="1">
            <a:off x="2628918" y="3045170"/>
            <a:ext cx="241338" cy="192692"/>
          </a:xfrm>
          <a:prstGeom prst="line">
            <a:avLst/>
          </a:prstGeom>
          <a:ln w="12700">
            <a:solidFill>
              <a:srgbClr val="002060"/>
            </a:solidFill>
            <a:headEnd type="triangle"/>
            <a:tailEnd type="none"/>
          </a:ln>
        </p:spPr>
        <p:style>
          <a:lnRef idx="1">
            <a:schemeClr val="dk1"/>
          </a:lnRef>
          <a:fillRef idx="0">
            <a:schemeClr val="dk1"/>
          </a:fillRef>
          <a:effectRef idx="0">
            <a:schemeClr val="dk1"/>
          </a:effectRef>
          <a:fontRef idx="minor">
            <a:schemeClr val="tx1"/>
          </a:fontRef>
        </p:style>
      </p:cxnSp>
      <p:cxnSp>
        <p:nvCxnSpPr>
          <p:cNvPr id="48" name="直接箭头连接符 47">
            <a:extLst>
              <a:ext uri="{FF2B5EF4-FFF2-40B4-BE49-F238E27FC236}">
                <a16:creationId xmlns:a16="http://schemas.microsoft.com/office/drawing/2014/main" id="{330830E3-0EDF-32AB-ABCF-33F12545C3AF}"/>
              </a:ext>
            </a:extLst>
          </p:cNvPr>
          <p:cNvCxnSpPr>
            <a:cxnSpLocks/>
          </p:cNvCxnSpPr>
          <p:nvPr/>
        </p:nvCxnSpPr>
        <p:spPr>
          <a:xfrm>
            <a:off x="4736795" y="2998024"/>
            <a:ext cx="193921" cy="187665"/>
          </a:xfrm>
          <a:prstGeom prst="straightConnector1">
            <a:avLst/>
          </a:prstGeom>
          <a:ln w="12700">
            <a:solidFill>
              <a:srgbClr val="002060"/>
            </a:solidFill>
            <a:headEnd type="triangle"/>
            <a:tailEnd type="none"/>
          </a:ln>
        </p:spPr>
        <p:style>
          <a:lnRef idx="1">
            <a:schemeClr val="dk1"/>
          </a:lnRef>
          <a:fillRef idx="0">
            <a:schemeClr val="dk1"/>
          </a:fillRef>
          <a:effectRef idx="0">
            <a:schemeClr val="dk1"/>
          </a:effectRef>
          <a:fontRef idx="minor">
            <a:schemeClr val="tx1"/>
          </a:fontRef>
        </p:style>
      </p:cxnSp>
      <p:pic>
        <p:nvPicPr>
          <p:cNvPr id="53" name="图形 52">
            <a:extLst>
              <a:ext uri="{FF2B5EF4-FFF2-40B4-BE49-F238E27FC236}">
                <a16:creationId xmlns:a16="http://schemas.microsoft.com/office/drawing/2014/main" id="{1699F5D3-7255-88D5-4004-151E751A19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2730" y="1663939"/>
            <a:ext cx="302482" cy="305078"/>
          </a:xfrm>
          <a:prstGeom prst="rect">
            <a:avLst/>
          </a:prstGeom>
        </p:spPr>
      </p:pic>
      <p:pic>
        <p:nvPicPr>
          <p:cNvPr id="54" name="图形 53">
            <a:extLst>
              <a:ext uri="{FF2B5EF4-FFF2-40B4-BE49-F238E27FC236}">
                <a16:creationId xmlns:a16="http://schemas.microsoft.com/office/drawing/2014/main" id="{8AF608B5-72AB-45AA-ED8F-BD6F2101F1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8955" y="1663939"/>
            <a:ext cx="302482" cy="305078"/>
          </a:xfrm>
          <a:prstGeom prst="rect">
            <a:avLst/>
          </a:prstGeom>
        </p:spPr>
      </p:pic>
      <p:sp>
        <p:nvSpPr>
          <p:cNvPr id="55" name="文本框 54">
            <a:extLst>
              <a:ext uri="{FF2B5EF4-FFF2-40B4-BE49-F238E27FC236}">
                <a16:creationId xmlns:a16="http://schemas.microsoft.com/office/drawing/2014/main" id="{3AE1890A-3758-3D21-52C3-316804B85BEB}"/>
              </a:ext>
            </a:extLst>
          </p:cNvPr>
          <p:cNvSpPr txBox="1"/>
          <p:nvPr/>
        </p:nvSpPr>
        <p:spPr>
          <a:xfrm>
            <a:off x="2864077" y="1647956"/>
            <a:ext cx="567097" cy="369332"/>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zh-CN" altLang="en-US" dirty="0"/>
              <a:t>域</a:t>
            </a:r>
            <a:r>
              <a:rPr lang="en-US" altLang="zh-CN" dirty="0"/>
              <a:t>1</a:t>
            </a:r>
            <a:endParaRPr lang="zh-CN" altLang="zh-CN" dirty="0"/>
          </a:p>
        </p:txBody>
      </p:sp>
      <p:sp>
        <p:nvSpPr>
          <p:cNvPr id="56" name="文本框 55">
            <a:extLst>
              <a:ext uri="{FF2B5EF4-FFF2-40B4-BE49-F238E27FC236}">
                <a16:creationId xmlns:a16="http://schemas.microsoft.com/office/drawing/2014/main" id="{B24556CC-41BD-237D-5379-7F8B837F86B1}"/>
              </a:ext>
            </a:extLst>
          </p:cNvPr>
          <p:cNvSpPr txBox="1"/>
          <p:nvPr/>
        </p:nvSpPr>
        <p:spPr>
          <a:xfrm>
            <a:off x="3981437" y="1647956"/>
            <a:ext cx="567097" cy="369332"/>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zh-CN" altLang="en-US" dirty="0"/>
              <a:t>域</a:t>
            </a:r>
            <a:r>
              <a:rPr lang="en-US" altLang="zh-CN" dirty="0"/>
              <a:t>2</a:t>
            </a:r>
            <a:endParaRPr lang="zh-CN" altLang="zh-CN" dirty="0"/>
          </a:p>
        </p:txBody>
      </p:sp>
      <p:sp>
        <p:nvSpPr>
          <p:cNvPr id="63" name="文本框 62">
            <a:extLst>
              <a:ext uri="{FF2B5EF4-FFF2-40B4-BE49-F238E27FC236}">
                <a16:creationId xmlns:a16="http://schemas.microsoft.com/office/drawing/2014/main" id="{D4277EA7-FC94-D565-6A96-C18141DB397A}"/>
              </a:ext>
            </a:extLst>
          </p:cNvPr>
          <p:cNvSpPr txBox="1"/>
          <p:nvPr/>
        </p:nvSpPr>
        <p:spPr>
          <a:xfrm>
            <a:off x="3773564" y="2073306"/>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64" name="文本框 63">
            <a:extLst>
              <a:ext uri="{FF2B5EF4-FFF2-40B4-BE49-F238E27FC236}">
                <a16:creationId xmlns:a16="http://schemas.microsoft.com/office/drawing/2014/main" id="{3842BFC2-9FDE-6380-E85D-7512F12F985B}"/>
              </a:ext>
            </a:extLst>
          </p:cNvPr>
          <p:cNvSpPr txBox="1"/>
          <p:nvPr/>
        </p:nvSpPr>
        <p:spPr>
          <a:xfrm>
            <a:off x="2749587" y="2053022"/>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65" name="文本框 64">
            <a:extLst>
              <a:ext uri="{FF2B5EF4-FFF2-40B4-BE49-F238E27FC236}">
                <a16:creationId xmlns:a16="http://schemas.microsoft.com/office/drawing/2014/main" id="{EA86BC14-A384-61CE-087B-4841479B6032}"/>
              </a:ext>
            </a:extLst>
          </p:cNvPr>
          <p:cNvSpPr txBox="1"/>
          <p:nvPr/>
        </p:nvSpPr>
        <p:spPr>
          <a:xfrm>
            <a:off x="3237254" y="2412892"/>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66" name="文本框 65">
            <a:extLst>
              <a:ext uri="{FF2B5EF4-FFF2-40B4-BE49-F238E27FC236}">
                <a16:creationId xmlns:a16="http://schemas.microsoft.com/office/drawing/2014/main" id="{1B8A51AA-940F-3FA1-EBBF-E79D470FB7AA}"/>
              </a:ext>
            </a:extLst>
          </p:cNvPr>
          <p:cNvSpPr txBox="1"/>
          <p:nvPr/>
        </p:nvSpPr>
        <p:spPr>
          <a:xfrm>
            <a:off x="2310703" y="2541061"/>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67" name="文本框 66">
            <a:extLst>
              <a:ext uri="{FF2B5EF4-FFF2-40B4-BE49-F238E27FC236}">
                <a16:creationId xmlns:a16="http://schemas.microsoft.com/office/drawing/2014/main" id="{E67518DD-3636-AA6A-0162-71C8B1A7D7BB}"/>
              </a:ext>
            </a:extLst>
          </p:cNvPr>
          <p:cNvSpPr txBox="1"/>
          <p:nvPr/>
        </p:nvSpPr>
        <p:spPr>
          <a:xfrm>
            <a:off x="4445629" y="2420503"/>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68" name="文本框 67">
            <a:extLst>
              <a:ext uri="{FF2B5EF4-FFF2-40B4-BE49-F238E27FC236}">
                <a16:creationId xmlns:a16="http://schemas.microsoft.com/office/drawing/2014/main" id="{8256A7DC-A385-0AD8-9629-83FA8DD1E1B3}"/>
              </a:ext>
            </a:extLst>
          </p:cNvPr>
          <p:cNvSpPr txBox="1"/>
          <p:nvPr/>
        </p:nvSpPr>
        <p:spPr>
          <a:xfrm>
            <a:off x="3141795" y="3020641"/>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69" name="文本框 68">
            <a:extLst>
              <a:ext uri="{FF2B5EF4-FFF2-40B4-BE49-F238E27FC236}">
                <a16:creationId xmlns:a16="http://schemas.microsoft.com/office/drawing/2014/main" id="{D9C57341-30FF-5FB6-0A41-7C887B6C524D}"/>
              </a:ext>
            </a:extLst>
          </p:cNvPr>
          <p:cNvSpPr txBox="1"/>
          <p:nvPr/>
        </p:nvSpPr>
        <p:spPr>
          <a:xfrm>
            <a:off x="4833755" y="2937967"/>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70" name="文本框 69">
            <a:extLst>
              <a:ext uri="{FF2B5EF4-FFF2-40B4-BE49-F238E27FC236}">
                <a16:creationId xmlns:a16="http://schemas.microsoft.com/office/drawing/2014/main" id="{883631C9-7C8D-4410-0AC9-723672BB15C7}"/>
              </a:ext>
            </a:extLst>
          </p:cNvPr>
          <p:cNvSpPr txBox="1"/>
          <p:nvPr/>
        </p:nvSpPr>
        <p:spPr>
          <a:xfrm>
            <a:off x="2905564" y="2537593"/>
            <a:ext cx="403445"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10</a:t>
            </a:r>
            <a:endParaRPr lang="zh-CN" altLang="zh-CN" sz="1400" dirty="0"/>
          </a:p>
        </p:txBody>
      </p:sp>
      <p:sp>
        <p:nvSpPr>
          <p:cNvPr id="71" name="文本框 70">
            <a:extLst>
              <a:ext uri="{FF2B5EF4-FFF2-40B4-BE49-F238E27FC236}">
                <a16:creationId xmlns:a16="http://schemas.microsoft.com/office/drawing/2014/main" id="{4CD306AE-B583-0A13-7DFD-9B31E088E53B}"/>
              </a:ext>
            </a:extLst>
          </p:cNvPr>
          <p:cNvSpPr txBox="1"/>
          <p:nvPr/>
        </p:nvSpPr>
        <p:spPr>
          <a:xfrm>
            <a:off x="3857037" y="2512706"/>
            <a:ext cx="403445"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10</a:t>
            </a:r>
            <a:endParaRPr lang="zh-CN" altLang="zh-CN" sz="1400" dirty="0"/>
          </a:p>
        </p:txBody>
      </p:sp>
      <p:sp>
        <p:nvSpPr>
          <p:cNvPr id="72" name="文本框 71">
            <a:extLst>
              <a:ext uri="{FF2B5EF4-FFF2-40B4-BE49-F238E27FC236}">
                <a16:creationId xmlns:a16="http://schemas.microsoft.com/office/drawing/2014/main" id="{8DAB63DB-AA8A-0184-2CAE-76CE0988C31E}"/>
              </a:ext>
            </a:extLst>
          </p:cNvPr>
          <p:cNvSpPr txBox="1"/>
          <p:nvPr/>
        </p:nvSpPr>
        <p:spPr>
          <a:xfrm>
            <a:off x="3352759" y="2930656"/>
            <a:ext cx="403445"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10</a:t>
            </a:r>
            <a:endParaRPr lang="zh-CN" altLang="zh-CN" sz="1400" dirty="0"/>
          </a:p>
        </p:txBody>
      </p:sp>
      <p:sp>
        <p:nvSpPr>
          <p:cNvPr id="73" name="文本框 72">
            <a:extLst>
              <a:ext uri="{FF2B5EF4-FFF2-40B4-BE49-F238E27FC236}">
                <a16:creationId xmlns:a16="http://schemas.microsoft.com/office/drawing/2014/main" id="{82C09B39-2C35-2470-99A7-9282A734614A}"/>
              </a:ext>
            </a:extLst>
          </p:cNvPr>
          <p:cNvSpPr txBox="1"/>
          <p:nvPr/>
        </p:nvSpPr>
        <p:spPr>
          <a:xfrm>
            <a:off x="2341120" y="3083973"/>
            <a:ext cx="403445"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10</a:t>
            </a:r>
            <a:endParaRPr lang="zh-CN" altLang="zh-CN" sz="1400" dirty="0"/>
          </a:p>
        </p:txBody>
      </p:sp>
      <p:sp>
        <p:nvSpPr>
          <p:cNvPr id="74" name="文本框 73">
            <a:extLst>
              <a:ext uri="{FF2B5EF4-FFF2-40B4-BE49-F238E27FC236}">
                <a16:creationId xmlns:a16="http://schemas.microsoft.com/office/drawing/2014/main" id="{C98DAE2C-F9E9-86C3-E0A7-CE959F837F59}"/>
              </a:ext>
            </a:extLst>
          </p:cNvPr>
          <p:cNvSpPr txBox="1"/>
          <p:nvPr/>
        </p:nvSpPr>
        <p:spPr>
          <a:xfrm>
            <a:off x="4148873" y="3020641"/>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32" name="文本框 31">
            <a:extLst>
              <a:ext uri="{FF2B5EF4-FFF2-40B4-BE49-F238E27FC236}">
                <a16:creationId xmlns:a16="http://schemas.microsoft.com/office/drawing/2014/main" id="{AE9C616A-0633-469E-6194-4E3DAB22CD84}"/>
              </a:ext>
            </a:extLst>
          </p:cNvPr>
          <p:cNvSpPr txBox="1"/>
          <p:nvPr/>
        </p:nvSpPr>
        <p:spPr>
          <a:xfrm>
            <a:off x="2276773" y="2761379"/>
            <a:ext cx="302482" cy="338554"/>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600" dirty="0">
                <a:solidFill>
                  <a:schemeClr val="tx1"/>
                </a:solidFill>
              </a:rPr>
              <a:t>S</a:t>
            </a:r>
            <a:endParaRPr lang="zh-CN" altLang="zh-CN" sz="1600" dirty="0">
              <a:solidFill>
                <a:schemeClr val="tx1"/>
              </a:solidFill>
            </a:endParaRPr>
          </a:p>
        </p:txBody>
      </p:sp>
      <p:sp>
        <p:nvSpPr>
          <p:cNvPr id="34" name="文本框 33">
            <a:extLst>
              <a:ext uri="{FF2B5EF4-FFF2-40B4-BE49-F238E27FC236}">
                <a16:creationId xmlns:a16="http://schemas.microsoft.com/office/drawing/2014/main" id="{68925C75-F8BE-26B4-B392-3731614DD0C7}"/>
              </a:ext>
            </a:extLst>
          </p:cNvPr>
          <p:cNvSpPr txBox="1"/>
          <p:nvPr/>
        </p:nvSpPr>
        <p:spPr>
          <a:xfrm>
            <a:off x="4666121" y="2694949"/>
            <a:ext cx="302482" cy="338554"/>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600" dirty="0">
                <a:solidFill>
                  <a:schemeClr val="tx1"/>
                </a:solidFill>
              </a:rPr>
              <a:t>D</a:t>
            </a:r>
            <a:endParaRPr lang="zh-CN" altLang="zh-CN" sz="1600" dirty="0">
              <a:solidFill>
                <a:schemeClr val="tx1"/>
              </a:solidFill>
            </a:endParaRPr>
          </a:p>
        </p:txBody>
      </p:sp>
      <p:pic>
        <p:nvPicPr>
          <p:cNvPr id="77" name="图形 76">
            <a:extLst>
              <a:ext uri="{FF2B5EF4-FFF2-40B4-BE49-F238E27FC236}">
                <a16:creationId xmlns:a16="http://schemas.microsoft.com/office/drawing/2014/main" id="{65AF77BD-9DCD-A420-B5A2-BB8513C5DB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83537" y="2239012"/>
            <a:ext cx="302482" cy="305078"/>
          </a:xfrm>
          <a:prstGeom prst="rect">
            <a:avLst/>
          </a:prstGeom>
        </p:spPr>
      </p:pic>
      <p:pic>
        <p:nvPicPr>
          <p:cNvPr id="78" name="图形 77">
            <a:extLst>
              <a:ext uri="{FF2B5EF4-FFF2-40B4-BE49-F238E27FC236}">
                <a16:creationId xmlns:a16="http://schemas.microsoft.com/office/drawing/2014/main" id="{B108F98A-A5B4-CA10-5079-604FBD9548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0891" y="2147571"/>
            <a:ext cx="302482" cy="305078"/>
          </a:xfrm>
          <a:prstGeom prst="rect">
            <a:avLst/>
          </a:prstGeom>
        </p:spPr>
      </p:pic>
      <p:pic>
        <p:nvPicPr>
          <p:cNvPr id="79" name="图形 78">
            <a:extLst>
              <a:ext uri="{FF2B5EF4-FFF2-40B4-BE49-F238E27FC236}">
                <a16:creationId xmlns:a16="http://schemas.microsoft.com/office/drawing/2014/main" id="{3B828483-B023-0E48-4B19-F1613F05F7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8247" y="2239012"/>
            <a:ext cx="302482" cy="305078"/>
          </a:xfrm>
          <a:prstGeom prst="rect">
            <a:avLst/>
          </a:prstGeom>
        </p:spPr>
      </p:pic>
      <p:cxnSp>
        <p:nvCxnSpPr>
          <p:cNvPr id="80" name="直接连接符 79">
            <a:extLst>
              <a:ext uri="{FF2B5EF4-FFF2-40B4-BE49-F238E27FC236}">
                <a16:creationId xmlns:a16="http://schemas.microsoft.com/office/drawing/2014/main" id="{6DAA6D3E-9E6D-6EFB-4C53-79E0FE4338B1}"/>
              </a:ext>
            </a:extLst>
          </p:cNvPr>
          <p:cNvCxnSpPr>
            <a:cxnSpLocks/>
            <a:stCxn id="77" idx="3"/>
            <a:endCxn id="78" idx="1"/>
          </p:cNvCxnSpPr>
          <p:nvPr/>
        </p:nvCxnSpPr>
        <p:spPr>
          <a:xfrm flipV="1">
            <a:off x="6886019" y="2300110"/>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68ABC32F-EC03-07A4-B83A-F56F1FCF5851}"/>
              </a:ext>
            </a:extLst>
          </p:cNvPr>
          <p:cNvCxnSpPr>
            <a:cxnSpLocks/>
            <a:stCxn id="78" idx="3"/>
            <a:endCxn id="79" idx="1"/>
          </p:cNvCxnSpPr>
          <p:nvPr/>
        </p:nvCxnSpPr>
        <p:spPr>
          <a:xfrm>
            <a:off x="7833373" y="2300110"/>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pic>
        <p:nvPicPr>
          <p:cNvPr id="82" name="图形 81">
            <a:extLst>
              <a:ext uri="{FF2B5EF4-FFF2-40B4-BE49-F238E27FC236}">
                <a16:creationId xmlns:a16="http://schemas.microsoft.com/office/drawing/2014/main" id="{971B1554-6D66-3481-9496-A1D182A793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90560" y="2722235"/>
            <a:ext cx="302482" cy="305078"/>
          </a:xfrm>
          <a:prstGeom prst="rect">
            <a:avLst/>
          </a:prstGeom>
        </p:spPr>
      </p:pic>
      <p:pic>
        <p:nvPicPr>
          <p:cNvPr id="83" name="图形 82">
            <a:extLst>
              <a:ext uri="{FF2B5EF4-FFF2-40B4-BE49-F238E27FC236}">
                <a16:creationId xmlns:a16="http://schemas.microsoft.com/office/drawing/2014/main" id="{AC30C286-FF83-FAE4-A163-6F2DCC26C0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37915" y="2630794"/>
            <a:ext cx="302482" cy="305078"/>
          </a:xfrm>
          <a:prstGeom prst="rect">
            <a:avLst/>
          </a:prstGeom>
        </p:spPr>
      </p:pic>
      <p:pic>
        <p:nvPicPr>
          <p:cNvPr id="84" name="图形 83">
            <a:extLst>
              <a:ext uri="{FF2B5EF4-FFF2-40B4-BE49-F238E27FC236}">
                <a16:creationId xmlns:a16="http://schemas.microsoft.com/office/drawing/2014/main" id="{86962D02-C9FE-2262-19BE-24966E4F88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5271" y="2722235"/>
            <a:ext cx="302482" cy="305078"/>
          </a:xfrm>
          <a:prstGeom prst="rect">
            <a:avLst/>
          </a:prstGeom>
        </p:spPr>
      </p:pic>
      <p:cxnSp>
        <p:nvCxnSpPr>
          <p:cNvPr id="85" name="直接连接符 84">
            <a:extLst>
              <a:ext uri="{FF2B5EF4-FFF2-40B4-BE49-F238E27FC236}">
                <a16:creationId xmlns:a16="http://schemas.microsoft.com/office/drawing/2014/main" id="{D6C6A7D8-91EF-C38D-AB48-9259F54DDE41}"/>
              </a:ext>
            </a:extLst>
          </p:cNvPr>
          <p:cNvCxnSpPr>
            <a:cxnSpLocks/>
            <a:stCxn id="82" idx="3"/>
            <a:endCxn id="83" idx="1"/>
          </p:cNvCxnSpPr>
          <p:nvPr/>
        </p:nvCxnSpPr>
        <p:spPr>
          <a:xfrm flipV="1">
            <a:off x="7093042" y="2783333"/>
            <a:ext cx="644873"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8070897A-FB48-FAAA-A5EB-6B28BB4D726B}"/>
              </a:ext>
            </a:extLst>
          </p:cNvPr>
          <p:cNvCxnSpPr>
            <a:cxnSpLocks/>
            <a:stCxn id="83" idx="3"/>
            <a:endCxn id="84" idx="1"/>
          </p:cNvCxnSpPr>
          <p:nvPr/>
        </p:nvCxnSpPr>
        <p:spPr>
          <a:xfrm>
            <a:off x="8040397" y="2783333"/>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24146590-F2EF-7DEC-EF4C-B1C17BF769AC}"/>
              </a:ext>
            </a:extLst>
          </p:cNvPr>
          <p:cNvCxnSpPr>
            <a:cxnSpLocks/>
            <a:stCxn id="77" idx="2"/>
            <a:endCxn id="82" idx="0"/>
          </p:cNvCxnSpPr>
          <p:nvPr/>
        </p:nvCxnSpPr>
        <p:spPr>
          <a:xfrm>
            <a:off x="6734778" y="2544090"/>
            <a:ext cx="207024" cy="178145"/>
          </a:xfrm>
          <a:prstGeom prst="line">
            <a:avLst/>
          </a:prstGeom>
          <a:ln w="12700">
            <a:solidFill>
              <a:schemeClr val="tx1">
                <a:lumMod val="75000"/>
                <a:lumOff val="25000"/>
              </a:schemeClr>
            </a:solidFill>
            <a:prstDash val="lgDash"/>
          </a:ln>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4521C976-EC17-ABE6-AC47-71E1B746B857}"/>
              </a:ext>
            </a:extLst>
          </p:cNvPr>
          <p:cNvCxnSpPr>
            <a:cxnSpLocks/>
            <a:stCxn id="78" idx="2"/>
            <a:endCxn id="83" idx="0"/>
          </p:cNvCxnSpPr>
          <p:nvPr/>
        </p:nvCxnSpPr>
        <p:spPr>
          <a:xfrm>
            <a:off x="7682133" y="2452649"/>
            <a:ext cx="207024" cy="178145"/>
          </a:xfrm>
          <a:prstGeom prst="line">
            <a:avLst/>
          </a:prstGeom>
          <a:ln w="12700">
            <a:solidFill>
              <a:schemeClr val="tx1">
                <a:lumMod val="75000"/>
                <a:lumOff val="25000"/>
              </a:schemeClr>
            </a:solidFill>
            <a:prstDash val="lgDash"/>
          </a:ln>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9A1EB725-96F3-42FC-3901-FE5D7771A488}"/>
              </a:ext>
            </a:extLst>
          </p:cNvPr>
          <p:cNvCxnSpPr>
            <a:cxnSpLocks/>
            <a:stCxn id="79" idx="2"/>
            <a:endCxn id="84" idx="0"/>
          </p:cNvCxnSpPr>
          <p:nvPr/>
        </p:nvCxnSpPr>
        <p:spPr>
          <a:xfrm>
            <a:off x="8629488" y="2544090"/>
            <a:ext cx="207024" cy="178145"/>
          </a:xfrm>
          <a:prstGeom prst="line">
            <a:avLst/>
          </a:prstGeom>
          <a:ln w="12700">
            <a:solidFill>
              <a:schemeClr val="tx1">
                <a:lumMod val="75000"/>
                <a:lumOff val="25000"/>
              </a:schemeClr>
            </a:solidFill>
            <a:prstDash val="lgDash"/>
          </a:ln>
        </p:spPr>
        <p:style>
          <a:lnRef idx="1">
            <a:schemeClr val="dk1"/>
          </a:lnRef>
          <a:fillRef idx="0">
            <a:schemeClr val="dk1"/>
          </a:fillRef>
          <a:effectRef idx="0">
            <a:schemeClr val="dk1"/>
          </a:effectRef>
          <a:fontRef idx="minor">
            <a:schemeClr val="tx1"/>
          </a:fontRef>
        </p:style>
      </p:cxnSp>
      <p:pic>
        <p:nvPicPr>
          <p:cNvPr id="90" name="图形 89">
            <a:extLst>
              <a:ext uri="{FF2B5EF4-FFF2-40B4-BE49-F238E27FC236}">
                <a16:creationId xmlns:a16="http://schemas.microsoft.com/office/drawing/2014/main" id="{DF4C466D-5B9B-29B3-99B3-3EEEF384DA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91465" y="3205457"/>
            <a:ext cx="302482" cy="305078"/>
          </a:xfrm>
          <a:prstGeom prst="rect">
            <a:avLst/>
          </a:prstGeom>
        </p:spPr>
      </p:pic>
      <p:pic>
        <p:nvPicPr>
          <p:cNvPr id="91" name="图形 90">
            <a:extLst>
              <a:ext uri="{FF2B5EF4-FFF2-40B4-BE49-F238E27FC236}">
                <a16:creationId xmlns:a16="http://schemas.microsoft.com/office/drawing/2014/main" id="{8CF8A7EC-E0FA-380C-0BD9-6FC87F7BBE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8819" y="3114016"/>
            <a:ext cx="302482" cy="305078"/>
          </a:xfrm>
          <a:prstGeom prst="rect">
            <a:avLst/>
          </a:prstGeom>
        </p:spPr>
      </p:pic>
      <p:pic>
        <p:nvPicPr>
          <p:cNvPr id="92" name="图形 91">
            <a:extLst>
              <a:ext uri="{FF2B5EF4-FFF2-40B4-BE49-F238E27FC236}">
                <a16:creationId xmlns:a16="http://schemas.microsoft.com/office/drawing/2014/main" id="{2D6DD9DA-B62E-1D11-0E41-7C5972976A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6175" y="3205457"/>
            <a:ext cx="302482" cy="305078"/>
          </a:xfrm>
          <a:prstGeom prst="rect">
            <a:avLst/>
          </a:prstGeom>
        </p:spPr>
      </p:pic>
      <p:cxnSp>
        <p:nvCxnSpPr>
          <p:cNvPr id="93" name="直接连接符 92">
            <a:extLst>
              <a:ext uri="{FF2B5EF4-FFF2-40B4-BE49-F238E27FC236}">
                <a16:creationId xmlns:a16="http://schemas.microsoft.com/office/drawing/2014/main" id="{6CE4CFAF-BF6F-4488-B2ED-08A9391A0F1E}"/>
              </a:ext>
            </a:extLst>
          </p:cNvPr>
          <p:cNvCxnSpPr>
            <a:cxnSpLocks/>
            <a:stCxn id="90" idx="3"/>
            <a:endCxn id="91" idx="1"/>
          </p:cNvCxnSpPr>
          <p:nvPr/>
        </p:nvCxnSpPr>
        <p:spPr>
          <a:xfrm flipV="1">
            <a:off x="7293947" y="3266555"/>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6930977B-28A0-A3FE-7744-ECC291C76AEE}"/>
              </a:ext>
            </a:extLst>
          </p:cNvPr>
          <p:cNvCxnSpPr>
            <a:cxnSpLocks/>
            <a:stCxn id="91" idx="3"/>
            <a:endCxn id="92" idx="1"/>
          </p:cNvCxnSpPr>
          <p:nvPr/>
        </p:nvCxnSpPr>
        <p:spPr>
          <a:xfrm>
            <a:off x="8241301" y="3266555"/>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4419BD21-CF42-404F-281F-AF946F224CD7}"/>
              </a:ext>
            </a:extLst>
          </p:cNvPr>
          <p:cNvCxnSpPr>
            <a:cxnSpLocks/>
            <a:stCxn id="82" idx="2"/>
            <a:endCxn id="90" idx="0"/>
          </p:cNvCxnSpPr>
          <p:nvPr/>
        </p:nvCxnSpPr>
        <p:spPr>
          <a:xfrm>
            <a:off x="6941801" y="3027313"/>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E5AE62CD-9F55-6D3F-27E8-B8A26068F65A}"/>
              </a:ext>
            </a:extLst>
          </p:cNvPr>
          <p:cNvCxnSpPr>
            <a:cxnSpLocks/>
            <a:stCxn id="83" idx="2"/>
            <a:endCxn id="91" idx="0"/>
          </p:cNvCxnSpPr>
          <p:nvPr/>
        </p:nvCxnSpPr>
        <p:spPr>
          <a:xfrm>
            <a:off x="7889156" y="2935872"/>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29766705-D7D2-5358-9A6D-BBE23E15D6A8}"/>
              </a:ext>
            </a:extLst>
          </p:cNvPr>
          <p:cNvCxnSpPr>
            <a:cxnSpLocks/>
            <a:stCxn id="84" idx="2"/>
            <a:endCxn id="92" idx="0"/>
          </p:cNvCxnSpPr>
          <p:nvPr/>
        </p:nvCxnSpPr>
        <p:spPr>
          <a:xfrm>
            <a:off x="8836512" y="3027313"/>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AA0A9004-3D2C-1006-36A8-21E889257321}"/>
              </a:ext>
            </a:extLst>
          </p:cNvPr>
          <p:cNvCxnSpPr>
            <a:cxnSpLocks/>
          </p:cNvCxnSpPr>
          <p:nvPr/>
        </p:nvCxnSpPr>
        <p:spPr>
          <a:xfrm flipH="1">
            <a:off x="7121917" y="2851582"/>
            <a:ext cx="624978" cy="90688"/>
          </a:xfrm>
          <a:prstGeom prst="line">
            <a:avLst/>
          </a:prstGeom>
          <a:ln w="12700">
            <a:solidFill>
              <a:srgbClr val="002060"/>
            </a:solidFill>
            <a:headEnd type="triangle"/>
            <a:tailEnd type="none"/>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A561A4E0-692F-4E38-268D-3824334A6673}"/>
              </a:ext>
            </a:extLst>
          </p:cNvPr>
          <p:cNvCxnSpPr>
            <a:cxnSpLocks/>
          </p:cNvCxnSpPr>
          <p:nvPr/>
        </p:nvCxnSpPr>
        <p:spPr>
          <a:xfrm flipH="1" flipV="1">
            <a:off x="8048775" y="2857928"/>
            <a:ext cx="625180" cy="89284"/>
          </a:xfrm>
          <a:prstGeom prst="line">
            <a:avLst/>
          </a:prstGeom>
          <a:ln w="12700">
            <a:solidFill>
              <a:srgbClr val="002060"/>
            </a:solidFill>
            <a:headEnd type="triangle"/>
            <a:tailEnd type="none"/>
          </a:ln>
        </p:spPr>
        <p:style>
          <a:lnRef idx="1">
            <a:schemeClr val="dk1"/>
          </a:lnRef>
          <a:fillRef idx="0">
            <a:schemeClr val="dk1"/>
          </a:fillRef>
          <a:effectRef idx="0">
            <a:schemeClr val="dk1"/>
          </a:effectRef>
          <a:fontRef idx="minor">
            <a:schemeClr val="tx1"/>
          </a:fontRef>
        </p:style>
      </p:cxnSp>
      <p:pic>
        <p:nvPicPr>
          <p:cNvPr id="104" name="图形 103">
            <a:extLst>
              <a:ext uri="{FF2B5EF4-FFF2-40B4-BE49-F238E27FC236}">
                <a16:creationId xmlns:a16="http://schemas.microsoft.com/office/drawing/2014/main" id="{EF1FE043-C2F9-20DD-C2F0-D5DF7EF44E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3688" y="1688468"/>
            <a:ext cx="302482" cy="305078"/>
          </a:xfrm>
          <a:prstGeom prst="rect">
            <a:avLst/>
          </a:prstGeom>
        </p:spPr>
      </p:pic>
      <p:pic>
        <p:nvPicPr>
          <p:cNvPr id="105" name="图形 104">
            <a:extLst>
              <a:ext uri="{FF2B5EF4-FFF2-40B4-BE49-F238E27FC236}">
                <a16:creationId xmlns:a16="http://schemas.microsoft.com/office/drawing/2014/main" id="{8A4D71B1-0D50-886D-DFC9-C8CBC6736C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9913" y="1688468"/>
            <a:ext cx="302482" cy="305078"/>
          </a:xfrm>
          <a:prstGeom prst="rect">
            <a:avLst/>
          </a:prstGeom>
        </p:spPr>
      </p:pic>
      <p:sp>
        <p:nvSpPr>
          <p:cNvPr id="106" name="文本框 105">
            <a:extLst>
              <a:ext uri="{FF2B5EF4-FFF2-40B4-BE49-F238E27FC236}">
                <a16:creationId xmlns:a16="http://schemas.microsoft.com/office/drawing/2014/main" id="{9073738B-9F0F-641D-EDD8-30C7B810EB21}"/>
              </a:ext>
            </a:extLst>
          </p:cNvPr>
          <p:cNvSpPr txBox="1"/>
          <p:nvPr/>
        </p:nvSpPr>
        <p:spPr>
          <a:xfrm>
            <a:off x="7115035" y="1672485"/>
            <a:ext cx="567097" cy="369332"/>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zh-CN" altLang="en-US" dirty="0"/>
              <a:t>域</a:t>
            </a:r>
            <a:r>
              <a:rPr lang="en-US" altLang="zh-CN" dirty="0"/>
              <a:t>1</a:t>
            </a:r>
            <a:endParaRPr lang="zh-CN" altLang="zh-CN" dirty="0"/>
          </a:p>
        </p:txBody>
      </p:sp>
      <p:sp>
        <p:nvSpPr>
          <p:cNvPr id="107" name="文本框 106">
            <a:extLst>
              <a:ext uri="{FF2B5EF4-FFF2-40B4-BE49-F238E27FC236}">
                <a16:creationId xmlns:a16="http://schemas.microsoft.com/office/drawing/2014/main" id="{5D4F6F11-DD66-45E3-D392-876B8889ED41}"/>
              </a:ext>
            </a:extLst>
          </p:cNvPr>
          <p:cNvSpPr txBox="1"/>
          <p:nvPr/>
        </p:nvSpPr>
        <p:spPr>
          <a:xfrm>
            <a:off x="8232395" y="1672485"/>
            <a:ext cx="567097" cy="369332"/>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zh-CN" altLang="en-US" dirty="0"/>
              <a:t>域</a:t>
            </a:r>
            <a:r>
              <a:rPr lang="en-US" altLang="zh-CN" dirty="0"/>
              <a:t>2</a:t>
            </a:r>
            <a:endParaRPr lang="zh-CN" altLang="zh-CN" dirty="0"/>
          </a:p>
        </p:txBody>
      </p:sp>
      <p:sp>
        <p:nvSpPr>
          <p:cNvPr id="108" name="文本框 107">
            <a:extLst>
              <a:ext uri="{FF2B5EF4-FFF2-40B4-BE49-F238E27FC236}">
                <a16:creationId xmlns:a16="http://schemas.microsoft.com/office/drawing/2014/main" id="{3F7F6F26-6650-A352-7EEB-ED623448A2A5}"/>
              </a:ext>
            </a:extLst>
          </p:cNvPr>
          <p:cNvSpPr txBox="1"/>
          <p:nvPr/>
        </p:nvSpPr>
        <p:spPr>
          <a:xfrm>
            <a:off x="8024522" y="2097835"/>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109" name="文本框 108">
            <a:extLst>
              <a:ext uri="{FF2B5EF4-FFF2-40B4-BE49-F238E27FC236}">
                <a16:creationId xmlns:a16="http://schemas.microsoft.com/office/drawing/2014/main" id="{AB47D888-ABB1-3B46-546D-7FBD2840C0BC}"/>
              </a:ext>
            </a:extLst>
          </p:cNvPr>
          <p:cNvSpPr txBox="1"/>
          <p:nvPr/>
        </p:nvSpPr>
        <p:spPr>
          <a:xfrm>
            <a:off x="7000545" y="2077551"/>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110" name="文本框 109">
            <a:extLst>
              <a:ext uri="{FF2B5EF4-FFF2-40B4-BE49-F238E27FC236}">
                <a16:creationId xmlns:a16="http://schemas.microsoft.com/office/drawing/2014/main" id="{5DC36E05-791C-A7C6-4FA5-7A1A1E772D33}"/>
              </a:ext>
            </a:extLst>
          </p:cNvPr>
          <p:cNvSpPr txBox="1"/>
          <p:nvPr/>
        </p:nvSpPr>
        <p:spPr>
          <a:xfrm>
            <a:off x="7488212" y="2437421"/>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111" name="文本框 110">
            <a:extLst>
              <a:ext uri="{FF2B5EF4-FFF2-40B4-BE49-F238E27FC236}">
                <a16:creationId xmlns:a16="http://schemas.microsoft.com/office/drawing/2014/main" id="{7B51C0CD-4ADB-407E-3619-4734F5F759B8}"/>
              </a:ext>
            </a:extLst>
          </p:cNvPr>
          <p:cNvSpPr txBox="1"/>
          <p:nvPr/>
        </p:nvSpPr>
        <p:spPr>
          <a:xfrm>
            <a:off x="6561661" y="2565590"/>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112" name="文本框 111">
            <a:extLst>
              <a:ext uri="{FF2B5EF4-FFF2-40B4-BE49-F238E27FC236}">
                <a16:creationId xmlns:a16="http://schemas.microsoft.com/office/drawing/2014/main" id="{E263493D-2925-50AC-9A1C-AA48E9199B35}"/>
              </a:ext>
            </a:extLst>
          </p:cNvPr>
          <p:cNvSpPr txBox="1"/>
          <p:nvPr/>
        </p:nvSpPr>
        <p:spPr>
          <a:xfrm>
            <a:off x="8696587" y="2445032"/>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113" name="文本框 112">
            <a:extLst>
              <a:ext uri="{FF2B5EF4-FFF2-40B4-BE49-F238E27FC236}">
                <a16:creationId xmlns:a16="http://schemas.microsoft.com/office/drawing/2014/main" id="{1E614226-D861-4C87-796D-5928B986251F}"/>
              </a:ext>
            </a:extLst>
          </p:cNvPr>
          <p:cNvSpPr txBox="1"/>
          <p:nvPr/>
        </p:nvSpPr>
        <p:spPr>
          <a:xfrm>
            <a:off x="7392753" y="3045170"/>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114" name="文本框 113">
            <a:extLst>
              <a:ext uri="{FF2B5EF4-FFF2-40B4-BE49-F238E27FC236}">
                <a16:creationId xmlns:a16="http://schemas.microsoft.com/office/drawing/2014/main" id="{0F651544-1B2B-17D9-2847-7BD80C326056}"/>
              </a:ext>
            </a:extLst>
          </p:cNvPr>
          <p:cNvSpPr txBox="1"/>
          <p:nvPr/>
        </p:nvSpPr>
        <p:spPr>
          <a:xfrm>
            <a:off x="9084713" y="2962496"/>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115" name="文本框 114">
            <a:extLst>
              <a:ext uri="{FF2B5EF4-FFF2-40B4-BE49-F238E27FC236}">
                <a16:creationId xmlns:a16="http://schemas.microsoft.com/office/drawing/2014/main" id="{53963862-FF08-A69C-0EEC-97E256137AED}"/>
              </a:ext>
            </a:extLst>
          </p:cNvPr>
          <p:cNvSpPr txBox="1"/>
          <p:nvPr/>
        </p:nvSpPr>
        <p:spPr>
          <a:xfrm>
            <a:off x="7156522" y="2562122"/>
            <a:ext cx="403445"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10</a:t>
            </a:r>
            <a:endParaRPr lang="zh-CN" altLang="zh-CN" sz="1400" dirty="0"/>
          </a:p>
        </p:txBody>
      </p:sp>
      <p:sp>
        <p:nvSpPr>
          <p:cNvPr id="116" name="文本框 115">
            <a:extLst>
              <a:ext uri="{FF2B5EF4-FFF2-40B4-BE49-F238E27FC236}">
                <a16:creationId xmlns:a16="http://schemas.microsoft.com/office/drawing/2014/main" id="{5D6BB9C5-B8B7-2EBA-6509-6A48EE223510}"/>
              </a:ext>
            </a:extLst>
          </p:cNvPr>
          <p:cNvSpPr txBox="1"/>
          <p:nvPr/>
        </p:nvSpPr>
        <p:spPr>
          <a:xfrm>
            <a:off x="8107995" y="2537235"/>
            <a:ext cx="403445"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10</a:t>
            </a:r>
            <a:endParaRPr lang="zh-CN" altLang="zh-CN" sz="1400" dirty="0"/>
          </a:p>
        </p:txBody>
      </p:sp>
      <p:sp>
        <p:nvSpPr>
          <p:cNvPr id="117" name="文本框 116">
            <a:extLst>
              <a:ext uri="{FF2B5EF4-FFF2-40B4-BE49-F238E27FC236}">
                <a16:creationId xmlns:a16="http://schemas.microsoft.com/office/drawing/2014/main" id="{089CB3BA-2DB6-9463-D804-D3B3A350539B}"/>
              </a:ext>
            </a:extLst>
          </p:cNvPr>
          <p:cNvSpPr txBox="1"/>
          <p:nvPr/>
        </p:nvSpPr>
        <p:spPr>
          <a:xfrm>
            <a:off x="7603717" y="2955185"/>
            <a:ext cx="403445"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10</a:t>
            </a:r>
            <a:endParaRPr lang="zh-CN" altLang="zh-CN" sz="1400" dirty="0"/>
          </a:p>
        </p:txBody>
      </p:sp>
      <p:sp>
        <p:nvSpPr>
          <p:cNvPr id="118" name="文本框 117">
            <a:extLst>
              <a:ext uri="{FF2B5EF4-FFF2-40B4-BE49-F238E27FC236}">
                <a16:creationId xmlns:a16="http://schemas.microsoft.com/office/drawing/2014/main" id="{5C471AA1-1445-9EC1-31F5-8D64236ECAD1}"/>
              </a:ext>
            </a:extLst>
          </p:cNvPr>
          <p:cNvSpPr txBox="1"/>
          <p:nvPr/>
        </p:nvSpPr>
        <p:spPr>
          <a:xfrm>
            <a:off x="6592078" y="3108502"/>
            <a:ext cx="403445"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10</a:t>
            </a:r>
            <a:endParaRPr lang="zh-CN" altLang="zh-CN" sz="1400" dirty="0"/>
          </a:p>
        </p:txBody>
      </p:sp>
      <p:sp>
        <p:nvSpPr>
          <p:cNvPr id="119" name="文本框 118">
            <a:extLst>
              <a:ext uri="{FF2B5EF4-FFF2-40B4-BE49-F238E27FC236}">
                <a16:creationId xmlns:a16="http://schemas.microsoft.com/office/drawing/2014/main" id="{68C9329D-9391-0968-DCFE-F585D0B88171}"/>
              </a:ext>
            </a:extLst>
          </p:cNvPr>
          <p:cNvSpPr txBox="1"/>
          <p:nvPr/>
        </p:nvSpPr>
        <p:spPr>
          <a:xfrm>
            <a:off x="8399831" y="3045170"/>
            <a:ext cx="30248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t>5</a:t>
            </a:r>
            <a:endParaRPr lang="zh-CN" altLang="zh-CN" sz="1400" dirty="0"/>
          </a:p>
        </p:txBody>
      </p:sp>
      <p:sp>
        <p:nvSpPr>
          <p:cNvPr id="36" name="文本框 35">
            <a:extLst>
              <a:ext uri="{FF2B5EF4-FFF2-40B4-BE49-F238E27FC236}">
                <a16:creationId xmlns:a16="http://schemas.microsoft.com/office/drawing/2014/main" id="{A429E337-9856-4D9A-9906-B298B337BD03}"/>
              </a:ext>
            </a:extLst>
          </p:cNvPr>
          <p:cNvSpPr txBox="1"/>
          <p:nvPr/>
        </p:nvSpPr>
        <p:spPr>
          <a:xfrm>
            <a:off x="6540512" y="2796938"/>
            <a:ext cx="302482" cy="338554"/>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600" dirty="0">
                <a:solidFill>
                  <a:schemeClr val="tx1"/>
                </a:solidFill>
              </a:rPr>
              <a:t>S</a:t>
            </a:r>
            <a:endParaRPr lang="zh-CN" altLang="zh-CN" sz="1600" dirty="0">
              <a:solidFill>
                <a:schemeClr val="tx1"/>
              </a:solidFill>
            </a:endParaRPr>
          </a:p>
        </p:txBody>
      </p:sp>
      <p:sp>
        <p:nvSpPr>
          <p:cNvPr id="37" name="文本框 36">
            <a:extLst>
              <a:ext uri="{FF2B5EF4-FFF2-40B4-BE49-F238E27FC236}">
                <a16:creationId xmlns:a16="http://schemas.microsoft.com/office/drawing/2014/main" id="{F3886A6E-E764-4F7B-5B3F-C502513297E9}"/>
              </a:ext>
            </a:extLst>
          </p:cNvPr>
          <p:cNvSpPr txBox="1"/>
          <p:nvPr/>
        </p:nvSpPr>
        <p:spPr>
          <a:xfrm>
            <a:off x="8929860" y="2730508"/>
            <a:ext cx="302482" cy="338554"/>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600" dirty="0">
                <a:solidFill>
                  <a:schemeClr val="tx1"/>
                </a:solidFill>
              </a:rPr>
              <a:t>D</a:t>
            </a:r>
            <a:endParaRPr lang="zh-CN" altLang="zh-CN" sz="1600" dirty="0">
              <a:solidFill>
                <a:schemeClr val="tx1"/>
              </a:solidFill>
            </a:endParaRPr>
          </a:p>
        </p:txBody>
      </p:sp>
      <p:sp>
        <p:nvSpPr>
          <p:cNvPr id="38" name="文本框 37">
            <a:extLst>
              <a:ext uri="{FF2B5EF4-FFF2-40B4-BE49-F238E27FC236}">
                <a16:creationId xmlns:a16="http://schemas.microsoft.com/office/drawing/2014/main" id="{50D5E5CD-C796-344B-BF58-BC4C4F25C909}"/>
              </a:ext>
            </a:extLst>
          </p:cNvPr>
          <p:cNvSpPr txBox="1"/>
          <p:nvPr/>
        </p:nvSpPr>
        <p:spPr>
          <a:xfrm>
            <a:off x="7250150" y="3584846"/>
            <a:ext cx="1548744" cy="707886"/>
          </a:xfrm>
          <a:prstGeom prst="rect">
            <a:avLst/>
          </a:prstGeom>
          <a:noFill/>
          <a:effectLst/>
        </p:spPr>
        <p:txBody>
          <a:bodyPr wrap="square">
            <a:spAutoFit/>
          </a:bodyPr>
          <a:lstStyle>
            <a:defPPr>
              <a:defRPr lang="zh-CN"/>
            </a:defPPr>
            <a:lvl1pPr algn="ctr">
              <a:defRPr sz="2000" b="1">
                <a:solidFill>
                  <a:srgbClr val="002060"/>
                </a:solidFill>
                <a:latin typeface="微软雅黑" panose="020B0503020204020204" pitchFamily="34" charset="-122"/>
                <a:ea typeface="微软雅黑" panose="020B0503020204020204" pitchFamily="34" charset="-122"/>
              </a:defRPr>
            </a:lvl1pPr>
          </a:lstStyle>
          <a:p>
            <a:r>
              <a:rPr lang="zh-CN" altLang="en-US" dirty="0">
                <a:solidFill>
                  <a:srgbClr val="203864"/>
                </a:solidFill>
              </a:rPr>
              <a:t>域间流量小</a:t>
            </a:r>
            <a:endParaRPr lang="en-US" altLang="zh-CN" dirty="0">
              <a:solidFill>
                <a:srgbClr val="203864"/>
              </a:solidFill>
            </a:endParaRPr>
          </a:p>
          <a:p>
            <a:r>
              <a:rPr lang="zh-CN" altLang="en-US" dirty="0">
                <a:solidFill>
                  <a:srgbClr val="203864"/>
                </a:solidFill>
              </a:rPr>
              <a:t>域内流量大</a:t>
            </a:r>
          </a:p>
        </p:txBody>
      </p:sp>
      <p:sp>
        <p:nvSpPr>
          <p:cNvPr id="44" name="文本框 43">
            <a:extLst>
              <a:ext uri="{FF2B5EF4-FFF2-40B4-BE49-F238E27FC236}">
                <a16:creationId xmlns:a16="http://schemas.microsoft.com/office/drawing/2014/main" id="{C19E7DDE-8C8F-E2AD-1B85-AD336CD429E4}"/>
              </a:ext>
            </a:extLst>
          </p:cNvPr>
          <p:cNvSpPr txBox="1"/>
          <p:nvPr/>
        </p:nvSpPr>
        <p:spPr>
          <a:xfrm>
            <a:off x="2901677" y="3584846"/>
            <a:ext cx="1609952" cy="707886"/>
          </a:xfrm>
          <a:prstGeom prst="rect">
            <a:avLst/>
          </a:prstGeom>
          <a:noFill/>
          <a:effectLst/>
        </p:spPr>
        <p:txBody>
          <a:bodyPr wrap="square">
            <a:spAutoFit/>
          </a:bodyPr>
          <a:lstStyle>
            <a:defPPr>
              <a:defRPr lang="zh-CN"/>
            </a:defPPr>
            <a:lvl1pPr>
              <a:defRPr sz="2200" b="1">
                <a:latin typeface="微软雅黑" panose="020B0503020204020204" pitchFamily="34" charset="-122"/>
                <a:ea typeface="微软雅黑" panose="020B0503020204020204" pitchFamily="34" charset="-122"/>
              </a:defRPr>
            </a:lvl1pPr>
          </a:lstStyle>
          <a:p>
            <a:pPr algn="ctr"/>
            <a:r>
              <a:rPr lang="zh-CN" altLang="en-US" sz="2000" dirty="0">
                <a:solidFill>
                  <a:srgbClr val="203864"/>
                </a:solidFill>
              </a:rPr>
              <a:t>域间流量大</a:t>
            </a:r>
          </a:p>
          <a:p>
            <a:pPr algn="ctr"/>
            <a:r>
              <a:rPr lang="zh-CN" altLang="en-US" sz="2000" dirty="0">
                <a:solidFill>
                  <a:srgbClr val="203864"/>
                </a:solidFill>
              </a:rPr>
              <a:t>域内流量小</a:t>
            </a:r>
          </a:p>
        </p:txBody>
      </p:sp>
      <p:sp>
        <p:nvSpPr>
          <p:cNvPr id="46" name="任意多边形 113">
            <a:extLst>
              <a:ext uri="{FF2B5EF4-FFF2-40B4-BE49-F238E27FC236}">
                <a16:creationId xmlns:a16="http://schemas.microsoft.com/office/drawing/2014/main" id="{9B1C5CAE-A928-24C7-AA71-FF9A182EFECA}"/>
              </a:ext>
            </a:extLst>
          </p:cNvPr>
          <p:cNvSpPr/>
          <p:nvPr/>
        </p:nvSpPr>
        <p:spPr>
          <a:xfrm rot="10800000" flipH="1" flipV="1">
            <a:off x="6466213" y="4224866"/>
            <a:ext cx="3116618" cy="927691"/>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52000">
                <a:srgbClr val="90A0CD">
                  <a:alpha val="78000"/>
                </a:srgbClr>
              </a:gs>
              <a:gs pos="0">
                <a:srgbClr val="004B8C"/>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18A93E24-02EE-3776-3232-22D7496203E5}"/>
              </a:ext>
            </a:extLst>
          </p:cNvPr>
          <p:cNvSpPr>
            <a:spLocks noGrp="1"/>
          </p:cNvSpPr>
          <p:nvPr>
            <p:ph type="sldNum" sz="quarter" idx="10"/>
          </p:nvPr>
        </p:nvSpPr>
        <p:spPr/>
        <p:txBody>
          <a:bodyPr/>
          <a:lstStyle/>
          <a:p>
            <a:fld id="{33C59F56-D4B4-4DCE-AF8F-B905FFBCF912}" type="slidenum">
              <a:rPr lang="zh-CN" altLang="en-US" smtClean="0"/>
              <a:t>16</a:t>
            </a:fld>
            <a:endParaRPr lang="zh-CN" altLang="en-US"/>
          </a:p>
        </p:txBody>
      </p:sp>
    </p:spTree>
    <p:extLst>
      <p:ext uri="{BB962C8B-B14F-4D97-AF65-F5344CB8AC3E}">
        <p14:creationId xmlns:p14="http://schemas.microsoft.com/office/powerpoint/2010/main" val="3808780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8E86-23DA-E025-5F6C-10E18EBC0E07}"/>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7F1AED44-5117-DD5A-ED15-C790DCF7BF74}"/>
              </a:ext>
            </a:extLst>
          </p:cNvPr>
          <p:cNvSpPr>
            <a:spLocks noGrp="1"/>
          </p:cNvSpPr>
          <p:nvPr>
            <p:ph type="title"/>
          </p:nvPr>
        </p:nvSpPr>
        <p:spPr>
          <a:xfrm>
            <a:off x="614680" y="203200"/>
            <a:ext cx="4388016" cy="730249"/>
          </a:xfrm>
        </p:spPr>
        <p:txBody>
          <a:bodyPr>
            <a:noAutofit/>
          </a:bodyPr>
          <a:lstStyle/>
          <a:p>
            <a:r>
              <a:rPr lang="zh-CN" altLang="en-US" dirty="0"/>
              <a:t>解决方案</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CD6E482-07AE-D56C-FE69-6EC10BB065A3}"/>
                  </a:ext>
                </a:extLst>
              </p:cNvPr>
              <p:cNvSpPr txBox="1"/>
              <p:nvPr/>
            </p:nvSpPr>
            <p:spPr>
              <a:xfrm>
                <a:off x="398518" y="1534079"/>
                <a:ext cx="6703322" cy="4738092"/>
              </a:xfrm>
              <a:prstGeom prst="rect">
                <a:avLst/>
              </a:prstGeom>
              <a:noFill/>
              <a:ln w="28575">
                <a:noFill/>
              </a:ln>
            </p:spPr>
            <p:txBody>
              <a:bodyPr wrap="square">
                <a:spAutoFit/>
              </a:bodyPr>
              <a:lstStyle/>
              <a:p>
                <a:pPr marL="457200" indent="-457200">
                  <a:lnSpc>
                    <a:spcPct val="125000"/>
                  </a:lnSpc>
                  <a:buFont typeface="Wingdings" panose="05000000000000000000" pitchFamily="2" charset="2"/>
                  <a:buChar char="Ø"/>
                </a:pPr>
                <a:r>
                  <a:rPr lang="en-US" altLang="zh-CN" b="1" dirty="0">
                    <a:latin typeface="微软雅黑" panose="020B0503020204020204" pitchFamily="34" charset="-122"/>
                    <a:ea typeface="微软雅黑" panose="020B0503020204020204" pitchFamily="34" charset="-122"/>
                  </a:rPr>
                  <a:t>Louvain </a:t>
                </a:r>
                <a:r>
                  <a:rPr lang="zh-CN" altLang="en-US" b="1" dirty="0">
                    <a:latin typeface="微软雅黑" panose="020B0503020204020204" pitchFamily="34" charset="-122"/>
                    <a:ea typeface="微软雅黑" panose="020B0503020204020204" pitchFamily="34" charset="-122"/>
                  </a:rPr>
                  <a:t>算法是图论中的一种社区发现算法，通过最大化模块度将节点划分为</a:t>
                </a:r>
                <a:r>
                  <a:rPr lang="zh-CN" altLang="en-US" b="1" dirty="0">
                    <a:solidFill>
                      <a:srgbClr val="C00000"/>
                    </a:solidFill>
                    <a:latin typeface="微软雅黑" panose="020B0503020204020204" pitchFamily="34" charset="-122"/>
                    <a:ea typeface="微软雅黑" panose="020B0503020204020204" pitchFamily="34" charset="-122"/>
                  </a:rPr>
                  <a:t>内部连接紧密、外部连接稀疏</a:t>
                </a:r>
                <a:r>
                  <a:rPr lang="zh-CN" altLang="en-US" b="1" dirty="0">
                    <a:latin typeface="微软雅黑" panose="020B0503020204020204" pitchFamily="34" charset="-122"/>
                    <a:ea typeface="微软雅黑" panose="020B0503020204020204" pitchFamily="34" charset="-122"/>
                  </a:rPr>
                  <a:t>的社区。</a:t>
                </a:r>
                <a:endParaRPr lang="en-US" altLang="zh-CN" b="1" dirty="0">
                  <a:latin typeface="微软雅黑" panose="020B0503020204020204" pitchFamily="34" charset="-122"/>
                  <a:ea typeface="微软雅黑" panose="020B0503020204020204" pitchFamily="34" charset="-122"/>
                </a:endParaRPr>
              </a:p>
              <a:p>
                <a:pPr marL="457200" indent="-457200">
                  <a:lnSpc>
                    <a:spcPct val="125000"/>
                  </a:lnSpc>
                  <a:buFont typeface="Wingdings" panose="05000000000000000000" pitchFamily="2" charset="2"/>
                  <a:buChar char="Ø"/>
                </a:pPr>
                <a:r>
                  <a:rPr lang="zh-CN" altLang="zh-CN" b="1" dirty="0">
                    <a:solidFill>
                      <a:srgbClr val="002060"/>
                    </a:solidFill>
                    <a:latin typeface="微软雅黑" panose="020B0503020204020204" pitchFamily="34" charset="-122"/>
                    <a:ea typeface="微软雅黑" panose="020B0503020204020204" pitchFamily="34" charset="-122"/>
                  </a:rPr>
                  <a:t>模块度</a:t>
                </a:r>
                <a:r>
                  <a:rPr lang="zh-CN" altLang="zh-CN" b="1" dirty="0">
                    <a:latin typeface="微软雅黑" panose="020B0503020204020204" pitchFamily="34" charset="-122"/>
                    <a:ea typeface="微软雅黑" panose="020B0503020204020204" pitchFamily="34" charset="-122"/>
                  </a:rPr>
                  <a:t>量化了</a:t>
                </a:r>
                <a:r>
                  <a:rPr lang="zh-CN" altLang="en-US" b="1" dirty="0">
                    <a:latin typeface="微软雅黑" panose="020B0503020204020204" pitchFamily="34" charset="-122"/>
                    <a:ea typeface="微软雅黑" panose="020B0503020204020204" pitchFamily="34" charset="-122"/>
                  </a:rPr>
                  <a:t>社区的紧密程度</a:t>
                </a:r>
                <a:r>
                  <a:rPr lang="zh-CN" altLang="zh-CN" b="1" dirty="0">
                    <a:latin typeface="微软雅黑" panose="020B0503020204020204" pitchFamily="34" charset="-122"/>
                    <a:ea typeface="微软雅黑" panose="020B0503020204020204" pitchFamily="34" charset="-122"/>
                  </a:rPr>
                  <a:t>，定义为：</a:t>
                </a:r>
              </a:p>
              <a:p>
                <a:pPr>
                  <a:lnSpc>
                    <a:spcPct val="125000"/>
                  </a:lnSpc>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𝑸</m:t>
                          </m:r>
                        </m:e>
                        <m:sub>
                          <m:r>
                            <a:rPr lang="en-US" altLang="zh-CN" b="1" i="1" smtClean="0">
                              <a:latin typeface="Cambria Math" panose="02040503050406030204" pitchFamily="18" charset="0"/>
                            </a:rPr>
                            <m:t>𝐛𝐚𝐬𝐞</m:t>
                          </m:r>
                        </m:sub>
                      </m:sSub>
                      <m:r>
                        <a:rPr lang="en-US" altLang="zh-CN" b="1" smtClean="0">
                          <a:latin typeface="Cambria Math" panose="02040503050406030204" pitchFamily="18" charset="0"/>
                        </a:rPr>
                        <m:t>=</m:t>
                      </m:r>
                      <m:f>
                        <m:fPr>
                          <m:ctrlPr>
                            <a:rPr lang="zh-CN" altLang="zh-CN" b="1" i="1">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r>
                            <a:rPr lang="en-US" altLang="zh-CN" b="1" i="1" smtClean="0">
                              <a:latin typeface="Cambria Math" panose="02040503050406030204" pitchFamily="18" charset="0"/>
                            </a:rPr>
                            <m:t>𝒎</m:t>
                          </m:r>
                        </m:den>
                      </m:f>
                      <m:nary>
                        <m:naryPr>
                          <m:chr m:val="∑"/>
                          <m:limLoc m:val="undOvr"/>
                          <m:grow m:val="on"/>
                          <m:supHide m:val="on"/>
                          <m:ctrlPr>
                            <a:rPr lang="zh-CN" altLang="zh-CN" b="1" i="1">
                              <a:latin typeface="Cambria Math" panose="02040503050406030204" pitchFamily="18" charset="0"/>
                            </a:rPr>
                          </m:ctrlPr>
                        </m:naryPr>
                        <m:sub>
                          <m:r>
                            <a:rPr lang="en-US" altLang="zh-CN" b="1" i="1" smtClean="0">
                              <a:latin typeface="Cambria Math" panose="02040503050406030204" pitchFamily="18" charset="0"/>
                            </a:rPr>
                            <m:t>𝒊</m:t>
                          </m:r>
                          <m:r>
                            <a:rPr lang="en-US" altLang="zh-CN" b="1" smtClean="0">
                              <a:latin typeface="Cambria Math" panose="02040503050406030204" pitchFamily="18" charset="0"/>
                            </a:rPr>
                            <m:t>,</m:t>
                          </m:r>
                          <m:r>
                            <a:rPr lang="en-US" altLang="zh-CN" b="1" i="1" smtClean="0">
                              <a:latin typeface="Cambria Math" panose="02040503050406030204" pitchFamily="18" charset="0"/>
                            </a:rPr>
                            <m:t>𝒋</m:t>
                          </m:r>
                        </m:sub>
                        <m:sup/>
                        <m:e>
                          <m:r>
                            <a:rPr lang="en-US" altLang="zh-CN" b="1" smtClean="0">
                              <a:latin typeface="Cambria Math" panose="02040503050406030204" pitchFamily="18" charset="0"/>
                            </a:rPr>
                            <m:t> </m:t>
                          </m:r>
                        </m:e>
                      </m:nary>
                      <m:d>
                        <m:dPr>
                          <m:begChr m:val="["/>
                          <m:endChr m:val="]"/>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1" i="1" smtClean="0">
                                  <a:latin typeface="Cambria Math" panose="02040503050406030204" pitchFamily="18" charset="0"/>
                                </a:rPr>
                                <m:t>𝒊𝒋</m:t>
                              </m:r>
                            </m:sub>
                          </m:sSub>
                          <m:r>
                            <a:rPr lang="en-US" altLang="zh-CN" b="1" smtClean="0">
                              <a:latin typeface="Cambria Math" panose="02040503050406030204" pitchFamily="18" charset="0"/>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𝒌</m:t>
                                  </m:r>
                                </m:e>
                                <m:sub>
                                  <m:r>
                                    <a:rPr lang="en-US" altLang="zh-CN" b="1" i="1" smtClean="0">
                                      <a:latin typeface="Cambria Math" panose="02040503050406030204" pitchFamily="18" charset="0"/>
                                    </a:rPr>
                                    <m:t>𝒊</m:t>
                                  </m:r>
                                </m:sub>
                              </m:sSub>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𝒌</m:t>
                                  </m:r>
                                </m:e>
                                <m:sub>
                                  <m:r>
                                    <a:rPr lang="en-US" altLang="zh-CN" b="1" i="1" smtClean="0">
                                      <a:latin typeface="Cambria Math" panose="02040503050406030204" pitchFamily="18" charset="0"/>
                                    </a:rPr>
                                    <m:t>𝒋</m:t>
                                  </m:r>
                                </m:sub>
                              </m:sSub>
                            </m:num>
                            <m:den>
                              <m:r>
                                <a:rPr lang="en-US" altLang="zh-CN" b="1" i="1" smtClean="0">
                                  <a:latin typeface="Cambria Math" panose="02040503050406030204" pitchFamily="18" charset="0"/>
                                </a:rPr>
                                <m:t>𝟐</m:t>
                              </m:r>
                              <m:r>
                                <a:rPr lang="en-US" altLang="zh-CN" b="1" i="1" smtClean="0">
                                  <a:latin typeface="Cambria Math" panose="02040503050406030204" pitchFamily="18" charset="0"/>
                                </a:rPr>
                                <m:t>𝒎</m:t>
                              </m:r>
                            </m:den>
                          </m:f>
                        </m:e>
                      </m:d>
                      <m:r>
                        <a:rPr lang="en-US" altLang="zh-CN" b="1" i="1" smtClean="0">
                          <a:latin typeface="Cambria Math" panose="02040503050406030204" pitchFamily="18" charset="0"/>
                        </a:rPr>
                        <m:t>𝜹</m:t>
                      </m:r>
                      <m:r>
                        <a:rPr lang="en-US" altLang="zh-CN" b="1" smtClean="0">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sub>
                      </m:sSub>
                      <m:r>
                        <a:rPr lang="en-US" altLang="zh-CN" b="1" smtClean="0">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𝒋</m:t>
                          </m:r>
                        </m:sub>
                      </m:sSub>
                      <m:r>
                        <a:rPr lang="en-US" altLang="zh-CN" b="1" smtClean="0">
                          <a:latin typeface="Cambria Math" panose="02040503050406030204" pitchFamily="18" charset="0"/>
                        </a:rPr>
                        <m:t>)</m:t>
                      </m:r>
                    </m:oMath>
                  </m:oMathPara>
                </a14:m>
                <a:endParaRPr lang="zh-CN" altLang="zh-CN" b="1" dirty="0">
                  <a:latin typeface="微软雅黑" panose="020B0503020204020204" pitchFamily="34" charset="-122"/>
                  <a:ea typeface="微软雅黑" panose="020B0503020204020204" pitchFamily="34" charset="-122"/>
                </a:endParaRPr>
              </a:p>
              <a:p>
                <a:pPr>
                  <a:lnSpc>
                    <a:spcPct val="125000"/>
                  </a:lnSpc>
                </a:pPr>
                <a:r>
                  <a:rPr lang="zh-CN" altLang="zh-CN" b="1"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𝑨</m:t>
                        </m:r>
                      </m:e>
                      <m:sub>
                        <m:r>
                          <a:rPr lang="en-US" altLang="zh-CN" b="1" i="1" smtClean="0">
                            <a:latin typeface="Cambria Math" panose="02040503050406030204" pitchFamily="18" charset="0"/>
                          </a:rPr>
                          <m:t>𝒊𝒋</m:t>
                        </m:r>
                      </m:sub>
                    </m:sSub>
                  </m:oMath>
                </a14:m>
                <a:r>
                  <a:rPr lang="zh-CN" altLang="zh-CN" b="1" dirty="0">
                    <a:latin typeface="微软雅黑" panose="020B0503020204020204" pitchFamily="34" charset="-122"/>
                    <a:ea typeface="微软雅黑" panose="020B0503020204020204" pitchFamily="34" charset="-122"/>
                  </a:rPr>
                  <a:t>表示节点</a:t>
                </a:r>
                <a14:m>
                  <m:oMath xmlns:m="http://schemas.openxmlformats.org/officeDocument/2006/math">
                    <m:r>
                      <a:rPr lang="en-US" altLang="zh-CN" b="1" i="1" smtClean="0">
                        <a:latin typeface="Cambria Math" panose="02040503050406030204" pitchFamily="18" charset="0"/>
                      </a:rPr>
                      <m:t>𝒊</m:t>
                    </m:r>
                  </m:oMath>
                </a14:m>
                <a:r>
                  <a:rPr lang="zh-CN" altLang="zh-CN" b="1" dirty="0">
                    <a:latin typeface="微软雅黑" panose="020B0503020204020204" pitchFamily="34" charset="-122"/>
                    <a:ea typeface="微软雅黑" panose="020B0503020204020204" pitchFamily="34" charset="-122"/>
                  </a:rPr>
                  <a:t>和节点</a:t>
                </a:r>
                <a14:m>
                  <m:oMath xmlns:m="http://schemas.openxmlformats.org/officeDocument/2006/math">
                    <m:r>
                      <a:rPr lang="en-US" altLang="zh-CN" b="1" i="1" smtClean="0">
                        <a:latin typeface="Cambria Math" panose="02040503050406030204" pitchFamily="18" charset="0"/>
                      </a:rPr>
                      <m:t>𝒋</m:t>
                    </m:r>
                  </m:oMath>
                </a14:m>
                <a:r>
                  <a:rPr lang="zh-CN" altLang="zh-CN" b="1" dirty="0">
                    <a:latin typeface="微软雅黑" panose="020B0503020204020204" pitchFamily="34" charset="-122"/>
                    <a:ea typeface="微软雅黑" panose="020B0503020204020204" pitchFamily="34" charset="-122"/>
                  </a:rPr>
                  <a:t>之间的边权重，</a:t>
                </a:r>
                <a14:m>
                  <m:oMath xmlns:m="http://schemas.openxmlformats.org/officeDocument/2006/math">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𝒌</m:t>
                        </m:r>
                      </m:e>
                      <m:sub>
                        <m:r>
                          <a:rPr lang="en-US" altLang="zh-CN" b="1" i="1" smtClean="0">
                            <a:latin typeface="Cambria Math" panose="02040503050406030204" pitchFamily="18" charset="0"/>
                          </a:rPr>
                          <m:t>𝒊</m:t>
                        </m:r>
                      </m:sub>
                    </m:sSub>
                  </m:oMath>
                </a14:m>
                <a:r>
                  <a:rPr lang="zh-CN" altLang="en-US" b="1" dirty="0">
                    <a:latin typeface="微软雅黑" panose="020B0503020204020204" pitchFamily="34" charset="-122"/>
                    <a:ea typeface="微软雅黑" panose="020B0503020204020204" pitchFamily="34" charset="-122"/>
                  </a:rPr>
                  <a:t>表示</a:t>
                </a:r>
                <a:r>
                  <a:rPr lang="zh-CN" altLang="zh-CN" b="1" dirty="0">
                    <a:latin typeface="微软雅黑" panose="020B0503020204020204" pitchFamily="34" charset="-122"/>
                    <a:ea typeface="微软雅黑" panose="020B0503020204020204" pitchFamily="34" charset="-122"/>
                  </a:rPr>
                  <a:t>连接到节点</a:t>
                </a:r>
                <a14:m>
                  <m:oMath xmlns:m="http://schemas.openxmlformats.org/officeDocument/2006/math">
                    <m:r>
                      <a:rPr lang="en-US" altLang="zh-CN" b="1" i="1" smtClean="0">
                        <a:latin typeface="Cambria Math" panose="02040503050406030204" pitchFamily="18" charset="0"/>
                      </a:rPr>
                      <m:t>𝒊</m:t>
                    </m:r>
                  </m:oMath>
                </a14:m>
                <a:r>
                  <a:rPr lang="zh-CN" altLang="en-US" b="1" dirty="0">
                    <a:latin typeface="微软雅黑" panose="020B0503020204020204" pitchFamily="34" charset="-122"/>
                    <a:ea typeface="微软雅黑" panose="020B0503020204020204" pitchFamily="34" charset="-122"/>
                  </a:rPr>
                  <a:t>的</a:t>
                </a:r>
                <a:r>
                  <a:rPr lang="zh-CN" altLang="zh-CN" b="1" dirty="0">
                    <a:latin typeface="微软雅黑" panose="020B0503020204020204" pitchFamily="34" charset="-122"/>
                    <a:ea typeface="微软雅黑" panose="020B0503020204020204" pitchFamily="34" charset="-122"/>
                  </a:rPr>
                  <a:t>边的总权重，</a:t>
                </a:r>
                <a14:m>
                  <m:oMath xmlns:m="http://schemas.openxmlformats.org/officeDocument/2006/math">
                    <m:r>
                      <a:rPr lang="en-US" altLang="zh-CN" b="1" i="1" smtClean="0">
                        <a:latin typeface="Cambria Math" panose="02040503050406030204" pitchFamily="18" charset="0"/>
                      </a:rPr>
                      <m:t>𝒎</m:t>
                    </m:r>
                  </m:oMath>
                </a14:m>
                <a:r>
                  <a:rPr lang="zh-CN" altLang="zh-CN" b="1" dirty="0">
                    <a:latin typeface="微软雅黑" panose="020B0503020204020204" pitchFamily="34" charset="-122"/>
                    <a:ea typeface="微软雅黑" panose="020B0503020204020204" pitchFamily="34" charset="-122"/>
                  </a:rPr>
                  <a:t>是网络中所有边权重的总和，</a:t>
                </a:r>
                <a14:m>
                  <m:oMath xmlns:m="http://schemas.openxmlformats.org/officeDocument/2006/math">
                    <m:r>
                      <a:rPr lang="en-US" altLang="zh-CN" b="1" i="1" smtClean="0">
                        <a:latin typeface="Cambria Math" panose="02040503050406030204" pitchFamily="18" charset="0"/>
                      </a:rPr>
                      <m:t>𝜹</m:t>
                    </m:r>
                    <m:r>
                      <a:rPr lang="en-US" altLang="zh-CN" b="1" smtClean="0">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m:t>
                        </m:r>
                      </m:sub>
                    </m:sSub>
                    <m:r>
                      <a:rPr lang="en-US" altLang="zh-CN" b="1" smtClean="0">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𝒋</m:t>
                        </m:r>
                      </m:sub>
                    </m:sSub>
                    <m:r>
                      <a:rPr lang="en-US" altLang="zh-CN" b="1" smtClean="0">
                        <a:latin typeface="Cambria Math" panose="02040503050406030204" pitchFamily="18" charset="0"/>
                      </a:rPr>
                      <m:t>)</m:t>
                    </m:r>
                  </m:oMath>
                </a14:m>
                <a:r>
                  <a:rPr lang="zh-CN" altLang="zh-CN" b="1" dirty="0">
                    <a:latin typeface="微软雅黑" panose="020B0503020204020204" pitchFamily="34" charset="-122"/>
                    <a:ea typeface="微软雅黑" panose="020B0503020204020204" pitchFamily="34" charset="-122"/>
                  </a:rPr>
                  <a:t>表示节点</a:t>
                </a:r>
                <a14:m>
                  <m:oMath xmlns:m="http://schemas.openxmlformats.org/officeDocument/2006/math">
                    <m:r>
                      <a:rPr lang="en-US" altLang="zh-CN" b="1" i="1" smtClean="0">
                        <a:latin typeface="Cambria Math" panose="02040503050406030204" pitchFamily="18" charset="0"/>
                      </a:rPr>
                      <m:t>𝒊</m:t>
                    </m:r>
                  </m:oMath>
                </a14:m>
                <a:r>
                  <a:rPr lang="zh-CN" altLang="zh-CN" b="1" dirty="0">
                    <a:latin typeface="微软雅黑" panose="020B0503020204020204" pitchFamily="34" charset="-122"/>
                    <a:ea typeface="微软雅黑" panose="020B0503020204020204" pitchFamily="34" charset="-122"/>
                  </a:rPr>
                  <a:t>和节点</a:t>
                </a:r>
                <a14:m>
                  <m:oMath xmlns:m="http://schemas.openxmlformats.org/officeDocument/2006/math">
                    <m:r>
                      <a:rPr lang="en-US" altLang="zh-CN" b="1" i="1" smtClean="0">
                        <a:latin typeface="Cambria Math" panose="02040503050406030204" pitchFamily="18" charset="0"/>
                      </a:rPr>
                      <m:t>𝒋</m:t>
                    </m:r>
                  </m:oMath>
                </a14:m>
                <a:r>
                  <a:rPr lang="zh-CN" altLang="zh-CN" b="1" dirty="0">
                    <a:latin typeface="微软雅黑" panose="020B0503020204020204" pitchFamily="34" charset="-122"/>
                    <a:ea typeface="微软雅黑" panose="020B0503020204020204" pitchFamily="34" charset="-122"/>
                  </a:rPr>
                  <a:t>是否在同一</a:t>
                </a:r>
                <a:r>
                  <a:rPr lang="zh-CN" altLang="en-US" b="1" dirty="0">
                    <a:latin typeface="微软雅黑" panose="020B0503020204020204" pitchFamily="34" charset="-122"/>
                    <a:ea typeface="微软雅黑" panose="020B0503020204020204" pitchFamily="34" charset="-122"/>
                  </a:rPr>
                  <a:t>社区</a:t>
                </a:r>
                <a:r>
                  <a:rPr lang="zh-CN" altLang="zh-CN" b="1" dirty="0">
                    <a:latin typeface="微软雅黑" panose="020B0503020204020204" pitchFamily="34" charset="-122"/>
                    <a:ea typeface="微软雅黑" panose="020B0503020204020204" pitchFamily="34" charset="-122"/>
                  </a:rPr>
                  <a:t>中。</a:t>
                </a:r>
                <a:r>
                  <a:rPr lang="zh-CN" altLang="en-US" b="1" dirty="0">
                    <a:latin typeface="微软雅黑" panose="020B0503020204020204" pitchFamily="34" charset="-122"/>
                    <a:ea typeface="微软雅黑" panose="020B0503020204020204" pitchFamily="34" charset="-122"/>
                  </a:rPr>
                  <a:t>简化形式为：</a:t>
                </a:r>
                <a:endParaRPr lang="en-US" altLang="zh-CN" b="1" dirty="0">
                  <a:latin typeface="微软雅黑" panose="020B0503020204020204" pitchFamily="34" charset="-122"/>
                  <a:ea typeface="微软雅黑" panose="020B0503020204020204" pitchFamily="34" charset="-122"/>
                </a:endParaRPr>
              </a:p>
              <a:p>
                <a:pPr>
                  <a:lnSpc>
                    <a:spcPct val="125000"/>
                  </a:lnSpc>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a:latin typeface="Cambria Math" panose="02040503050406030204" pitchFamily="18" charset="0"/>
                            </a:rPr>
                            <m:t>𝑸</m:t>
                          </m:r>
                        </m:e>
                        <m:sub>
                          <m:r>
                            <a:rPr lang="en-US" altLang="zh-CN" b="1">
                              <a:latin typeface="Cambria Math" panose="02040503050406030204" pitchFamily="18" charset="0"/>
                            </a:rPr>
                            <m:t>𝒃𝒂𝒔𝒆</m:t>
                          </m:r>
                        </m:sub>
                      </m:sSub>
                      <m:r>
                        <a:rPr lang="en-US" altLang="zh-CN" b="1">
                          <a:latin typeface="Cambria Math" panose="02040503050406030204" pitchFamily="18" charset="0"/>
                        </a:rPr>
                        <m:t>=</m:t>
                      </m:r>
                      <m:nary>
                        <m:naryPr>
                          <m:chr m:val="∑"/>
                          <m:limLoc m:val="undOvr"/>
                          <m:supHide m:val="on"/>
                          <m:ctrlPr>
                            <a:rPr lang="zh-CN" altLang="zh-CN" b="1" i="1">
                              <a:latin typeface="Cambria Math" panose="02040503050406030204" pitchFamily="18" charset="0"/>
                            </a:rPr>
                          </m:ctrlPr>
                        </m:naryPr>
                        <m:sub>
                          <m:r>
                            <a:rPr lang="en-US" altLang="zh-CN" b="1" i="0" smtClean="0">
                              <a:latin typeface="Cambria Math" panose="02040503050406030204" pitchFamily="18" charset="0"/>
                            </a:rPr>
                            <m:t>𝐝</m:t>
                          </m:r>
                        </m:sub>
                        <m:sup/>
                        <m:e>
                          <m:d>
                            <m:dPr>
                              <m:begChr m:val="["/>
                              <m:endChr m:val="]"/>
                              <m:ctrlPr>
                                <a:rPr lang="zh-CN" altLang="zh-CN" b="1" i="1">
                                  <a:latin typeface="Cambria Math" panose="02040503050406030204" pitchFamily="18" charset="0"/>
                                </a:rPr>
                              </m:ctrlPr>
                            </m:dPr>
                            <m:e>
                              <m:f>
                                <m:fPr>
                                  <m:ctrlPr>
                                    <a:rPr lang="zh-CN" altLang="zh-CN" b="1" i="1" smtClean="0">
                                      <a:latin typeface="Cambria Math" panose="02040503050406030204" pitchFamily="18" charset="0"/>
                                    </a:rPr>
                                  </m:ctrlPr>
                                </m:fPr>
                                <m:num>
                                  <m:nary>
                                    <m:naryPr>
                                      <m:chr m:val="∑"/>
                                      <m:limLoc m:val="undOvr"/>
                                      <m:grow m:val="on"/>
                                      <m:supHide m:val="on"/>
                                      <m:ctrlPr>
                                        <a:rPr lang="zh-CN" altLang="zh-CN" b="1" i="1">
                                          <a:latin typeface="Cambria Math" panose="02040503050406030204" pitchFamily="18" charset="0"/>
                                        </a:rPr>
                                      </m:ctrlPr>
                                    </m:naryPr>
                                    <m:sub>
                                      <m:r>
                                        <a:rPr lang="en-US" altLang="zh-CN" b="1">
                                          <a:latin typeface="Cambria Math" panose="02040503050406030204" pitchFamily="18" charset="0"/>
                                        </a:rPr>
                                        <m:t>𝒊𝒏</m:t>
                                      </m:r>
                                    </m:sub>
                                    <m:sup/>
                                    <m:e>
                                      <m:r>
                                        <a:rPr lang="en-US" altLang="zh-CN" b="1">
                                          <a:latin typeface="Cambria Math" panose="02040503050406030204" pitchFamily="18" charset="0"/>
                                        </a:rPr>
                                        <m:t> </m:t>
                                      </m:r>
                                    </m:e>
                                  </m:nary>
                                </m:num>
                                <m:den>
                                  <m:r>
                                    <a:rPr lang="en-US" altLang="zh-CN" b="1">
                                      <a:latin typeface="Cambria Math" panose="02040503050406030204" pitchFamily="18" charset="0"/>
                                    </a:rPr>
                                    <m:t>𝟐</m:t>
                                  </m:r>
                                  <m:r>
                                    <a:rPr lang="en-US" altLang="zh-CN" b="1">
                                      <a:latin typeface="Cambria Math" panose="02040503050406030204" pitchFamily="18" charset="0"/>
                                    </a:rPr>
                                    <m:t>𝒎</m:t>
                                  </m:r>
                                </m:den>
                              </m:f>
                              <m:r>
                                <a:rPr lang="en-US" altLang="zh-CN" b="1">
                                  <a:latin typeface="Cambria Math" panose="02040503050406030204" pitchFamily="18" charset="0"/>
                                </a:rPr>
                                <m:t>−</m:t>
                              </m:r>
                              <m:sSup>
                                <m:sSupPr>
                                  <m:ctrlPr>
                                    <a:rPr lang="zh-CN" altLang="zh-CN" b="1" i="1">
                                      <a:latin typeface="Cambria Math" panose="02040503050406030204" pitchFamily="18" charset="0"/>
                                    </a:rPr>
                                  </m:ctrlPr>
                                </m:sSupPr>
                                <m:e>
                                  <m:d>
                                    <m:dPr>
                                      <m:ctrlPr>
                                        <a:rPr lang="zh-CN" altLang="zh-CN" b="1" i="1">
                                          <a:latin typeface="Cambria Math" panose="02040503050406030204" pitchFamily="18" charset="0"/>
                                        </a:rPr>
                                      </m:ctrlPr>
                                    </m:dPr>
                                    <m:e>
                                      <m:f>
                                        <m:fPr>
                                          <m:ctrlPr>
                                            <a:rPr lang="zh-CN" altLang="zh-CN" b="1" i="1">
                                              <a:latin typeface="Cambria Math" panose="02040503050406030204" pitchFamily="18" charset="0"/>
                                            </a:rPr>
                                          </m:ctrlPr>
                                        </m:fPr>
                                        <m:num>
                                          <m:nary>
                                            <m:naryPr>
                                              <m:chr m:val="∑"/>
                                              <m:limLoc m:val="undOvr"/>
                                              <m:grow m:val="on"/>
                                              <m:supHide m:val="on"/>
                                              <m:ctrlPr>
                                                <a:rPr lang="zh-CN" altLang="zh-CN" b="1" i="1">
                                                  <a:latin typeface="Cambria Math" panose="02040503050406030204" pitchFamily="18" charset="0"/>
                                                </a:rPr>
                                              </m:ctrlPr>
                                            </m:naryPr>
                                            <m:sub>
                                              <m:r>
                                                <a:rPr lang="en-US" altLang="zh-CN" b="1">
                                                  <a:latin typeface="Cambria Math" panose="02040503050406030204" pitchFamily="18" charset="0"/>
                                                </a:rPr>
                                                <m:t>𝒕𝒐𝒕</m:t>
                                              </m:r>
                                            </m:sub>
                                            <m:sup/>
                                            <m:e>
                                              <m:r>
                                                <a:rPr lang="en-US" altLang="zh-CN" b="1">
                                                  <a:latin typeface="Cambria Math" panose="02040503050406030204" pitchFamily="18" charset="0"/>
                                                </a:rPr>
                                                <m:t> </m:t>
                                              </m:r>
                                            </m:e>
                                          </m:nary>
                                        </m:num>
                                        <m:den>
                                          <m:r>
                                            <a:rPr lang="en-US" altLang="zh-CN" b="1">
                                              <a:latin typeface="Cambria Math" panose="02040503050406030204" pitchFamily="18" charset="0"/>
                                            </a:rPr>
                                            <m:t>𝟐</m:t>
                                          </m:r>
                                          <m:r>
                                            <a:rPr lang="en-US" altLang="zh-CN" b="1">
                                              <a:latin typeface="Cambria Math" panose="02040503050406030204" pitchFamily="18" charset="0"/>
                                            </a:rPr>
                                            <m:t>𝒎</m:t>
                                          </m:r>
                                        </m:den>
                                      </m:f>
                                    </m:e>
                                  </m:d>
                                </m:e>
                                <m:sup>
                                  <m:r>
                                    <a:rPr lang="en-US" altLang="zh-CN" b="1">
                                      <a:latin typeface="Cambria Math" panose="02040503050406030204" pitchFamily="18" charset="0"/>
                                    </a:rPr>
                                    <m:t>𝟐</m:t>
                                  </m:r>
                                </m:sup>
                              </m:sSup>
                            </m:e>
                          </m:d>
                        </m:e>
                      </m:nary>
                    </m:oMath>
                  </m:oMathPara>
                </a14:m>
                <a:endParaRPr lang="en-US" altLang="zh-CN" b="1" dirty="0"/>
              </a:p>
              <a:p>
                <a:pPr>
                  <a:lnSpc>
                    <a:spcPct val="125000"/>
                  </a:lnSpc>
                </a:pPr>
                <a:r>
                  <a:rPr lang="zh-CN" altLang="en-US" b="1" dirty="0">
                    <a:latin typeface="微软雅黑" panose="020B0503020204020204" pitchFamily="34" charset="-122"/>
                    <a:ea typeface="微软雅黑" panose="020B0503020204020204" pitchFamily="34" charset="-122"/>
                  </a:rPr>
                  <a:t>其中，</a:t>
                </a:r>
                <a:r>
                  <a:rPr lang="zh-CN" altLang="zh-CN" b="1" dirty="0"/>
                  <a:t> </a:t>
                </a:r>
                <a14:m>
                  <m:oMath xmlns:m="http://schemas.openxmlformats.org/officeDocument/2006/math">
                    <m:nary>
                      <m:naryPr>
                        <m:chr m:val="∑"/>
                        <m:limLoc m:val="undOvr"/>
                        <m:grow m:val="on"/>
                        <m:supHide m:val="on"/>
                        <m:ctrlPr>
                          <a:rPr lang="zh-CN" altLang="zh-CN" b="1" i="1">
                            <a:latin typeface="Cambria Math" panose="02040503050406030204" pitchFamily="18" charset="0"/>
                          </a:rPr>
                        </m:ctrlPr>
                      </m:naryPr>
                      <m:sub>
                        <m:r>
                          <a:rPr lang="en-US" altLang="zh-CN" b="1">
                            <a:latin typeface="Cambria Math" panose="02040503050406030204" pitchFamily="18" charset="0"/>
                          </a:rPr>
                          <m:t>𝒊𝒏</m:t>
                        </m:r>
                      </m:sub>
                      <m:sup/>
                      <m:e>
                        <m:r>
                          <a:rPr lang="en-US" altLang="zh-CN" b="1">
                            <a:latin typeface="Cambria Math" panose="02040503050406030204" pitchFamily="18" charset="0"/>
                          </a:rPr>
                          <m:t> </m:t>
                        </m:r>
                      </m:e>
                    </m:nary>
                  </m:oMath>
                </a14:m>
                <a:r>
                  <a:rPr lang="zh-CN" altLang="en-US" b="1" dirty="0">
                    <a:latin typeface="微软雅黑" panose="020B0503020204020204" pitchFamily="34" charset="-122"/>
                    <a:ea typeface="微软雅黑" panose="020B0503020204020204" pitchFamily="34" charset="-122"/>
                  </a:rPr>
                  <a:t>表示社区</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𝒅</m:t>
                    </m:r>
                  </m:oMath>
                </a14:m>
                <a:r>
                  <a:rPr lang="zh-CN" altLang="en-US" b="1" dirty="0">
                    <a:latin typeface="微软雅黑" panose="020B0503020204020204" pitchFamily="34" charset="-122"/>
                    <a:ea typeface="微软雅黑" panose="020B0503020204020204" pitchFamily="34" charset="-122"/>
                  </a:rPr>
                  <a:t>内部的权重，</a:t>
                </a:r>
                <a:r>
                  <a:rPr lang="zh-CN" altLang="zh-CN" b="1" dirty="0"/>
                  <a:t> </a:t>
                </a:r>
                <a14:m>
                  <m:oMath xmlns:m="http://schemas.openxmlformats.org/officeDocument/2006/math">
                    <m:nary>
                      <m:naryPr>
                        <m:chr m:val="∑"/>
                        <m:limLoc m:val="undOvr"/>
                        <m:grow m:val="on"/>
                        <m:supHide m:val="on"/>
                        <m:ctrlPr>
                          <a:rPr lang="zh-CN" altLang="zh-CN" b="1" i="1">
                            <a:latin typeface="Cambria Math" panose="02040503050406030204" pitchFamily="18" charset="0"/>
                          </a:rPr>
                        </m:ctrlPr>
                      </m:naryPr>
                      <m:sub>
                        <m:r>
                          <a:rPr lang="en-US" altLang="zh-CN" b="1">
                            <a:latin typeface="Cambria Math" panose="02040503050406030204" pitchFamily="18" charset="0"/>
                          </a:rPr>
                          <m:t>𝒊𝒏</m:t>
                        </m:r>
                      </m:sub>
                      <m:sup/>
                      <m:e>
                        <m:r>
                          <a:rPr lang="en-US" altLang="zh-CN" b="1">
                            <a:latin typeface="Cambria Math" panose="02040503050406030204" pitchFamily="18" charset="0"/>
                          </a:rPr>
                          <m:t> </m:t>
                        </m:r>
                      </m:e>
                    </m:nary>
                  </m:oMath>
                </a14:m>
                <a:r>
                  <a:rPr lang="zh-CN" altLang="en-US" b="1" dirty="0">
                    <a:latin typeface="微软雅黑" panose="020B0503020204020204" pitchFamily="34" charset="-122"/>
                    <a:ea typeface="微软雅黑" panose="020B0503020204020204" pitchFamily="34" charset="-122"/>
                  </a:rPr>
                  <a:t>表示与社区</a:t>
                </a:r>
                <a14:m>
                  <m:oMath xmlns:m="http://schemas.openxmlformats.org/officeDocument/2006/math">
                    <m:r>
                      <a:rPr lang="en-US" altLang="zh-CN" b="1" i="1" dirty="0">
                        <a:latin typeface="Cambria Math" panose="02040503050406030204" pitchFamily="18" charset="0"/>
                        <a:ea typeface="微软雅黑" panose="020B0503020204020204" pitchFamily="34" charset="-122"/>
                      </a:rPr>
                      <m:t>𝒅</m:t>
                    </m:r>
                  </m:oMath>
                </a14:m>
                <a:r>
                  <a:rPr lang="zh-CN" altLang="en-US" b="1" dirty="0">
                    <a:latin typeface="微软雅黑" panose="020B0503020204020204" pitchFamily="34" charset="-122"/>
                    <a:ea typeface="微软雅黑" panose="020B0503020204020204" pitchFamily="34" charset="-122"/>
                  </a:rPr>
                  <a:t>内部的点连接的边的权重，包括社区内部的边以及社区外部的边。</a:t>
                </a:r>
              </a:p>
            </p:txBody>
          </p:sp>
        </mc:Choice>
        <mc:Fallback xmlns="">
          <p:sp>
            <p:nvSpPr>
              <p:cNvPr id="3" name="文本框 2">
                <a:extLst>
                  <a:ext uri="{FF2B5EF4-FFF2-40B4-BE49-F238E27FC236}">
                    <a16:creationId xmlns:a16="http://schemas.microsoft.com/office/drawing/2014/main" id="{3CD6E482-07AE-D56C-FE69-6EC10BB065A3}"/>
                  </a:ext>
                </a:extLst>
              </p:cNvPr>
              <p:cNvSpPr txBox="1">
                <a:spLocks noRot="1" noChangeAspect="1" noMove="1" noResize="1" noEditPoints="1" noAdjustHandles="1" noChangeArrowheads="1" noChangeShapeType="1" noTextEdit="1"/>
              </p:cNvSpPr>
              <p:nvPr/>
            </p:nvSpPr>
            <p:spPr>
              <a:xfrm>
                <a:off x="398518" y="1534079"/>
                <a:ext cx="6703322" cy="4738092"/>
              </a:xfrm>
              <a:prstGeom prst="rect">
                <a:avLst/>
              </a:prstGeom>
              <a:blipFill>
                <a:blip r:embed="rId3"/>
                <a:stretch>
                  <a:fillRect l="-727" r="-364" b="-6564"/>
                </a:stretch>
              </a:blipFill>
              <a:ln w="28575">
                <a:noFill/>
              </a:ln>
            </p:spPr>
            <p:txBody>
              <a:bodyPr/>
              <a:lstStyle/>
              <a:p>
                <a:r>
                  <a:rPr lang="zh-CN" altLang="en-US">
                    <a:noFill/>
                  </a:rPr>
                  <a:t> </a:t>
                </a:r>
              </a:p>
            </p:txBody>
          </p:sp>
        </mc:Fallback>
      </mc:AlternateContent>
      <p:pic>
        <p:nvPicPr>
          <p:cNvPr id="130" name="图片 129">
            <a:extLst>
              <a:ext uri="{FF2B5EF4-FFF2-40B4-BE49-F238E27FC236}">
                <a16:creationId xmlns:a16="http://schemas.microsoft.com/office/drawing/2014/main" id="{4304B4A5-4920-B293-C321-7BAB5019805A}"/>
              </a:ext>
            </a:extLst>
          </p:cNvPr>
          <p:cNvPicPr>
            <a:picLocks noChangeAspect="1"/>
          </p:cNvPicPr>
          <p:nvPr/>
        </p:nvPicPr>
        <p:blipFill>
          <a:blip r:embed="rId4"/>
          <a:srcRect/>
          <a:stretch/>
        </p:blipFill>
        <p:spPr>
          <a:xfrm>
            <a:off x="7041263" y="1626979"/>
            <a:ext cx="4940562" cy="4249946"/>
          </a:xfrm>
          <a:prstGeom prst="rect">
            <a:avLst/>
          </a:prstGeom>
        </p:spPr>
      </p:pic>
      <p:sp>
        <p:nvSpPr>
          <p:cNvPr id="133" name="文本框 132">
            <a:extLst>
              <a:ext uri="{FF2B5EF4-FFF2-40B4-BE49-F238E27FC236}">
                <a16:creationId xmlns:a16="http://schemas.microsoft.com/office/drawing/2014/main" id="{73A6105F-1009-60AA-5461-20AECCB775D0}"/>
              </a:ext>
            </a:extLst>
          </p:cNvPr>
          <p:cNvSpPr txBox="1"/>
          <p:nvPr/>
        </p:nvSpPr>
        <p:spPr>
          <a:xfrm>
            <a:off x="342772" y="879906"/>
            <a:ext cx="2324228" cy="53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ctr">
              <a:buFont typeface="Wingdings" panose="05000000000000000000" pitchFamily="2" charset="2"/>
              <a:buChar char="p"/>
            </a:pPr>
            <a:r>
              <a:rPr lang="zh-CN" altLang="en-US" dirty="0">
                <a:solidFill>
                  <a:srgbClr val="203864"/>
                </a:solidFill>
              </a:rPr>
              <a:t>网络域划分</a:t>
            </a:r>
          </a:p>
        </p:txBody>
      </p:sp>
      <p:sp>
        <p:nvSpPr>
          <p:cNvPr id="4" name="灯片编号占位符 3">
            <a:extLst>
              <a:ext uri="{FF2B5EF4-FFF2-40B4-BE49-F238E27FC236}">
                <a16:creationId xmlns:a16="http://schemas.microsoft.com/office/drawing/2014/main" id="{6E3EA8C1-4CAA-329B-D713-9A5D099FE14D}"/>
              </a:ext>
            </a:extLst>
          </p:cNvPr>
          <p:cNvSpPr>
            <a:spLocks noGrp="1"/>
          </p:cNvSpPr>
          <p:nvPr>
            <p:ph type="sldNum" sz="quarter" idx="10"/>
          </p:nvPr>
        </p:nvSpPr>
        <p:spPr/>
        <p:txBody>
          <a:bodyPr/>
          <a:lstStyle/>
          <a:p>
            <a:fld id="{33C59F56-D4B4-4DCE-AF8F-B905FFBCF912}" type="slidenum">
              <a:rPr lang="zh-CN" altLang="en-US" smtClean="0"/>
              <a:t>17</a:t>
            </a:fld>
            <a:endParaRPr lang="zh-CN" altLang="en-US"/>
          </a:p>
        </p:txBody>
      </p:sp>
    </p:spTree>
    <p:extLst>
      <p:ext uri="{BB962C8B-B14F-4D97-AF65-F5344CB8AC3E}">
        <p14:creationId xmlns:p14="http://schemas.microsoft.com/office/powerpoint/2010/main" val="236060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8CA98-C375-A475-F551-711B6617CA81}"/>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1B12630F-644F-E856-A53A-5556DC4756B6}"/>
              </a:ext>
            </a:extLst>
          </p:cNvPr>
          <p:cNvSpPr>
            <a:spLocks noGrp="1"/>
          </p:cNvSpPr>
          <p:nvPr>
            <p:ph type="title"/>
          </p:nvPr>
        </p:nvSpPr>
        <p:spPr>
          <a:xfrm>
            <a:off x="614680" y="203200"/>
            <a:ext cx="4388016" cy="730249"/>
          </a:xfrm>
        </p:spPr>
        <p:txBody>
          <a:bodyPr>
            <a:noAutofit/>
          </a:bodyPr>
          <a:lstStyle/>
          <a:p>
            <a:r>
              <a:rPr lang="zh-CN" altLang="en-US" dirty="0"/>
              <a:t>解决方案</a:t>
            </a:r>
          </a:p>
        </p:txBody>
      </p:sp>
      <p:sp>
        <p:nvSpPr>
          <p:cNvPr id="3" name="文本框 2">
            <a:extLst>
              <a:ext uri="{FF2B5EF4-FFF2-40B4-BE49-F238E27FC236}">
                <a16:creationId xmlns:a16="http://schemas.microsoft.com/office/drawing/2014/main" id="{6CB5A54B-3962-E5BF-62DF-1C3FE45A287C}"/>
              </a:ext>
            </a:extLst>
          </p:cNvPr>
          <p:cNvSpPr txBox="1"/>
          <p:nvPr/>
        </p:nvSpPr>
        <p:spPr>
          <a:xfrm>
            <a:off x="193039" y="1416783"/>
            <a:ext cx="6713787" cy="1015663"/>
          </a:xfrm>
          <a:prstGeom prst="rect">
            <a:avLst/>
          </a:prstGeom>
          <a:noFill/>
          <a:ln w="28575">
            <a:noFill/>
          </a:ln>
        </p:spPr>
        <p:txBody>
          <a:bodyPr wrap="square">
            <a:spAutoFit/>
          </a:bodyPr>
          <a:lstStyle/>
          <a:p>
            <a:pPr marL="342900" indent="-342900" algn="just">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提出了一种面向服务与负载感知的域划分算法（</a:t>
            </a:r>
            <a:r>
              <a:rPr lang="en-US" altLang="zh-CN" sz="2000" b="1" dirty="0">
                <a:latin typeface="微软雅黑" panose="020B0503020204020204" pitchFamily="34" charset="-122"/>
                <a:ea typeface="微软雅黑" panose="020B0503020204020204" pitchFamily="34" charset="-122"/>
              </a:rPr>
              <a:t>SLPA</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Service-Oriented and Load-Aware Partitioning Algorithm</a:t>
            </a:r>
            <a:r>
              <a:rPr lang="zh-CN" altLang="en-US" sz="2000" b="1" dirty="0">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D975FBCC-FE22-EF71-8AED-5F729500E3D7}"/>
              </a:ext>
            </a:extLst>
          </p:cNvPr>
          <p:cNvSpPr txBox="1"/>
          <p:nvPr/>
        </p:nvSpPr>
        <p:spPr>
          <a:xfrm>
            <a:off x="342772" y="879906"/>
            <a:ext cx="2324228" cy="53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ctr">
              <a:buFont typeface="Wingdings" panose="05000000000000000000" pitchFamily="2" charset="2"/>
              <a:buChar char="p"/>
            </a:pPr>
            <a:r>
              <a:rPr lang="zh-CN" altLang="en-US" dirty="0">
                <a:solidFill>
                  <a:srgbClr val="203864"/>
                </a:solidFill>
              </a:rPr>
              <a:t>网络域划分</a:t>
            </a:r>
          </a:p>
        </p:txBody>
      </p:sp>
      <p:pic>
        <p:nvPicPr>
          <p:cNvPr id="7" name="图片 6">
            <a:extLst>
              <a:ext uri="{FF2B5EF4-FFF2-40B4-BE49-F238E27FC236}">
                <a16:creationId xmlns:a16="http://schemas.microsoft.com/office/drawing/2014/main" id="{1ECB07E9-34B3-8A38-CC83-11CEFBF4C4C9}"/>
              </a:ext>
            </a:extLst>
          </p:cNvPr>
          <p:cNvPicPr>
            <a:picLocks noChangeAspect="1"/>
          </p:cNvPicPr>
          <p:nvPr/>
        </p:nvPicPr>
        <p:blipFill>
          <a:blip r:embed="rId3"/>
          <a:srcRect/>
          <a:stretch/>
        </p:blipFill>
        <p:spPr>
          <a:xfrm>
            <a:off x="7890432" y="979596"/>
            <a:ext cx="3668440" cy="5786009"/>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EC8512F-4F7A-04B8-32CA-9D15C61D00D7}"/>
                  </a:ext>
                </a:extLst>
              </p:cNvPr>
              <p:cNvSpPr/>
              <p:nvPr/>
            </p:nvSpPr>
            <p:spPr>
              <a:xfrm>
                <a:off x="401399" y="3358859"/>
                <a:ext cx="2613493" cy="41486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600" b="1" i="1">
                          <a:latin typeface="Cambria Math" panose="02040503050406030204" pitchFamily="18" charset="0"/>
                        </a:rPr>
                        <m:t>𝒑</m:t>
                      </m:r>
                      <m:r>
                        <a:rPr lang="en-US" altLang="zh-CN" sz="1600" b="1" i="1">
                          <a:latin typeface="Cambria Math" panose="02040503050406030204" pitchFamily="18" charset="0"/>
                        </a:rPr>
                        <m:t> =</m:t>
                      </m:r>
                      <m:r>
                        <a:rPr lang="en-US" altLang="zh-CN" sz="1600" b="1" i="1" dirty="0" smtClean="0">
                          <a:latin typeface="Cambria Math" panose="02040503050406030204" pitchFamily="18" charset="0"/>
                        </a:rPr>
                        <m:t>𝑫𝒊𝒋𝒌𝒔𝒕𝒓𝒂</m:t>
                      </m:r>
                      <m:r>
                        <a:rPr lang="en-US" altLang="zh-CN" sz="1600" b="1" i="1" dirty="0" smtClean="0">
                          <a:latin typeface="Cambria Math" panose="02040503050406030204" pitchFamily="18" charset="0"/>
                        </a:rPr>
                        <m:t>(</m:t>
                      </m:r>
                      <m:r>
                        <a:rPr lang="en-US" altLang="zh-CN" sz="1600" b="1" i="1" dirty="0" smtClean="0">
                          <a:latin typeface="Cambria Math" panose="02040503050406030204" pitchFamily="18" charset="0"/>
                        </a:rPr>
                        <m:t>𝑮</m:t>
                      </m:r>
                      <m:r>
                        <a:rPr lang="en-US" altLang="zh-CN" sz="1600" b="1" i="1" dirty="0" smtClean="0">
                          <a:latin typeface="Cambria Math" panose="02040503050406030204" pitchFamily="18" charset="0"/>
                        </a:rPr>
                        <m:t>, </m:t>
                      </m:r>
                      <m:r>
                        <a:rPr lang="en-US" altLang="zh-CN" sz="1600" b="1" i="1" dirty="0" err="1" smtClean="0">
                          <a:latin typeface="Cambria Math" panose="02040503050406030204" pitchFamily="18" charset="0"/>
                        </a:rPr>
                        <m:t>𝒔𝒓𝒄</m:t>
                      </m:r>
                      <m:r>
                        <a:rPr lang="en-US" altLang="zh-CN" sz="1600" b="1" i="1" dirty="0">
                          <a:latin typeface="Cambria Math" panose="02040503050406030204" pitchFamily="18" charset="0"/>
                        </a:rPr>
                        <m:t>, </m:t>
                      </m:r>
                      <m:r>
                        <a:rPr lang="en-US" altLang="zh-CN" sz="1600" b="1" i="1" dirty="0" err="1" smtClean="0">
                          <a:latin typeface="Cambria Math" panose="02040503050406030204" pitchFamily="18" charset="0"/>
                        </a:rPr>
                        <m:t>𝒅𝒔𝒕</m:t>
                      </m:r>
                      <m:r>
                        <a:rPr lang="en-US" altLang="zh-CN" sz="1600" b="1" i="1" dirty="0">
                          <a:latin typeface="Cambria Math" panose="02040503050406030204" pitchFamily="18" charset="0"/>
                        </a:rPr>
                        <m:t>)</m:t>
                      </m:r>
                    </m:oMath>
                  </m:oMathPara>
                </a14:m>
                <a:endParaRPr lang="zh-CN" altLang="en-US" sz="1600" b="1" i="1" dirty="0"/>
              </a:p>
            </p:txBody>
          </p:sp>
        </mc:Choice>
        <mc:Fallback xmlns="">
          <p:sp>
            <p:nvSpPr>
              <p:cNvPr id="8" name="矩形 7">
                <a:extLst>
                  <a:ext uri="{FF2B5EF4-FFF2-40B4-BE49-F238E27FC236}">
                    <a16:creationId xmlns:a16="http://schemas.microsoft.com/office/drawing/2014/main" id="{3EC8512F-4F7A-04B8-32CA-9D15C61D00D7}"/>
                  </a:ext>
                </a:extLst>
              </p:cNvPr>
              <p:cNvSpPr>
                <a:spLocks noRot="1" noChangeAspect="1" noMove="1" noResize="1" noEditPoints="1" noAdjustHandles="1" noChangeArrowheads="1" noChangeShapeType="1" noTextEdit="1"/>
              </p:cNvSpPr>
              <p:nvPr/>
            </p:nvSpPr>
            <p:spPr>
              <a:xfrm>
                <a:off x="401399" y="3358859"/>
                <a:ext cx="2613493" cy="414867"/>
              </a:xfrm>
              <a:prstGeom prst="rect">
                <a:avLst/>
              </a:prstGeom>
              <a:blipFill>
                <a:blip r:embed="rId4"/>
                <a:stretch>
                  <a:fillRect/>
                </a:stretch>
              </a:blipFill>
              <a:ln w="19050"/>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A735354A-6FB1-313F-E4F3-9E10CFEB1D0E}"/>
              </a:ext>
            </a:extLst>
          </p:cNvPr>
          <p:cNvSpPr/>
          <p:nvPr/>
        </p:nvSpPr>
        <p:spPr>
          <a:xfrm>
            <a:off x="401399" y="2648569"/>
            <a:ext cx="2613493" cy="41486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根据流量矩阵生成服务</a:t>
            </a:r>
          </a:p>
        </p:txBody>
      </p:sp>
      <p:sp>
        <p:nvSpPr>
          <p:cNvPr id="11" name="流程图: 决策 10">
            <a:extLst>
              <a:ext uri="{FF2B5EF4-FFF2-40B4-BE49-F238E27FC236}">
                <a16:creationId xmlns:a16="http://schemas.microsoft.com/office/drawing/2014/main" id="{AEC0FA48-534D-DEB6-15A8-E73ED631B9A8}"/>
              </a:ext>
            </a:extLst>
          </p:cNvPr>
          <p:cNvSpPr/>
          <p:nvPr/>
        </p:nvSpPr>
        <p:spPr>
          <a:xfrm>
            <a:off x="300544" y="4069149"/>
            <a:ext cx="2817826" cy="821267"/>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路径可用带宽</a:t>
            </a:r>
            <a:r>
              <a:rPr lang="en-US" altLang="zh-CN" sz="1600" b="1" dirty="0">
                <a:latin typeface="微软雅黑" panose="020B0503020204020204" pitchFamily="34" charset="-122"/>
                <a:ea typeface="微软雅黑" panose="020B0503020204020204" pitchFamily="34" charset="-122"/>
              </a:rPr>
              <a:t>&gt;=</a:t>
            </a:r>
            <a:r>
              <a:rPr lang="zh-CN" altLang="en-US" sz="1600" b="1" dirty="0">
                <a:latin typeface="微软雅黑" panose="020B0503020204020204" pitchFamily="34" charset="-122"/>
                <a:ea typeface="微软雅黑" panose="020B0503020204020204" pitchFamily="34" charset="-122"/>
              </a:rPr>
              <a:t>所需带宽？</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99725A5-322F-C141-B4D5-A697F9BD2E60}"/>
                  </a:ext>
                </a:extLst>
              </p:cNvPr>
              <p:cNvSpPr/>
              <p:nvPr/>
            </p:nvSpPr>
            <p:spPr>
              <a:xfrm>
                <a:off x="401399" y="5185838"/>
                <a:ext cx="2613493" cy="41486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记录服务路径</a:t>
                </a:r>
                <a14:m>
                  <m:oMath xmlns:m="http://schemas.openxmlformats.org/officeDocument/2006/math">
                    <m:r>
                      <a:rPr lang="en-US" altLang="zh-CN" b="1" i="1">
                        <a:latin typeface="Cambria Math" panose="02040503050406030204" pitchFamily="18" charset="0"/>
                      </a:rPr>
                      <m:t>𝒑</m:t>
                    </m:r>
                  </m:oMath>
                </a14:m>
                <a:endParaRPr lang="zh-CN" altLang="en-US" sz="1600" b="1" dirty="0">
                  <a:latin typeface="微软雅黑" panose="020B0503020204020204" pitchFamily="34" charset="-122"/>
                  <a:ea typeface="微软雅黑" panose="020B0503020204020204" pitchFamily="34" charset="-122"/>
                </a:endParaRPr>
              </a:p>
            </p:txBody>
          </p:sp>
        </mc:Choice>
        <mc:Fallback xmlns="">
          <p:sp>
            <p:nvSpPr>
              <p:cNvPr id="14" name="矩形 13">
                <a:extLst>
                  <a:ext uri="{FF2B5EF4-FFF2-40B4-BE49-F238E27FC236}">
                    <a16:creationId xmlns:a16="http://schemas.microsoft.com/office/drawing/2014/main" id="{E99725A5-322F-C141-B4D5-A697F9BD2E60}"/>
                  </a:ext>
                </a:extLst>
              </p:cNvPr>
              <p:cNvSpPr>
                <a:spLocks noRot="1" noChangeAspect="1" noMove="1" noResize="1" noEditPoints="1" noAdjustHandles="1" noChangeArrowheads="1" noChangeShapeType="1" noTextEdit="1"/>
              </p:cNvSpPr>
              <p:nvPr/>
            </p:nvSpPr>
            <p:spPr>
              <a:xfrm>
                <a:off x="401399" y="5185838"/>
                <a:ext cx="2613493" cy="414867"/>
              </a:xfrm>
              <a:prstGeom prst="rect">
                <a:avLst/>
              </a:prstGeom>
              <a:blipFill>
                <a:blip r:embed="rId5"/>
                <a:stretch>
                  <a:fillRect b="-8451"/>
                </a:stretch>
              </a:blipFill>
              <a:ln w="19050"/>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2C8B70ED-1DB7-275C-D2BD-8D488B0A5847}"/>
              </a:ext>
            </a:extLst>
          </p:cNvPr>
          <p:cNvSpPr/>
          <p:nvPr/>
        </p:nvSpPr>
        <p:spPr>
          <a:xfrm>
            <a:off x="401399" y="5896127"/>
            <a:ext cx="2613493" cy="41486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遍历完成得到预选路径集</a:t>
            </a:r>
          </a:p>
        </p:txBody>
      </p:sp>
      <p:sp>
        <p:nvSpPr>
          <p:cNvPr id="17" name="矩形 16">
            <a:extLst>
              <a:ext uri="{FF2B5EF4-FFF2-40B4-BE49-F238E27FC236}">
                <a16:creationId xmlns:a16="http://schemas.microsoft.com/office/drawing/2014/main" id="{14DCB895-553F-162F-C504-9F3C6B1D4D83}"/>
              </a:ext>
            </a:extLst>
          </p:cNvPr>
          <p:cNvSpPr/>
          <p:nvPr/>
        </p:nvSpPr>
        <p:spPr>
          <a:xfrm>
            <a:off x="3583575" y="4268316"/>
            <a:ext cx="1437668" cy="41486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失效链路剪枝</a:t>
            </a:r>
          </a:p>
        </p:txBody>
      </p:sp>
      <p:cxnSp>
        <p:nvCxnSpPr>
          <p:cNvPr id="21" name="直接箭头连接符 20">
            <a:extLst>
              <a:ext uri="{FF2B5EF4-FFF2-40B4-BE49-F238E27FC236}">
                <a16:creationId xmlns:a16="http://schemas.microsoft.com/office/drawing/2014/main" id="{9000145A-3F8A-8EB5-933F-253C713EB312}"/>
              </a:ext>
            </a:extLst>
          </p:cNvPr>
          <p:cNvCxnSpPr>
            <a:cxnSpLocks/>
            <a:stCxn id="9" idx="2"/>
            <a:endCxn id="8" idx="0"/>
          </p:cNvCxnSpPr>
          <p:nvPr/>
        </p:nvCxnSpPr>
        <p:spPr>
          <a:xfrm>
            <a:off x="1708146" y="3063436"/>
            <a:ext cx="0" cy="29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3821CFCF-15C6-C576-5522-EF0F5F82D819}"/>
              </a:ext>
            </a:extLst>
          </p:cNvPr>
          <p:cNvCxnSpPr>
            <a:cxnSpLocks/>
            <a:stCxn id="8" idx="2"/>
            <a:endCxn id="11" idx="0"/>
          </p:cNvCxnSpPr>
          <p:nvPr/>
        </p:nvCxnSpPr>
        <p:spPr>
          <a:xfrm>
            <a:off x="1708146" y="3773726"/>
            <a:ext cx="1311" cy="2954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3BB7E80-F630-D5E1-9D1D-D2AEB082A0DB}"/>
              </a:ext>
            </a:extLst>
          </p:cNvPr>
          <p:cNvCxnSpPr>
            <a:cxnSpLocks/>
            <a:stCxn id="11" idx="2"/>
            <a:endCxn id="14" idx="0"/>
          </p:cNvCxnSpPr>
          <p:nvPr/>
        </p:nvCxnSpPr>
        <p:spPr>
          <a:xfrm flipH="1">
            <a:off x="1708146" y="4890416"/>
            <a:ext cx="1311" cy="295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38BA5D6-EE1B-79EC-19AF-29CC05A38BC4}"/>
              </a:ext>
            </a:extLst>
          </p:cNvPr>
          <p:cNvCxnSpPr>
            <a:cxnSpLocks/>
            <a:stCxn id="11" idx="3"/>
            <a:endCxn id="17" idx="1"/>
          </p:cNvCxnSpPr>
          <p:nvPr/>
        </p:nvCxnSpPr>
        <p:spPr>
          <a:xfrm flipV="1">
            <a:off x="3118370" y="4475750"/>
            <a:ext cx="465205" cy="40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C186CEF1-02DE-69B2-11AA-96E0F8B67BAC}"/>
              </a:ext>
            </a:extLst>
          </p:cNvPr>
          <p:cNvCxnSpPr>
            <a:cxnSpLocks/>
            <a:stCxn id="14" idx="2"/>
            <a:endCxn id="16" idx="0"/>
          </p:cNvCxnSpPr>
          <p:nvPr/>
        </p:nvCxnSpPr>
        <p:spPr>
          <a:xfrm>
            <a:off x="1708146" y="5600705"/>
            <a:ext cx="0" cy="2954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63064D85-2ADA-CA94-B0E8-5859ABB73AD5}"/>
              </a:ext>
            </a:extLst>
          </p:cNvPr>
          <p:cNvCxnSpPr>
            <a:cxnSpLocks/>
            <a:stCxn id="17" idx="0"/>
            <a:endCxn id="8" idx="3"/>
          </p:cNvCxnSpPr>
          <p:nvPr/>
        </p:nvCxnSpPr>
        <p:spPr>
          <a:xfrm rot="16200000" flipV="1">
            <a:off x="3307640" y="3273546"/>
            <a:ext cx="702023" cy="1287517"/>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B73D5523-6A92-8B85-FDDC-066350F5E614}"/>
              </a:ext>
            </a:extLst>
          </p:cNvPr>
          <p:cNvSpPr txBox="1"/>
          <p:nvPr/>
        </p:nvSpPr>
        <p:spPr>
          <a:xfrm>
            <a:off x="1978910" y="4844518"/>
            <a:ext cx="52211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solidFill>
                  <a:schemeClr val="tx1"/>
                </a:solidFill>
              </a:rPr>
              <a:t>yes</a:t>
            </a:r>
            <a:endParaRPr lang="zh-CN" altLang="zh-CN" sz="1400" dirty="0">
              <a:solidFill>
                <a:schemeClr val="tx1"/>
              </a:solidFill>
            </a:endParaRPr>
          </a:p>
        </p:txBody>
      </p:sp>
      <p:sp>
        <p:nvSpPr>
          <p:cNvPr id="51" name="文本框 50">
            <a:extLst>
              <a:ext uri="{FF2B5EF4-FFF2-40B4-BE49-F238E27FC236}">
                <a16:creationId xmlns:a16="http://schemas.microsoft.com/office/drawing/2014/main" id="{670753AC-8DD7-34A7-4D4C-CBA2814CC23C}"/>
              </a:ext>
            </a:extLst>
          </p:cNvPr>
          <p:cNvSpPr txBox="1"/>
          <p:nvPr/>
        </p:nvSpPr>
        <p:spPr>
          <a:xfrm>
            <a:off x="3118370" y="4147969"/>
            <a:ext cx="52211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solidFill>
                  <a:schemeClr val="tx1"/>
                </a:solidFill>
              </a:rPr>
              <a:t>no</a:t>
            </a:r>
            <a:endParaRPr lang="zh-CN" altLang="zh-CN" sz="1400" dirty="0">
              <a:solidFill>
                <a:schemeClr val="tx1"/>
              </a:solidFill>
            </a:endParaRPr>
          </a:p>
        </p:txBody>
      </p:sp>
      <p:sp>
        <p:nvSpPr>
          <p:cNvPr id="55" name="文本框 54">
            <a:extLst>
              <a:ext uri="{FF2B5EF4-FFF2-40B4-BE49-F238E27FC236}">
                <a16:creationId xmlns:a16="http://schemas.microsoft.com/office/drawing/2014/main" id="{2216CBB7-E3D5-047F-7EC6-030DA2F4AE45}"/>
              </a:ext>
            </a:extLst>
          </p:cNvPr>
          <p:cNvSpPr txBox="1"/>
          <p:nvPr/>
        </p:nvSpPr>
        <p:spPr>
          <a:xfrm>
            <a:off x="5039537" y="2142199"/>
            <a:ext cx="2537924"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在带宽约束下构建融合图</a:t>
            </a:r>
          </a:p>
        </p:txBody>
      </p:sp>
      <p:sp>
        <p:nvSpPr>
          <p:cNvPr id="56" name="文本框 55">
            <a:extLst>
              <a:ext uri="{FF2B5EF4-FFF2-40B4-BE49-F238E27FC236}">
                <a16:creationId xmlns:a16="http://schemas.microsoft.com/office/drawing/2014/main" id="{36B25C7A-18E0-6351-C0DD-B241ED2506A5}"/>
              </a:ext>
            </a:extLst>
          </p:cNvPr>
          <p:cNvSpPr txBox="1"/>
          <p:nvPr/>
        </p:nvSpPr>
        <p:spPr>
          <a:xfrm>
            <a:off x="5470656" y="2831562"/>
            <a:ext cx="1675686"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初始化网络域</a:t>
            </a:r>
          </a:p>
        </p:txBody>
      </p:sp>
      <p:sp>
        <p:nvSpPr>
          <p:cNvPr id="57" name="文本框 56">
            <a:extLst>
              <a:ext uri="{FF2B5EF4-FFF2-40B4-BE49-F238E27FC236}">
                <a16:creationId xmlns:a16="http://schemas.microsoft.com/office/drawing/2014/main" id="{DC0589F3-4EBB-4BB2-1FE1-F4CD431AFD8D}"/>
              </a:ext>
            </a:extLst>
          </p:cNvPr>
          <p:cNvSpPr txBox="1"/>
          <p:nvPr/>
        </p:nvSpPr>
        <p:spPr>
          <a:xfrm>
            <a:off x="5470656" y="3520925"/>
            <a:ext cx="1675686"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孤立节点分配</a:t>
            </a:r>
          </a:p>
        </p:txBody>
      </p:sp>
      <p:sp>
        <p:nvSpPr>
          <p:cNvPr id="60" name="文本框 59">
            <a:extLst>
              <a:ext uri="{FF2B5EF4-FFF2-40B4-BE49-F238E27FC236}">
                <a16:creationId xmlns:a16="http://schemas.microsoft.com/office/drawing/2014/main" id="{F1C845C8-9035-7D50-BB28-FBE47BE00ECE}"/>
              </a:ext>
            </a:extLst>
          </p:cNvPr>
          <p:cNvSpPr txBox="1"/>
          <p:nvPr/>
        </p:nvSpPr>
        <p:spPr>
          <a:xfrm>
            <a:off x="5177501" y="4210288"/>
            <a:ext cx="2261997" cy="338554"/>
          </a:xfrm>
          <a:prstGeom prst="rect">
            <a:avLst/>
          </a:prstGeom>
          <a:noFill/>
          <a:effectLst/>
        </p:spPr>
        <p:txBody>
          <a:bodyPr wrap="square">
            <a:spAutoFit/>
          </a:bodyPr>
          <a:lstStyle>
            <a:defPPr>
              <a:defRPr lang="zh-CN"/>
            </a:defPPr>
            <a:lvl1pPr algn="ctr">
              <a:defRPr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1600" dirty="0"/>
              <a:t>域内最大负载容量约束</a:t>
            </a:r>
          </a:p>
        </p:txBody>
      </p:sp>
      <p:sp>
        <p:nvSpPr>
          <p:cNvPr id="61" name="文本框 60">
            <a:extLst>
              <a:ext uri="{FF2B5EF4-FFF2-40B4-BE49-F238E27FC236}">
                <a16:creationId xmlns:a16="http://schemas.microsoft.com/office/drawing/2014/main" id="{FD890788-8A85-C351-7EBE-682DDBAD636D}"/>
              </a:ext>
            </a:extLst>
          </p:cNvPr>
          <p:cNvSpPr txBox="1"/>
          <p:nvPr/>
        </p:nvSpPr>
        <p:spPr>
          <a:xfrm>
            <a:off x="5177501" y="4899651"/>
            <a:ext cx="2261997" cy="338554"/>
          </a:xfrm>
          <a:prstGeom prst="rect">
            <a:avLst/>
          </a:prstGeom>
          <a:solidFill>
            <a:schemeClr val="bg1"/>
          </a:solidFill>
          <a:effectLst/>
        </p:spPr>
        <p:txBody>
          <a:bodyPr wrap="square">
            <a:spAutoFit/>
          </a:bodyPr>
          <a:lstStyle>
            <a:defPPr>
              <a:defRPr lang="zh-CN"/>
            </a:defPPr>
            <a:lvl1pPr algn="ctr">
              <a:defRPr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1600" dirty="0"/>
              <a:t>域内最小节点数量约束</a:t>
            </a:r>
          </a:p>
        </p:txBody>
      </p:sp>
      <p:sp>
        <p:nvSpPr>
          <p:cNvPr id="62" name="文本框 61">
            <a:extLst>
              <a:ext uri="{FF2B5EF4-FFF2-40B4-BE49-F238E27FC236}">
                <a16:creationId xmlns:a16="http://schemas.microsoft.com/office/drawing/2014/main" id="{2F647DB0-9B3F-DA84-F464-8C5E01B49F8F}"/>
              </a:ext>
            </a:extLst>
          </p:cNvPr>
          <p:cNvSpPr txBox="1"/>
          <p:nvPr/>
        </p:nvSpPr>
        <p:spPr>
          <a:xfrm>
            <a:off x="5501665" y="5589014"/>
            <a:ext cx="1692194" cy="338554"/>
          </a:xfrm>
          <a:prstGeom prst="rect">
            <a:avLst/>
          </a:prstGeom>
          <a:solidFill>
            <a:schemeClr val="bg1"/>
          </a:solidFill>
          <a:effectLst/>
        </p:spPr>
        <p:txBody>
          <a:bodyPr wrap="square">
            <a:spAutoFit/>
          </a:bodyPr>
          <a:lstStyle>
            <a:defPPr>
              <a:defRPr lang="zh-CN"/>
            </a:defPPr>
            <a:lvl1pPr algn="ctr">
              <a:defRPr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1600" dirty="0"/>
              <a:t>域内连通性约束</a:t>
            </a:r>
          </a:p>
        </p:txBody>
      </p:sp>
      <p:sp>
        <p:nvSpPr>
          <p:cNvPr id="63" name="文本框 62">
            <a:extLst>
              <a:ext uri="{FF2B5EF4-FFF2-40B4-BE49-F238E27FC236}">
                <a16:creationId xmlns:a16="http://schemas.microsoft.com/office/drawing/2014/main" id="{5E749347-282F-E798-D79A-A6B2494E62FF}"/>
              </a:ext>
            </a:extLst>
          </p:cNvPr>
          <p:cNvSpPr txBox="1"/>
          <p:nvPr/>
        </p:nvSpPr>
        <p:spPr>
          <a:xfrm>
            <a:off x="10759169" y="3475447"/>
            <a:ext cx="1037246" cy="830997"/>
          </a:xfrm>
          <a:prstGeom prst="rect">
            <a:avLst/>
          </a:prstGeom>
          <a:noFill/>
          <a:ln w="19050">
            <a:solidFill>
              <a:srgbClr val="203864"/>
            </a:solidFill>
            <a:prstDash val="lgDash"/>
          </a:ln>
        </p:spPr>
        <p:txBody>
          <a:bodyPr wrap="square">
            <a:spAutoFit/>
          </a:bodyPr>
          <a:lstStyle/>
          <a:p>
            <a:pPr algn="ctr">
              <a:defRPr/>
            </a:pPr>
            <a:r>
              <a:rPr lang="zh-CN" altLang="en-US" sz="1600" b="1" dirty="0">
                <a:solidFill>
                  <a:srgbClr val="203864"/>
                </a:solidFill>
                <a:latin typeface="微软雅黑" panose="020B0503020204020204" pitchFamily="34" charset="-122"/>
                <a:ea typeface="微软雅黑" panose="020B0503020204020204" pitchFamily="34" charset="-122"/>
              </a:rPr>
              <a:t>分裂</a:t>
            </a:r>
            <a:endParaRPr lang="en-US" altLang="zh-CN" sz="1600" b="1" dirty="0">
              <a:solidFill>
                <a:srgbClr val="203864"/>
              </a:solidFill>
              <a:latin typeface="微软雅黑" panose="020B0503020204020204" pitchFamily="34" charset="-122"/>
              <a:ea typeface="微软雅黑" panose="020B0503020204020204" pitchFamily="34" charset="-122"/>
            </a:endParaRPr>
          </a:p>
          <a:p>
            <a:pPr algn="ctr">
              <a:defRPr/>
            </a:pPr>
            <a:r>
              <a:rPr lang="zh-CN" altLang="en-US" sz="1600" b="1" dirty="0">
                <a:solidFill>
                  <a:srgbClr val="203864"/>
                </a:solidFill>
                <a:latin typeface="微软雅黑" panose="020B0503020204020204" pitchFamily="34" charset="-122"/>
                <a:ea typeface="微软雅黑" panose="020B0503020204020204" pitchFamily="34" charset="-122"/>
              </a:rPr>
              <a:t>合并</a:t>
            </a:r>
            <a:endParaRPr lang="en-US" altLang="zh-CN" sz="1600" b="1" dirty="0">
              <a:solidFill>
                <a:srgbClr val="203864"/>
              </a:solidFill>
              <a:latin typeface="微软雅黑" panose="020B0503020204020204" pitchFamily="34" charset="-122"/>
              <a:ea typeface="微软雅黑" panose="020B0503020204020204" pitchFamily="34" charset="-122"/>
            </a:endParaRPr>
          </a:p>
          <a:p>
            <a:pPr algn="ctr">
              <a:defRPr/>
            </a:pPr>
            <a:r>
              <a:rPr lang="zh-CN" altLang="en-US" sz="1600" b="1" dirty="0">
                <a:solidFill>
                  <a:srgbClr val="203864"/>
                </a:solidFill>
                <a:latin typeface="微软雅黑" panose="020B0503020204020204" pitchFamily="34" charset="-122"/>
                <a:ea typeface="微软雅黑" panose="020B0503020204020204" pitchFamily="34" charset="-122"/>
              </a:rPr>
              <a:t>异常处理</a:t>
            </a:r>
          </a:p>
        </p:txBody>
      </p:sp>
      <p:sp>
        <p:nvSpPr>
          <p:cNvPr id="65" name="文本框 64">
            <a:extLst>
              <a:ext uri="{FF2B5EF4-FFF2-40B4-BE49-F238E27FC236}">
                <a16:creationId xmlns:a16="http://schemas.microsoft.com/office/drawing/2014/main" id="{E6BA6F3F-F3F4-047A-358D-437D34ECDDF5}"/>
              </a:ext>
            </a:extLst>
          </p:cNvPr>
          <p:cNvSpPr txBox="1"/>
          <p:nvPr/>
        </p:nvSpPr>
        <p:spPr>
          <a:xfrm>
            <a:off x="5177501" y="6278376"/>
            <a:ext cx="2102193" cy="338554"/>
          </a:xfrm>
          <a:prstGeom prst="rect">
            <a:avLst/>
          </a:prstGeom>
          <a:solidFill>
            <a:schemeClr val="bg1"/>
          </a:solidFill>
          <a:effectLst/>
        </p:spPr>
        <p:txBody>
          <a:bodyPr wrap="square">
            <a:spAutoFit/>
          </a:bodyPr>
          <a:lstStyle>
            <a:defPPr>
              <a:defRPr lang="zh-CN"/>
            </a:defPPr>
            <a:lvl1pPr algn="ctr">
              <a:defRPr b="1">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1600" dirty="0"/>
              <a:t>多维度指标加权评分</a:t>
            </a:r>
          </a:p>
        </p:txBody>
      </p:sp>
      <p:cxnSp>
        <p:nvCxnSpPr>
          <p:cNvPr id="68" name="直接箭头连接符 67">
            <a:extLst>
              <a:ext uri="{FF2B5EF4-FFF2-40B4-BE49-F238E27FC236}">
                <a16:creationId xmlns:a16="http://schemas.microsoft.com/office/drawing/2014/main" id="{25ED2A3D-D08C-4E26-11AD-85D48889DE14}"/>
              </a:ext>
            </a:extLst>
          </p:cNvPr>
          <p:cNvCxnSpPr>
            <a:cxnSpLocks/>
            <a:endCxn id="55" idx="3"/>
          </p:cNvCxnSpPr>
          <p:nvPr/>
        </p:nvCxnSpPr>
        <p:spPr>
          <a:xfrm flipH="1">
            <a:off x="7577461" y="2210540"/>
            <a:ext cx="310950" cy="100936"/>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5AA103F6-60BE-6E22-74A5-91A45DB255FB}"/>
              </a:ext>
            </a:extLst>
          </p:cNvPr>
          <p:cNvCxnSpPr>
            <a:cxnSpLocks/>
            <a:endCxn id="56" idx="3"/>
          </p:cNvCxnSpPr>
          <p:nvPr/>
        </p:nvCxnSpPr>
        <p:spPr>
          <a:xfrm flipH="1">
            <a:off x="7146342" y="2565400"/>
            <a:ext cx="742069" cy="435439"/>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556E3A7C-4D42-FD0B-664E-F0EF609E0570}"/>
              </a:ext>
            </a:extLst>
          </p:cNvPr>
          <p:cNvCxnSpPr>
            <a:cxnSpLocks/>
            <a:endCxn id="57" idx="3"/>
          </p:cNvCxnSpPr>
          <p:nvPr/>
        </p:nvCxnSpPr>
        <p:spPr>
          <a:xfrm flipH="1">
            <a:off x="7146342" y="3063436"/>
            <a:ext cx="742069" cy="626766"/>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223A08BD-AD79-0736-93E0-9CA3A4992F59}"/>
              </a:ext>
            </a:extLst>
          </p:cNvPr>
          <p:cNvCxnSpPr>
            <a:cxnSpLocks/>
            <a:endCxn id="60" idx="3"/>
          </p:cNvCxnSpPr>
          <p:nvPr/>
        </p:nvCxnSpPr>
        <p:spPr>
          <a:xfrm flipH="1">
            <a:off x="7439498" y="4287175"/>
            <a:ext cx="448913" cy="9239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DE5EE53C-A514-CE06-A018-C4BE1C3DBA2D}"/>
              </a:ext>
            </a:extLst>
          </p:cNvPr>
          <p:cNvCxnSpPr>
            <a:cxnSpLocks/>
            <a:endCxn id="61" idx="3"/>
          </p:cNvCxnSpPr>
          <p:nvPr/>
        </p:nvCxnSpPr>
        <p:spPr>
          <a:xfrm flipH="1">
            <a:off x="7439498" y="4872682"/>
            <a:ext cx="409146" cy="196246"/>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9FE242B-0632-0590-1875-1F38193C4987}"/>
              </a:ext>
            </a:extLst>
          </p:cNvPr>
          <p:cNvCxnSpPr>
            <a:cxnSpLocks/>
            <a:endCxn id="62" idx="3"/>
          </p:cNvCxnSpPr>
          <p:nvPr/>
        </p:nvCxnSpPr>
        <p:spPr>
          <a:xfrm flipH="1">
            <a:off x="7193859" y="5442242"/>
            <a:ext cx="662452" cy="316049"/>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85ADB23B-5D51-1DC5-C241-28D4D5425634}"/>
              </a:ext>
            </a:extLst>
          </p:cNvPr>
          <p:cNvCxnSpPr>
            <a:cxnSpLocks/>
            <a:endCxn id="65" idx="3"/>
          </p:cNvCxnSpPr>
          <p:nvPr/>
        </p:nvCxnSpPr>
        <p:spPr>
          <a:xfrm flipH="1">
            <a:off x="7279694" y="6447653"/>
            <a:ext cx="558146"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a:extLst>
              <a:ext uri="{FF2B5EF4-FFF2-40B4-BE49-F238E27FC236}">
                <a16:creationId xmlns:a16="http://schemas.microsoft.com/office/drawing/2014/main" id="{094DDA3D-406C-E371-C814-65B0EDE977D0}"/>
              </a:ext>
            </a:extLst>
          </p:cNvPr>
          <p:cNvSpPr>
            <a:spLocks noGrp="1"/>
          </p:cNvSpPr>
          <p:nvPr>
            <p:ph type="sldNum" sz="quarter" idx="10"/>
          </p:nvPr>
        </p:nvSpPr>
        <p:spPr/>
        <p:txBody>
          <a:bodyPr/>
          <a:lstStyle/>
          <a:p>
            <a:fld id="{33C59F56-D4B4-4DCE-AF8F-B905FFBCF912}" type="slidenum">
              <a:rPr lang="zh-CN" altLang="en-US" smtClean="0"/>
              <a:t>18</a:t>
            </a:fld>
            <a:endParaRPr lang="zh-CN" altLang="en-US"/>
          </a:p>
        </p:txBody>
      </p:sp>
    </p:spTree>
    <p:extLst>
      <p:ext uri="{BB962C8B-B14F-4D97-AF65-F5344CB8AC3E}">
        <p14:creationId xmlns:p14="http://schemas.microsoft.com/office/powerpoint/2010/main" val="61497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258B5-C466-A1AC-044F-4934293688E5}"/>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2000531D-36A8-DD79-457C-94C926BA7B79}"/>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 name="组合 1">
            <a:extLst>
              <a:ext uri="{FF2B5EF4-FFF2-40B4-BE49-F238E27FC236}">
                <a16:creationId xmlns:a16="http://schemas.microsoft.com/office/drawing/2014/main" id="{EA8218AE-37B8-0B5B-DC3E-A8972B4D03F9}"/>
              </a:ext>
            </a:extLst>
          </p:cNvPr>
          <p:cNvGrpSpPr/>
          <p:nvPr/>
        </p:nvGrpSpPr>
        <p:grpSpPr>
          <a:xfrm>
            <a:off x="3892128" y="2038694"/>
            <a:ext cx="4407743" cy="3449550"/>
            <a:chOff x="3892129" y="1949760"/>
            <a:chExt cx="4407743" cy="3449550"/>
          </a:xfrm>
        </p:grpSpPr>
        <p:grpSp>
          <p:nvGrpSpPr>
            <p:cNvPr id="22" name="组合 21">
              <a:extLst>
                <a:ext uri="{FF2B5EF4-FFF2-40B4-BE49-F238E27FC236}">
                  <a16:creationId xmlns:a16="http://schemas.microsoft.com/office/drawing/2014/main" id="{E8525B9C-CE21-640F-E389-AF1CBD0DA398}"/>
                </a:ext>
              </a:extLst>
            </p:cNvPr>
            <p:cNvGrpSpPr/>
            <p:nvPr/>
          </p:nvGrpSpPr>
          <p:grpSpPr>
            <a:xfrm>
              <a:off x="3892129" y="1949760"/>
              <a:ext cx="4407743" cy="553998"/>
              <a:chOff x="-2765213" y="2403971"/>
              <a:chExt cx="4407743" cy="553998"/>
            </a:xfrm>
          </p:grpSpPr>
          <p:sp>
            <p:nvSpPr>
              <p:cNvPr id="35" name="菱形 34">
                <a:extLst>
                  <a:ext uri="{FF2B5EF4-FFF2-40B4-BE49-F238E27FC236}">
                    <a16:creationId xmlns:a16="http://schemas.microsoft.com/office/drawing/2014/main" id="{9B5971C4-7106-0914-AFC4-4E7E86E8416E}"/>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F7D40007-3E86-F055-B63E-779EDBF652C3}"/>
                  </a:ext>
                </a:extLst>
              </p:cNvPr>
              <p:cNvSpPr txBox="1"/>
              <p:nvPr/>
            </p:nvSpPr>
            <p:spPr>
              <a:xfrm>
                <a:off x="-2057403" y="2403971"/>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研究背景与现状</a:t>
                </a:r>
              </a:p>
            </p:txBody>
          </p:sp>
        </p:grpSp>
        <p:grpSp>
          <p:nvGrpSpPr>
            <p:cNvPr id="23" name="组合 22">
              <a:extLst>
                <a:ext uri="{FF2B5EF4-FFF2-40B4-BE49-F238E27FC236}">
                  <a16:creationId xmlns:a16="http://schemas.microsoft.com/office/drawing/2014/main" id="{5592E286-6E94-78F5-488B-E1EFBF0C9B4D}"/>
                </a:ext>
              </a:extLst>
            </p:cNvPr>
            <p:cNvGrpSpPr/>
            <p:nvPr/>
          </p:nvGrpSpPr>
          <p:grpSpPr>
            <a:xfrm>
              <a:off x="3892129" y="2673648"/>
              <a:ext cx="4407743" cy="553998"/>
              <a:chOff x="-2765213" y="3047425"/>
              <a:chExt cx="4407743" cy="553998"/>
            </a:xfrm>
          </p:grpSpPr>
          <p:sp>
            <p:nvSpPr>
              <p:cNvPr id="33" name="菱形 32">
                <a:extLst>
                  <a:ext uri="{FF2B5EF4-FFF2-40B4-BE49-F238E27FC236}">
                    <a16:creationId xmlns:a16="http://schemas.microsoft.com/office/drawing/2014/main" id="{756B43BF-5ABE-A734-EAF2-1DEF67B1F5B9}"/>
                  </a:ext>
                </a:extLst>
              </p:cNvPr>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555D9B6-2F93-E24D-8201-5B708A64B2FD}"/>
                  </a:ext>
                </a:extLst>
              </p:cNvPr>
              <p:cNvSpPr txBox="1"/>
              <p:nvPr/>
            </p:nvSpPr>
            <p:spPr>
              <a:xfrm>
                <a:off x="-2057403" y="3047425"/>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系统模型与问题建模</a:t>
                </a:r>
              </a:p>
            </p:txBody>
          </p:sp>
        </p:grpSp>
        <p:grpSp>
          <p:nvGrpSpPr>
            <p:cNvPr id="24" name="组合 23">
              <a:extLst>
                <a:ext uri="{FF2B5EF4-FFF2-40B4-BE49-F238E27FC236}">
                  <a16:creationId xmlns:a16="http://schemas.microsoft.com/office/drawing/2014/main" id="{40E8C84E-AED9-02FC-3819-B7E1120FEF55}"/>
                </a:ext>
              </a:extLst>
            </p:cNvPr>
            <p:cNvGrpSpPr/>
            <p:nvPr/>
          </p:nvGrpSpPr>
          <p:grpSpPr>
            <a:xfrm>
              <a:off x="3892129" y="3397536"/>
              <a:ext cx="4407743" cy="553998"/>
              <a:chOff x="-2765213" y="3690879"/>
              <a:chExt cx="4407743" cy="553998"/>
            </a:xfrm>
          </p:grpSpPr>
          <p:sp>
            <p:nvSpPr>
              <p:cNvPr id="31" name="菱形 30">
                <a:extLst>
                  <a:ext uri="{FF2B5EF4-FFF2-40B4-BE49-F238E27FC236}">
                    <a16:creationId xmlns:a16="http://schemas.microsoft.com/office/drawing/2014/main" id="{93E48146-77DC-278A-A609-0BD99662163D}"/>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C1EA35B-8E94-6D2E-7AC6-6EAE33C75A27}"/>
                  </a:ext>
                </a:extLst>
              </p:cNvPr>
              <p:cNvSpPr txBox="1"/>
              <p:nvPr/>
            </p:nvSpPr>
            <p:spPr>
              <a:xfrm>
                <a:off x="-2057403" y="3690879"/>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解决方案</a:t>
                </a:r>
              </a:p>
            </p:txBody>
          </p:sp>
        </p:grpSp>
        <p:grpSp>
          <p:nvGrpSpPr>
            <p:cNvPr id="25" name="组合 24">
              <a:extLst>
                <a:ext uri="{FF2B5EF4-FFF2-40B4-BE49-F238E27FC236}">
                  <a16:creationId xmlns:a16="http://schemas.microsoft.com/office/drawing/2014/main" id="{116B853C-B7B6-51C9-7C13-994A6A404AF9}"/>
                </a:ext>
              </a:extLst>
            </p:cNvPr>
            <p:cNvGrpSpPr/>
            <p:nvPr/>
          </p:nvGrpSpPr>
          <p:grpSpPr>
            <a:xfrm>
              <a:off x="3892129" y="4121424"/>
              <a:ext cx="4407743" cy="553998"/>
              <a:chOff x="-2765213" y="4334333"/>
              <a:chExt cx="4407743" cy="553998"/>
            </a:xfrm>
          </p:grpSpPr>
          <p:sp>
            <p:nvSpPr>
              <p:cNvPr id="29" name="菱形 28">
                <a:extLst>
                  <a:ext uri="{FF2B5EF4-FFF2-40B4-BE49-F238E27FC236}">
                    <a16:creationId xmlns:a16="http://schemas.microsoft.com/office/drawing/2014/main" id="{46531E13-AF04-D8B3-2369-4921AAC49588}"/>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495982F-AC3D-0BA5-4C6F-2F6458CF73EF}"/>
                  </a:ext>
                </a:extLst>
              </p:cNvPr>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仿真实验</a:t>
                </a:r>
              </a:p>
            </p:txBody>
          </p:sp>
        </p:grpSp>
        <p:grpSp>
          <p:nvGrpSpPr>
            <p:cNvPr id="26" name="组合 25">
              <a:extLst>
                <a:ext uri="{FF2B5EF4-FFF2-40B4-BE49-F238E27FC236}">
                  <a16:creationId xmlns:a16="http://schemas.microsoft.com/office/drawing/2014/main" id="{E7924E7A-59DF-BA4D-1378-0269EB75EFF7}"/>
                </a:ext>
              </a:extLst>
            </p:cNvPr>
            <p:cNvGrpSpPr/>
            <p:nvPr/>
          </p:nvGrpSpPr>
          <p:grpSpPr>
            <a:xfrm>
              <a:off x="3892129" y="4845312"/>
              <a:ext cx="4407743" cy="553998"/>
              <a:chOff x="-2765213" y="4977787"/>
              <a:chExt cx="4407743" cy="553998"/>
            </a:xfrm>
          </p:grpSpPr>
          <p:sp>
            <p:nvSpPr>
              <p:cNvPr id="27" name="菱形 26">
                <a:extLst>
                  <a:ext uri="{FF2B5EF4-FFF2-40B4-BE49-F238E27FC236}">
                    <a16:creationId xmlns:a16="http://schemas.microsoft.com/office/drawing/2014/main" id="{BE14D3BE-9402-BF71-AB18-1ADFB80AF700}"/>
                  </a:ext>
                </a:extLst>
              </p:cNvPr>
              <p:cNvSpPr/>
              <p:nvPr/>
            </p:nvSpPr>
            <p:spPr>
              <a:xfrm>
                <a:off x="-2765213" y="499739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7469A354-F151-5AFE-7F59-0E6C505921F1}"/>
                  </a:ext>
                </a:extLst>
              </p:cNvPr>
              <p:cNvSpPr txBox="1"/>
              <p:nvPr/>
            </p:nvSpPr>
            <p:spPr>
              <a:xfrm>
                <a:off x="-2057403" y="4977787"/>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a:t>
                </a:r>
              </a:p>
            </p:txBody>
          </p:sp>
        </p:grpSp>
      </p:grpSp>
      <p:sp>
        <p:nvSpPr>
          <p:cNvPr id="4" name="灯片编号占位符 3">
            <a:extLst>
              <a:ext uri="{FF2B5EF4-FFF2-40B4-BE49-F238E27FC236}">
                <a16:creationId xmlns:a16="http://schemas.microsoft.com/office/drawing/2014/main" id="{5BC6DD9A-D6CE-0308-6477-30B6D745DF83}"/>
              </a:ext>
            </a:extLst>
          </p:cNvPr>
          <p:cNvSpPr>
            <a:spLocks noGrp="1"/>
          </p:cNvSpPr>
          <p:nvPr>
            <p:ph type="sldNum" sz="quarter" idx="10"/>
          </p:nvPr>
        </p:nvSpPr>
        <p:spPr/>
        <p:txBody>
          <a:bodyPr/>
          <a:lstStyle/>
          <a:p>
            <a:fld id="{33C59F56-D4B4-4DCE-AF8F-B905FFBCF912}" type="slidenum">
              <a:rPr lang="zh-CN" altLang="en-US" smtClean="0"/>
              <a:t>1</a:t>
            </a:fld>
            <a:endParaRPr lang="zh-CN" altLang="en-US"/>
          </a:p>
        </p:txBody>
      </p:sp>
    </p:spTree>
    <p:extLst>
      <p:ext uri="{BB962C8B-B14F-4D97-AF65-F5344CB8AC3E}">
        <p14:creationId xmlns:p14="http://schemas.microsoft.com/office/powerpoint/2010/main" val="1743346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33535-E140-2DF8-9027-CE33C8E48DA4}"/>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F0EA4E39-8D22-0F33-0563-DC5C76AE416B}"/>
              </a:ext>
            </a:extLst>
          </p:cNvPr>
          <p:cNvSpPr>
            <a:spLocks noGrp="1"/>
          </p:cNvSpPr>
          <p:nvPr>
            <p:ph type="title"/>
          </p:nvPr>
        </p:nvSpPr>
        <p:spPr>
          <a:xfrm>
            <a:off x="614680" y="203200"/>
            <a:ext cx="4388016" cy="730249"/>
          </a:xfrm>
        </p:spPr>
        <p:txBody>
          <a:bodyPr>
            <a:noAutofit/>
          </a:bodyPr>
          <a:lstStyle/>
          <a:p>
            <a:r>
              <a:rPr lang="zh-CN" altLang="en-US" dirty="0"/>
              <a:t>解决方案</a:t>
            </a:r>
          </a:p>
        </p:txBody>
      </p:sp>
      <p:sp>
        <p:nvSpPr>
          <p:cNvPr id="3" name="文本框 2">
            <a:extLst>
              <a:ext uri="{FF2B5EF4-FFF2-40B4-BE49-F238E27FC236}">
                <a16:creationId xmlns:a16="http://schemas.microsoft.com/office/drawing/2014/main" id="{228905A4-F5E3-A691-C549-C895AA931EFE}"/>
              </a:ext>
            </a:extLst>
          </p:cNvPr>
          <p:cNvSpPr txBox="1"/>
          <p:nvPr/>
        </p:nvSpPr>
        <p:spPr>
          <a:xfrm>
            <a:off x="239140" y="1320664"/>
            <a:ext cx="11718948" cy="707886"/>
          </a:xfrm>
          <a:prstGeom prst="rect">
            <a:avLst/>
          </a:prstGeom>
          <a:noFill/>
          <a:ln w="28575">
            <a:noFill/>
          </a:ln>
        </p:spPr>
        <p:txBody>
          <a:bodyPr wrap="square">
            <a:spAutoFit/>
          </a:bodyPr>
          <a:lstStyle/>
          <a:p>
            <a:pPr marL="342900" indent="-342900" algn="just">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遗传算法是一种受生物进化论启发的优化算法，通过模拟生物进化过程中的遗传、变异、选择、交叉等过程，让群体中适应性强的个体保留并繁衍，适应性弱的个体淘汰，最终使群体逐渐逼近最优解。</a:t>
            </a:r>
          </a:p>
        </p:txBody>
      </p:sp>
      <p:pic>
        <p:nvPicPr>
          <p:cNvPr id="8" name="图片 7">
            <a:extLst>
              <a:ext uri="{FF2B5EF4-FFF2-40B4-BE49-F238E27FC236}">
                <a16:creationId xmlns:a16="http://schemas.microsoft.com/office/drawing/2014/main" id="{AFE1EF74-2239-8B48-9DEE-5A194B3B2B71}"/>
              </a:ext>
            </a:extLst>
          </p:cNvPr>
          <p:cNvPicPr>
            <a:picLocks noChangeAspect="1"/>
          </p:cNvPicPr>
          <p:nvPr/>
        </p:nvPicPr>
        <p:blipFill>
          <a:blip r:embed="rId3"/>
          <a:stretch>
            <a:fillRect/>
          </a:stretch>
        </p:blipFill>
        <p:spPr>
          <a:xfrm>
            <a:off x="3322052" y="-2098586"/>
            <a:ext cx="2448377" cy="1922831"/>
          </a:xfrm>
          <a:prstGeom prst="rect">
            <a:avLst/>
          </a:prstGeom>
        </p:spPr>
      </p:pic>
      <p:pic>
        <p:nvPicPr>
          <p:cNvPr id="9" name="图片 8">
            <a:extLst>
              <a:ext uri="{FF2B5EF4-FFF2-40B4-BE49-F238E27FC236}">
                <a16:creationId xmlns:a16="http://schemas.microsoft.com/office/drawing/2014/main" id="{8EE1CAF3-53B5-715F-BFF8-E9F9C483E6B4}"/>
              </a:ext>
            </a:extLst>
          </p:cNvPr>
          <p:cNvPicPr>
            <a:picLocks noChangeAspect="1"/>
          </p:cNvPicPr>
          <p:nvPr/>
        </p:nvPicPr>
        <p:blipFill>
          <a:blip r:embed="rId4"/>
          <a:stretch>
            <a:fillRect/>
          </a:stretch>
        </p:blipFill>
        <p:spPr>
          <a:xfrm>
            <a:off x="6095999" y="-2098587"/>
            <a:ext cx="2552199" cy="1922831"/>
          </a:xfrm>
          <a:prstGeom prst="rect">
            <a:avLst/>
          </a:prstGeom>
        </p:spPr>
      </p:pic>
      <p:sp>
        <p:nvSpPr>
          <p:cNvPr id="12" name="文本框 11">
            <a:extLst>
              <a:ext uri="{FF2B5EF4-FFF2-40B4-BE49-F238E27FC236}">
                <a16:creationId xmlns:a16="http://schemas.microsoft.com/office/drawing/2014/main" id="{A10AE0CC-38BB-A0DC-FC90-F1ECCEC92DFB}"/>
              </a:ext>
            </a:extLst>
          </p:cNvPr>
          <p:cNvSpPr txBox="1"/>
          <p:nvPr/>
        </p:nvSpPr>
        <p:spPr>
          <a:xfrm>
            <a:off x="342772" y="879906"/>
            <a:ext cx="2324228" cy="53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ctr">
              <a:buFont typeface="Wingdings" panose="05000000000000000000" pitchFamily="2" charset="2"/>
              <a:buChar char="p"/>
            </a:pPr>
            <a:r>
              <a:rPr lang="zh-CN" altLang="en-US" dirty="0">
                <a:solidFill>
                  <a:srgbClr val="203864"/>
                </a:solidFill>
              </a:rPr>
              <a:t>控制器选取</a:t>
            </a:r>
          </a:p>
        </p:txBody>
      </p:sp>
      <p:sp>
        <p:nvSpPr>
          <p:cNvPr id="20" name="矩形 19">
            <a:extLst>
              <a:ext uri="{FF2B5EF4-FFF2-40B4-BE49-F238E27FC236}">
                <a16:creationId xmlns:a16="http://schemas.microsoft.com/office/drawing/2014/main" id="{01AF0392-3630-4A02-63F9-54FBE4D63A38}"/>
              </a:ext>
            </a:extLst>
          </p:cNvPr>
          <p:cNvSpPr/>
          <p:nvPr/>
        </p:nvSpPr>
        <p:spPr>
          <a:xfrm>
            <a:off x="2667000" y="2708856"/>
            <a:ext cx="1620000" cy="39973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初始化种群</a:t>
            </a:r>
          </a:p>
        </p:txBody>
      </p:sp>
      <p:sp>
        <p:nvSpPr>
          <p:cNvPr id="21" name="矩形 20">
            <a:extLst>
              <a:ext uri="{FF2B5EF4-FFF2-40B4-BE49-F238E27FC236}">
                <a16:creationId xmlns:a16="http://schemas.microsoft.com/office/drawing/2014/main" id="{3236FDE0-373B-EFB9-67B4-68D7D14F341B}"/>
              </a:ext>
            </a:extLst>
          </p:cNvPr>
          <p:cNvSpPr/>
          <p:nvPr/>
        </p:nvSpPr>
        <p:spPr>
          <a:xfrm>
            <a:off x="2667000" y="2122842"/>
            <a:ext cx="1620000" cy="39973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基因编码</a:t>
            </a:r>
          </a:p>
        </p:txBody>
      </p:sp>
      <p:sp>
        <p:nvSpPr>
          <p:cNvPr id="22" name="流程图: 决策 21">
            <a:extLst>
              <a:ext uri="{FF2B5EF4-FFF2-40B4-BE49-F238E27FC236}">
                <a16:creationId xmlns:a16="http://schemas.microsoft.com/office/drawing/2014/main" id="{74E4C699-A840-39B7-4F00-89FF23AD0AA0}"/>
              </a:ext>
            </a:extLst>
          </p:cNvPr>
          <p:cNvSpPr/>
          <p:nvPr/>
        </p:nvSpPr>
        <p:spPr>
          <a:xfrm>
            <a:off x="2390595" y="3880884"/>
            <a:ext cx="2172810" cy="821267"/>
          </a:xfrm>
          <a:prstGeom prst="flowChartDecision">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达到终止条件？</a:t>
            </a:r>
          </a:p>
        </p:txBody>
      </p:sp>
      <p:cxnSp>
        <p:nvCxnSpPr>
          <p:cNvPr id="29" name="直接箭头连接符 28">
            <a:extLst>
              <a:ext uri="{FF2B5EF4-FFF2-40B4-BE49-F238E27FC236}">
                <a16:creationId xmlns:a16="http://schemas.microsoft.com/office/drawing/2014/main" id="{EABCC183-C28D-1CE8-274A-DF9F2287EEE9}"/>
              </a:ext>
            </a:extLst>
          </p:cNvPr>
          <p:cNvCxnSpPr>
            <a:cxnSpLocks/>
            <a:stCxn id="20" idx="2"/>
            <a:endCxn id="49" idx="0"/>
          </p:cNvCxnSpPr>
          <p:nvPr/>
        </p:nvCxnSpPr>
        <p:spPr>
          <a:xfrm>
            <a:off x="3477000" y="3108590"/>
            <a:ext cx="0" cy="186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659AE0B-2DD9-89C3-4019-24E41318CB15}"/>
              </a:ext>
            </a:extLst>
          </p:cNvPr>
          <p:cNvCxnSpPr>
            <a:cxnSpLocks/>
            <a:stCxn id="21" idx="2"/>
            <a:endCxn id="20" idx="0"/>
          </p:cNvCxnSpPr>
          <p:nvPr/>
        </p:nvCxnSpPr>
        <p:spPr>
          <a:xfrm>
            <a:off x="3477000" y="2522576"/>
            <a:ext cx="0" cy="186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D431A87-9582-F1B9-1A9F-7F1CFB82DBE3}"/>
              </a:ext>
            </a:extLst>
          </p:cNvPr>
          <p:cNvCxnSpPr>
            <a:cxnSpLocks/>
            <a:stCxn id="22" idx="3"/>
            <a:endCxn id="58" idx="1"/>
          </p:cNvCxnSpPr>
          <p:nvPr/>
        </p:nvCxnSpPr>
        <p:spPr>
          <a:xfrm flipV="1">
            <a:off x="4563405" y="4282714"/>
            <a:ext cx="618176" cy="88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a:extLst>
              <a:ext uri="{FF2B5EF4-FFF2-40B4-BE49-F238E27FC236}">
                <a16:creationId xmlns:a16="http://schemas.microsoft.com/office/drawing/2014/main" id="{18AB8402-DB39-2C46-A00A-27652EF413E9}"/>
              </a:ext>
            </a:extLst>
          </p:cNvPr>
          <p:cNvCxnSpPr>
            <a:cxnSpLocks/>
            <a:stCxn id="67" idx="2"/>
            <a:endCxn id="49" idx="1"/>
          </p:cNvCxnSpPr>
          <p:nvPr/>
        </p:nvCxnSpPr>
        <p:spPr>
          <a:xfrm rot="5400000" flipH="1">
            <a:off x="1589273" y="4572464"/>
            <a:ext cx="2965453" cy="810000"/>
          </a:xfrm>
          <a:prstGeom prst="bentConnector4">
            <a:avLst>
              <a:gd name="adj1" fmla="val -7709"/>
              <a:gd name="adj2" fmla="val 17649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C0C8872-2A33-C87F-268A-BD3906F7D8FD}"/>
              </a:ext>
            </a:extLst>
          </p:cNvPr>
          <p:cNvSpPr txBox="1"/>
          <p:nvPr/>
        </p:nvSpPr>
        <p:spPr>
          <a:xfrm>
            <a:off x="4540312" y="3948345"/>
            <a:ext cx="52211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solidFill>
                  <a:schemeClr val="tx1"/>
                </a:solidFill>
              </a:rPr>
              <a:t>yes</a:t>
            </a:r>
            <a:endParaRPr lang="zh-CN" altLang="zh-CN" sz="1400" dirty="0">
              <a:solidFill>
                <a:schemeClr val="tx1"/>
              </a:solidFill>
            </a:endParaRPr>
          </a:p>
        </p:txBody>
      </p:sp>
      <p:sp>
        <p:nvSpPr>
          <p:cNvPr id="36" name="文本框 35">
            <a:extLst>
              <a:ext uri="{FF2B5EF4-FFF2-40B4-BE49-F238E27FC236}">
                <a16:creationId xmlns:a16="http://schemas.microsoft.com/office/drawing/2014/main" id="{58732BC2-7BF6-CBD6-298C-2876D3CF171B}"/>
              </a:ext>
            </a:extLst>
          </p:cNvPr>
          <p:cNvSpPr txBox="1"/>
          <p:nvPr/>
        </p:nvSpPr>
        <p:spPr>
          <a:xfrm>
            <a:off x="2954888" y="4590576"/>
            <a:ext cx="522112" cy="307777"/>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sz="1400" dirty="0">
                <a:solidFill>
                  <a:schemeClr val="tx1"/>
                </a:solidFill>
              </a:rPr>
              <a:t>no</a:t>
            </a:r>
            <a:endParaRPr lang="zh-CN" altLang="zh-CN" sz="1400" dirty="0">
              <a:solidFill>
                <a:schemeClr val="tx1"/>
              </a:solidFill>
            </a:endParaRPr>
          </a:p>
        </p:txBody>
      </p:sp>
      <p:sp>
        <p:nvSpPr>
          <p:cNvPr id="49" name="矩形 48">
            <a:extLst>
              <a:ext uri="{FF2B5EF4-FFF2-40B4-BE49-F238E27FC236}">
                <a16:creationId xmlns:a16="http://schemas.microsoft.com/office/drawing/2014/main" id="{B778EE50-6153-A15B-DD27-E5D978504ABD}"/>
              </a:ext>
            </a:extLst>
          </p:cNvPr>
          <p:cNvSpPr/>
          <p:nvPr/>
        </p:nvSpPr>
        <p:spPr>
          <a:xfrm>
            <a:off x="2667000" y="3294870"/>
            <a:ext cx="1620000" cy="39973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计算个体适应度</a:t>
            </a:r>
          </a:p>
        </p:txBody>
      </p:sp>
      <p:sp>
        <p:nvSpPr>
          <p:cNvPr id="58" name="矩形 57">
            <a:extLst>
              <a:ext uri="{FF2B5EF4-FFF2-40B4-BE49-F238E27FC236}">
                <a16:creationId xmlns:a16="http://schemas.microsoft.com/office/drawing/2014/main" id="{2E9CFA18-CDBF-E66E-6DD9-39DA535253F9}"/>
              </a:ext>
            </a:extLst>
          </p:cNvPr>
          <p:cNvSpPr/>
          <p:nvPr/>
        </p:nvSpPr>
        <p:spPr>
          <a:xfrm>
            <a:off x="5181581" y="4075280"/>
            <a:ext cx="1620000" cy="414867"/>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输出最优个体</a:t>
            </a:r>
          </a:p>
        </p:txBody>
      </p:sp>
      <p:sp>
        <p:nvSpPr>
          <p:cNvPr id="65" name="矩形 64">
            <a:extLst>
              <a:ext uri="{FF2B5EF4-FFF2-40B4-BE49-F238E27FC236}">
                <a16:creationId xmlns:a16="http://schemas.microsoft.com/office/drawing/2014/main" id="{D562A0D9-79B2-7BB3-D2DB-A595859BB9F7}"/>
              </a:ext>
            </a:extLst>
          </p:cNvPr>
          <p:cNvSpPr/>
          <p:nvPr/>
        </p:nvSpPr>
        <p:spPr>
          <a:xfrm>
            <a:off x="2667000" y="4888431"/>
            <a:ext cx="1620000" cy="39973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选择</a:t>
            </a:r>
          </a:p>
        </p:txBody>
      </p:sp>
      <p:sp>
        <p:nvSpPr>
          <p:cNvPr id="66" name="矩形 65">
            <a:extLst>
              <a:ext uri="{FF2B5EF4-FFF2-40B4-BE49-F238E27FC236}">
                <a16:creationId xmlns:a16="http://schemas.microsoft.com/office/drawing/2014/main" id="{F7D62E91-A775-18F5-BD21-F0BE4E15244E}"/>
              </a:ext>
            </a:extLst>
          </p:cNvPr>
          <p:cNvSpPr/>
          <p:nvPr/>
        </p:nvSpPr>
        <p:spPr>
          <a:xfrm>
            <a:off x="2667000" y="5474445"/>
            <a:ext cx="1620000" cy="39973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交叉</a:t>
            </a:r>
          </a:p>
        </p:txBody>
      </p:sp>
      <p:sp>
        <p:nvSpPr>
          <p:cNvPr id="67" name="矩形 66">
            <a:extLst>
              <a:ext uri="{FF2B5EF4-FFF2-40B4-BE49-F238E27FC236}">
                <a16:creationId xmlns:a16="http://schemas.microsoft.com/office/drawing/2014/main" id="{1FBC37CA-19F5-E235-2D99-E146FEA7527F}"/>
              </a:ext>
            </a:extLst>
          </p:cNvPr>
          <p:cNvSpPr/>
          <p:nvPr/>
        </p:nvSpPr>
        <p:spPr>
          <a:xfrm>
            <a:off x="2667000" y="6060456"/>
            <a:ext cx="1620000" cy="39973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变异</a:t>
            </a:r>
          </a:p>
        </p:txBody>
      </p:sp>
      <p:cxnSp>
        <p:nvCxnSpPr>
          <p:cNvPr id="89" name="直接箭头连接符 88">
            <a:extLst>
              <a:ext uri="{FF2B5EF4-FFF2-40B4-BE49-F238E27FC236}">
                <a16:creationId xmlns:a16="http://schemas.microsoft.com/office/drawing/2014/main" id="{EC765918-7681-70BC-90F6-1605028B7ACF}"/>
              </a:ext>
            </a:extLst>
          </p:cNvPr>
          <p:cNvCxnSpPr>
            <a:cxnSpLocks/>
            <a:stCxn id="49" idx="2"/>
            <a:endCxn id="22" idx="0"/>
          </p:cNvCxnSpPr>
          <p:nvPr/>
        </p:nvCxnSpPr>
        <p:spPr>
          <a:xfrm>
            <a:off x="3477000" y="3694604"/>
            <a:ext cx="0" cy="186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D6D38B4F-A033-EA8D-B81C-91E5383C7CAB}"/>
              </a:ext>
            </a:extLst>
          </p:cNvPr>
          <p:cNvCxnSpPr>
            <a:cxnSpLocks/>
            <a:stCxn id="22" idx="2"/>
            <a:endCxn id="65" idx="0"/>
          </p:cNvCxnSpPr>
          <p:nvPr/>
        </p:nvCxnSpPr>
        <p:spPr>
          <a:xfrm>
            <a:off x="3477000" y="4702151"/>
            <a:ext cx="0" cy="186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B981B9EE-140D-3E3B-F751-A0DE4CAF245A}"/>
              </a:ext>
            </a:extLst>
          </p:cNvPr>
          <p:cNvCxnSpPr>
            <a:cxnSpLocks/>
            <a:stCxn id="65" idx="2"/>
            <a:endCxn id="66" idx="0"/>
          </p:cNvCxnSpPr>
          <p:nvPr/>
        </p:nvCxnSpPr>
        <p:spPr>
          <a:xfrm>
            <a:off x="3477000" y="5288165"/>
            <a:ext cx="0" cy="1862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092CCDC0-F266-F3BA-E8ED-A72663A9EC53}"/>
              </a:ext>
            </a:extLst>
          </p:cNvPr>
          <p:cNvCxnSpPr>
            <a:cxnSpLocks/>
            <a:stCxn id="66" idx="2"/>
            <a:endCxn id="67" idx="0"/>
          </p:cNvCxnSpPr>
          <p:nvPr/>
        </p:nvCxnSpPr>
        <p:spPr>
          <a:xfrm>
            <a:off x="3477000" y="5874179"/>
            <a:ext cx="0" cy="1862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60BE1EAE-D12B-A9DE-A000-22F3435C6AF3}"/>
              </a:ext>
            </a:extLst>
          </p:cNvPr>
          <p:cNvSpPr txBox="1"/>
          <p:nvPr/>
        </p:nvSpPr>
        <p:spPr>
          <a:xfrm>
            <a:off x="5181581" y="2153432"/>
            <a:ext cx="5267438"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将优化问题的候选解编码为遗传算法可处理的个体形式</a:t>
            </a:r>
          </a:p>
        </p:txBody>
      </p:sp>
      <p:sp>
        <p:nvSpPr>
          <p:cNvPr id="116" name="文本框 115">
            <a:extLst>
              <a:ext uri="{FF2B5EF4-FFF2-40B4-BE49-F238E27FC236}">
                <a16:creationId xmlns:a16="http://schemas.microsoft.com/office/drawing/2014/main" id="{33227916-4B15-4A67-6A9D-75CA0947767C}"/>
              </a:ext>
            </a:extLst>
          </p:cNvPr>
          <p:cNvSpPr txBox="1"/>
          <p:nvPr/>
        </p:nvSpPr>
        <p:spPr>
          <a:xfrm>
            <a:off x="5172703" y="2739446"/>
            <a:ext cx="2231273"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随机生成初始解集合</a:t>
            </a:r>
          </a:p>
        </p:txBody>
      </p:sp>
      <p:sp>
        <p:nvSpPr>
          <p:cNvPr id="117" name="文本框 116">
            <a:extLst>
              <a:ext uri="{FF2B5EF4-FFF2-40B4-BE49-F238E27FC236}">
                <a16:creationId xmlns:a16="http://schemas.microsoft.com/office/drawing/2014/main" id="{8813719D-188C-C328-9C68-E82E9AE7A432}"/>
              </a:ext>
            </a:extLst>
          </p:cNvPr>
          <p:cNvSpPr txBox="1"/>
          <p:nvPr/>
        </p:nvSpPr>
        <p:spPr>
          <a:xfrm>
            <a:off x="5181581" y="3325460"/>
            <a:ext cx="2231273" cy="338553"/>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优化问题的目标函数</a:t>
            </a:r>
          </a:p>
        </p:txBody>
      </p:sp>
      <p:sp>
        <p:nvSpPr>
          <p:cNvPr id="118" name="文本框 117">
            <a:extLst>
              <a:ext uri="{FF2B5EF4-FFF2-40B4-BE49-F238E27FC236}">
                <a16:creationId xmlns:a16="http://schemas.microsoft.com/office/drawing/2014/main" id="{12DAFA6E-9E86-FB52-F672-EDB6AE8FAC25}"/>
              </a:ext>
            </a:extLst>
          </p:cNvPr>
          <p:cNvSpPr txBox="1"/>
          <p:nvPr/>
        </p:nvSpPr>
        <p:spPr>
          <a:xfrm>
            <a:off x="5181581" y="4913552"/>
            <a:ext cx="1396772"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筛选优质解</a:t>
            </a:r>
          </a:p>
        </p:txBody>
      </p:sp>
      <p:sp>
        <p:nvSpPr>
          <p:cNvPr id="119" name="文本框 118">
            <a:extLst>
              <a:ext uri="{FF2B5EF4-FFF2-40B4-BE49-F238E27FC236}">
                <a16:creationId xmlns:a16="http://schemas.microsoft.com/office/drawing/2014/main" id="{A14A0445-D720-5219-D009-BD7E7C0CBCC4}"/>
              </a:ext>
            </a:extLst>
          </p:cNvPr>
          <p:cNvSpPr txBox="1"/>
          <p:nvPr/>
        </p:nvSpPr>
        <p:spPr>
          <a:xfrm>
            <a:off x="5181581" y="5505035"/>
            <a:ext cx="5478398"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两个个体按一定规则交换部分编码片段，探索新的解空间</a:t>
            </a:r>
          </a:p>
        </p:txBody>
      </p:sp>
      <p:sp>
        <p:nvSpPr>
          <p:cNvPr id="120" name="文本框 119">
            <a:extLst>
              <a:ext uri="{FF2B5EF4-FFF2-40B4-BE49-F238E27FC236}">
                <a16:creationId xmlns:a16="http://schemas.microsoft.com/office/drawing/2014/main" id="{04DD1040-5A5D-A004-29C9-9BD8C1CF9230}"/>
              </a:ext>
            </a:extLst>
          </p:cNvPr>
          <p:cNvSpPr txBox="1"/>
          <p:nvPr/>
        </p:nvSpPr>
        <p:spPr>
          <a:xfrm>
            <a:off x="5163825" y="6091046"/>
            <a:ext cx="5134271"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随机改变个体的某个编码位，避免算法陷入局部最优</a:t>
            </a:r>
          </a:p>
        </p:txBody>
      </p:sp>
      <p:cxnSp>
        <p:nvCxnSpPr>
          <p:cNvPr id="121" name="直接箭头连接符 120">
            <a:extLst>
              <a:ext uri="{FF2B5EF4-FFF2-40B4-BE49-F238E27FC236}">
                <a16:creationId xmlns:a16="http://schemas.microsoft.com/office/drawing/2014/main" id="{CE457D70-F68B-1F74-89CF-1D93B41CBFEE}"/>
              </a:ext>
            </a:extLst>
          </p:cNvPr>
          <p:cNvCxnSpPr>
            <a:cxnSpLocks/>
            <a:stCxn id="21" idx="3"/>
            <a:endCxn id="109" idx="1"/>
          </p:cNvCxnSpPr>
          <p:nvPr/>
        </p:nvCxnSpPr>
        <p:spPr>
          <a:xfrm>
            <a:off x="4287000" y="2322709"/>
            <a:ext cx="894581"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88189C66-6677-FF48-183D-13589149785D}"/>
              </a:ext>
            </a:extLst>
          </p:cNvPr>
          <p:cNvCxnSpPr>
            <a:cxnSpLocks/>
            <a:stCxn id="20" idx="3"/>
            <a:endCxn id="116" idx="1"/>
          </p:cNvCxnSpPr>
          <p:nvPr/>
        </p:nvCxnSpPr>
        <p:spPr>
          <a:xfrm>
            <a:off x="4287000" y="2908723"/>
            <a:ext cx="885703"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2289" name="直接箭头连接符 12288">
            <a:extLst>
              <a:ext uri="{FF2B5EF4-FFF2-40B4-BE49-F238E27FC236}">
                <a16:creationId xmlns:a16="http://schemas.microsoft.com/office/drawing/2014/main" id="{6C690A18-5976-8AE4-B4D2-BF5F56155FC1}"/>
              </a:ext>
            </a:extLst>
          </p:cNvPr>
          <p:cNvCxnSpPr>
            <a:cxnSpLocks/>
            <a:stCxn id="49" idx="3"/>
            <a:endCxn id="117" idx="1"/>
          </p:cNvCxnSpPr>
          <p:nvPr/>
        </p:nvCxnSpPr>
        <p:spPr>
          <a:xfrm>
            <a:off x="4287000" y="3494737"/>
            <a:ext cx="894581"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2293" name="直接箭头连接符 12292">
            <a:extLst>
              <a:ext uri="{FF2B5EF4-FFF2-40B4-BE49-F238E27FC236}">
                <a16:creationId xmlns:a16="http://schemas.microsoft.com/office/drawing/2014/main" id="{C38BA9DD-16C1-DD68-954F-3C6CC4B3FB9A}"/>
              </a:ext>
            </a:extLst>
          </p:cNvPr>
          <p:cNvCxnSpPr>
            <a:cxnSpLocks/>
            <a:stCxn id="65" idx="3"/>
            <a:endCxn id="118" idx="1"/>
          </p:cNvCxnSpPr>
          <p:nvPr/>
        </p:nvCxnSpPr>
        <p:spPr>
          <a:xfrm flipV="1">
            <a:off x="4287000" y="5082829"/>
            <a:ext cx="894581" cy="5469"/>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2296" name="直接箭头连接符 12295">
            <a:extLst>
              <a:ext uri="{FF2B5EF4-FFF2-40B4-BE49-F238E27FC236}">
                <a16:creationId xmlns:a16="http://schemas.microsoft.com/office/drawing/2014/main" id="{061DA1B3-EF17-3CBF-8054-C1DE8E235846}"/>
              </a:ext>
            </a:extLst>
          </p:cNvPr>
          <p:cNvCxnSpPr>
            <a:cxnSpLocks/>
            <a:stCxn id="66" idx="3"/>
            <a:endCxn id="119" idx="1"/>
          </p:cNvCxnSpPr>
          <p:nvPr/>
        </p:nvCxnSpPr>
        <p:spPr>
          <a:xfrm>
            <a:off x="4287000" y="5674312"/>
            <a:ext cx="894581"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2297" name="直接箭头连接符 12296">
            <a:extLst>
              <a:ext uri="{FF2B5EF4-FFF2-40B4-BE49-F238E27FC236}">
                <a16:creationId xmlns:a16="http://schemas.microsoft.com/office/drawing/2014/main" id="{9226FC2F-EB6D-9B00-E95B-14EE850365A7}"/>
              </a:ext>
            </a:extLst>
          </p:cNvPr>
          <p:cNvCxnSpPr>
            <a:cxnSpLocks/>
            <a:stCxn id="67" idx="3"/>
            <a:endCxn id="120" idx="1"/>
          </p:cNvCxnSpPr>
          <p:nvPr/>
        </p:nvCxnSpPr>
        <p:spPr>
          <a:xfrm>
            <a:off x="4287000" y="6260323"/>
            <a:ext cx="876825"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131" name="文本框 1130">
            <a:extLst>
              <a:ext uri="{FF2B5EF4-FFF2-40B4-BE49-F238E27FC236}">
                <a16:creationId xmlns:a16="http://schemas.microsoft.com/office/drawing/2014/main" id="{DD55FBE2-6511-8313-ABA6-21141D544A01}"/>
              </a:ext>
            </a:extLst>
          </p:cNvPr>
          <p:cNvSpPr txBox="1"/>
          <p:nvPr/>
        </p:nvSpPr>
        <p:spPr>
          <a:xfrm>
            <a:off x="7562008" y="4335370"/>
            <a:ext cx="3330618" cy="646331"/>
          </a:xfrm>
          <a:prstGeom prst="rect">
            <a:avLst/>
          </a:prstGeom>
          <a:solidFill>
            <a:schemeClr val="accent1">
              <a:lumMod val="20000"/>
              <a:lumOff val="80000"/>
            </a:schemeClr>
          </a:solidFill>
          <a:effectLst/>
        </p:spPr>
        <p:txBody>
          <a:bodyPr wrap="square">
            <a:spAutoFit/>
          </a:bodyP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种群并行进化</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适合捕捉多目标的</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Pareto</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前沿</a:t>
            </a:r>
          </a:p>
        </p:txBody>
      </p:sp>
      <p:sp>
        <p:nvSpPr>
          <p:cNvPr id="12302" name="文本框 12301">
            <a:extLst>
              <a:ext uri="{FF2B5EF4-FFF2-40B4-BE49-F238E27FC236}">
                <a16:creationId xmlns:a16="http://schemas.microsoft.com/office/drawing/2014/main" id="{94602DE1-9056-0BCC-909A-74E989D38B4C}"/>
              </a:ext>
            </a:extLst>
          </p:cNvPr>
          <p:cNvSpPr txBox="1"/>
          <p:nvPr/>
        </p:nvSpPr>
        <p:spPr>
          <a:xfrm>
            <a:off x="7562008" y="3834412"/>
            <a:ext cx="3330618" cy="369332"/>
          </a:xfrm>
          <a:prstGeom prst="rect">
            <a:avLst/>
          </a:prstGeom>
          <a:solidFill>
            <a:schemeClr val="accent1">
              <a:lumMod val="20000"/>
              <a:lumOff val="80000"/>
            </a:schemeClr>
          </a:solidFill>
          <a:effectLst/>
        </p:spPr>
        <p:txBody>
          <a:bodyPr wrap="square">
            <a:spAutoFit/>
          </a:bodyPr>
          <a:lstStyle/>
          <a:p>
            <a:pPr algn="ctr"/>
            <a:r>
              <a:rPr lang="zh-CN" altLang="en-US" b="1" dirty="0">
                <a:solidFill>
                  <a:schemeClr val="accent1">
                    <a:lumMod val="50000"/>
                  </a:schemeClr>
                </a:solidFill>
                <a:latin typeface="微软雅黑" panose="020B0503020204020204" pitchFamily="34" charset="-122"/>
                <a:ea typeface="微软雅黑" panose="020B0503020204020204" pitchFamily="34" charset="-122"/>
              </a:rPr>
              <a:t>基因编码适配离散变量</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7" name="灯片编号占位符 16">
            <a:extLst>
              <a:ext uri="{FF2B5EF4-FFF2-40B4-BE49-F238E27FC236}">
                <a16:creationId xmlns:a16="http://schemas.microsoft.com/office/drawing/2014/main" id="{1524C39C-DB61-16C0-0116-1C13AC98BDE8}"/>
              </a:ext>
            </a:extLst>
          </p:cNvPr>
          <p:cNvSpPr>
            <a:spLocks noGrp="1"/>
          </p:cNvSpPr>
          <p:nvPr>
            <p:ph type="sldNum" sz="quarter" idx="10"/>
          </p:nvPr>
        </p:nvSpPr>
        <p:spPr/>
        <p:txBody>
          <a:bodyPr/>
          <a:lstStyle/>
          <a:p>
            <a:fld id="{33C59F56-D4B4-4DCE-AF8F-B905FFBCF912}" type="slidenum">
              <a:rPr lang="zh-CN" altLang="en-US" smtClean="0"/>
              <a:t>19</a:t>
            </a:fld>
            <a:endParaRPr lang="zh-CN" altLang="en-US"/>
          </a:p>
        </p:txBody>
      </p:sp>
    </p:spTree>
    <p:extLst>
      <p:ext uri="{BB962C8B-B14F-4D97-AF65-F5344CB8AC3E}">
        <p14:creationId xmlns:p14="http://schemas.microsoft.com/office/powerpoint/2010/main" val="1864298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C0301-9D2C-CE7F-0C0B-03443498AE49}"/>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3C25006C-19C6-82F4-5A6E-A3450CA9D746}"/>
              </a:ext>
            </a:extLst>
          </p:cNvPr>
          <p:cNvSpPr>
            <a:spLocks noGrp="1"/>
          </p:cNvSpPr>
          <p:nvPr>
            <p:ph type="title"/>
          </p:nvPr>
        </p:nvSpPr>
        <p:spPr>
          <a:xfrm>
            <a:off x="614680" y="203200"/>
            <a:ext cx="4388016" cy="730249"/>
          </a:xfrm>
        </p:spPr>
        <p:txBody>
          <a:bodyPr>
            <a:noAutofit/>
          </a:bodyPr>
          <a:lstStyle/>
          <a:p>
            <a:r>
              <a:rPr lang="zh-CN" altLang="en-US" dirty="0"/>
              <a:t>解决方案</a:t>
            </a:r>
          </a:p>
        </p:txBody>
      </p:sp>
      <p:sp>
        <p:nvSpPr>
          <p:cNvPr id="3" name="文本框 2">
            <a:extLst>
              <a:ext uri="{FF2B5EF4-FFF2-40B4-BE49-F238E27FC236}">
                <a16:creationId xmlns:a16="http://schemas.microsoft.com/office/drawing/2014/main" id="{788372F1-4C4B-A8E8-CBD1-B1168E3FA49E}"/>
              </a:ext>
            </a:extLst>
          </p:cNvPr>
          <p:cNvSpPr txBox="1"/>
          <p:nvPr/>
        </p:nvSpPr>
        <p:spPr>
          <a:xfrm>
            <a:off x="324196" y="1373932"/>
            <a:ext cx="11784946" cy="400110"/>
          </a:xfrm>
          <a:prstGeom prst="rect">
            <a:avLst/>
          </a:prstGeom>
          <a:noFill/>
          <a:ln w="28575">
            <a:noFill/>
          </a:ln>
        </p:spPr>
        <p:txBody>
          <a:bodyPr wrap="square">
            <a:spAutoFit/>
          </a:bodyPr>
          <a:lstStyle/>
          <a:p>
            <a:pPr marL="342900" indent="-342900" algn="just">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采用混合遗传算法（</a:t>
            </a:r>
            <a:r>
              <a:rPr lang="en-US" altLang="zh-CN" sz="2000" b="1" dirty="0">
                <a:latin typeface="微软雅黑" panose="020B0503020204020204" pitchFamily="34" charset="-122"/>
                <a:ea typeface="微软雅黑" panose="020B0503020204020204" pitchFamily="34" charset="-122"/>
              </a:rPr>
              <a:t>HGA, Hybrid Genetic Algorithm</a:t>
            </a:r>
            <a:r>
              <a:rPr lang="zh-CN" altLang="en-US" sz="2000" b="1" dirty="0">
                <a:latin typeface="微软雅黑" panose="020B0503020204020204" pitchFamily="34" charset="-122"/>
                <a:ea typeface="微软雅黑" panose="020B0503020204020204" pitchFamily="34" charset="-122"/>
              </a:rPr>
              <a:t>）选取控制器。</a:t>
            </a:r>
          </a:p>
        </p:txBody>
      </p:sp>
      <p:pic>
        <p:nvPicPr>
          <p:cNvPr id="8" name="图片 7">
            <a:extLst>
              <a:ext uri="{FF2B5EF4-FFF2-40B4-BE49-F238E27FC236}">
                <a16:creationId xmlns:a16="http://schemas.microsoft.com/office/drawing/2014/main" id="{9493E0CE-55AD-A6EB-7B24-BAEB2C770AEF}"/>
              </a:ext>
            </a:extLst>
          </p:cNvPr>
          <p:cNvPicPr>
            <a:picLocks noChangeAspect="1"/>
          </p:cNvPicPr>
          <p:nvPr/>
        </p:nvPicPr>
        <p:blipFill>
          <a:blip r:embed="rId3"/>
          <a:stretch>
            <a:fillRect/>
          </a:stretch>
        </p:blipFill>
        <p:spPr>
          <a:xfrm>
            <a:off x="3322052" y="-2098586"/>
            <a:ext cx="2448377" cy="1922831"/>
          </a:xfrm>
          <a:prstGeom prst="rect">
            <a:avLst/>
          </a:prstGeom>
        </p:spPr>
      </p:pic>
      <p:pic>
        <p:nvPicPr>
          <p:cNvPr id="9" name="图片 8">
            <a:extLst>
              <a:ext uri="{FF2B5EF4-FFF2-40B4-BE49-F238E27FC236}">
                <a16:creationId xmlns:a16="http://schemas.microsoft.com/office/drawing/2014/main" id="{1FD4495C-3128-A526-6594-7747FC7299DC}"/>
              </a:ext>
            </a:extLst>
          </p:cNvPr>
          <p:cNvPicPr>
            <a:picLocks noChangeAspect="1"/>
          </p:cNvPicPr>
          <p:nvPr/>
        </p:nvPicPr>
        <p:blipFill>
          <a:blip r:embed="rId4"/>
          <a:stretch>
            <a:fillRect/>
          </a:stretch>
        </p:blipFill>
        <p:spPr>
          <a:xfrm>
            <a:off x="6095999" y="-2098587"/>
            <a:ext cx="2552199" cy="1922831"/>
          </a:xfrm>
          <a:prstGeom prst="rect">
            <a:avLst/>
          </a:prstGeom>
        </p:spPr>
      </p:pic>
      <p:sp>
        <p:nvSpPr>
          <p:cNvPr id="12" name="文本框 11">
            <a:extLst>
              <a:ext uri="{FF2B5EF4-FFF2-40B4-BE49-F238E27FC236}">
                <a16:creationId xmlns:a16="http://schemas.microsoft.com/office/drawing/2014/main" id="{023F7758-ABEC-337C-177F-730E1A344D31}"/>
              </a:ext>
            </a:extLst>
          </p:cNvPr>
          <p:cNvSpPr txBox="1"/>
          <p:nvPr/>
        </p:nvSpPr>
        <p:spPr>
          <a:xfrm>
            <a:off x="342772" y="879906"/>
            <a:ext cx="2324228" cy="536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457200" indent="-457200" algn="ctr">
              <a:buFont typeface="Wingdings" panose="05000000000000000000" pitchFamily="2" charset="2"/>
              <a:buChar char="p"/>
            </a:pPr>
            <a:r>
              <a:rPr lang="zh-CN" altLang="en-US" dirty="0">
                <a:solidFill>
                  <a:srgbClr val="203864"/>
                </a:solidFill>
              </a:rPr>
              <a:t>控制器选取</a:t>
            </a:r>
          </a:p>
        </p:txBody>
      </p:sp>
      <p:pic>
        <p:nvPicPr>
          <p:cNvPr id="15" name="图片 14">
            <a:extLst>
              <a:ext uri="{FF2B5EF4-FFF2-40B4-BE49-F238E27FC236}">
                <a16:creationId xmlns:a16="http://schemas.microsoft.com/office/drawing/2014/main" id="{A2785B43-BCB3-6E0D-7BE9-C2183526CAD6}"/>
              </a:ext>
            </a:extLst>
          </p:cNvPr>
          <p:cNvPicPr>
            <a:picLocks noChangeAspect="1"/>
          </p:cNvPicPr>
          <p:nvPr/>
        </p:nvPicPr>
        <p:blipFill>
          <a:blip r:embed="rId5"/>
          <a:srcRect/>
          <a:stretch/>
        </p:blipFill>
        <p:spPr>
          <a:xfrm>
            <a:off x="470453" y="1824842"/>
            <a:ext cx="4363309" cy="4480466"/>
          </a:xfrm>
          <a:prstGeom prst="rect">
            <a:avLst/>
          </a:prstGeom>
        </p:spPr>
      </p:pic>
      <p:sp>
        <p:nvSpPr>
          <p:cNvPr id="4" name="文本框 3">
            <a:extLst>
              <a:ext uri="{FF2B5EF4-FFF2-40B4-BE49-F238E27FC236}">
                <a16:creationId xmlns:a16="http://schemas.microsoft.com/office/drawing/2014/main" id="{AD0CDCAA-17D0-EB9D-94DC-B72BD11F7BA3}"/>
              </a:ext>
            </a:extLst>
          </p:cNvPr>
          <p:cNvSpPr txBox="1"/>
          <p:nvPr/>
        </p:nvSpPr>
        <p:spPr>
          <a:xfrm>
            <a:off x="4714059" y="3092852"/>
            <a:ext cx="2843833" cy="338554"/>
          </a:xfrm>
          <a:prstGeom prst="rect">
            <a:avLst/>
          </a:prstGeom>
          <a:no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初始化种群，贪心＋随机</a:t>
            </a:r>
          </a:p>
        </p:txBody>
      </p:sp>
      <p:cxnSp>
        <p:nvCxnSpPr>
          <p:cNvPr id="5" name="直接箭头连接符 4">
            <a:extLst>
              <a:ext uri="{FF2B5EF4-FFF2-40B4-BE49-F238E27FC236}">
                <a16:creationId xmlns:a16="http://schemas.microsoft.com/office/drawing/2014/main" id="{1B7C165A-E639-A7AD-C57A-B2585AEB0799}"/>
              </a:ext>
            </a:extLst>
          </p:cNvPr>
          <p:cNvCxnSpPr>
            <a:cxnSpLocks/>
          </p:cNvCxnSpPr>
          <p:nvPr/>
        </p:nvCxnSpPr>
        <p:spPr>
          <a:xfrm>
            <a:off x="2568682" y="3253889"/>
            <a:ext cx="2338043"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7D3E3F8-D994-A94D-FB69-3DBE1C20221F}"/>
              </a:ext>
            </a:extLst>
          </p:cNvPr>
          <p:cNvSpPr txBox="1"/>
          <p:nvPr/>
        </p:nvSpPr>
        <p:spPr>
          <a:xfrm>
            <a:off x="4899628" y="4080394"/>
            <a:ext cx="3620908" cy="338554"/>
          </a:xfrm>
          <a:prstGeom prst="rect">
            <a:avLst/>
          </a:prstGeom>
          <a:no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锦标赛选择，从随机</a:t>
            </a:r>
            <a:r>
              <a:rPr lang="en-US" altLang="zh-CN" sz="1600" b="1" dirty="0">
                <a:solidFill>
                  <a:schemeClr val="accent1">
                    <a:lumMod val="50000"/>
                  </a:schemeClr>
                </a:solidFill>
                <a:latin typeface="微软雅黑" panose="020B0503020204020204" pitchFamily="34" charset="-122"/>
                <a:ea typeface="微软雅黑" panose="020B0503020204020204" pitchFamily="34" charset="-122"/>
              </a:rPr>
              <a:t>k</a:t>
            </a: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个个体中选最优</a:t>
            </a:r>
          </a:p>
        </p:txBody>
      </p:sp>
      <p:cxnSp>
        <p:nvCxnSpPr>
          <p:cNvPr id="20" name="直接箭头连接符 19">
            <a:extLst>
              <a:ext uri="{FF2B5EF4-FFF2-40B4-BE49-F238E27FC236}">
                <a16:creationId xmlns:a16="http://schemas.microsoft.com/office/drawing/2014/main" id="{CEBCD777-766F-DC42-7CC3-1B3E9F7535E7}"/>
              </a:ext>
            </a:extLst>
          </p:cNvPr>
          <p:cNvCxnSpPr>
            <a:cxnSpLocks/>
          </p:cNvCxnSpPr>
          <p:nvPr/>
        </p:nvCxnSpPr>
        <p:spPr>
          <a:xfrm>
            <a:off x="3598492" y="4233740"/>
            <a:ext cx="1308233"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74F765C-7D8B-6344-76B4-4179328058AB}"/>
              </a:ext>
            </a:extLst>
          </p:cNvPr>
          <p:cNvSpPr txBox="1"/>
          <p:nvPr/>
        </p:nvSpPr>
        <p:spPr>
          <a:xfrm>
            <a:off x="4937728" y="4337049"/>
            <a:ext cx="2657402" cy="338554"/>
          </a:xfrm>
          <a:prstGeom prst="rect">
            <a:avLst/>
          </a:prstGeom>
          <a:no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定向交叉，只进行域内交叉</a:t>
            </a:r>
          </a:p>
        </p:txBody>
      </p:sp>
      <p:cxnSp>
        <p:nvCxnSpPr>
          <p:cNvPr id="24" name="直接箭头连接符 23">
            <a:extLst>
              <a:ext uri="{FF2B5EF4-FFF2-40B4-BE49-F238E27FC236}">
                <a16:creationId xmlns:a16="http://schemas.microsoft.com/office/drawing/2014/main" id="{7DB7AA94-5916-A574-AA5A-F035FF591576}"/>
              </a:ext>
            </a:extLst>
          </p:cNvPr>
          <p:cNvCxnSpPr>
            <a:cxnSpLocks/>
          </p:cNvCxnSpPr>
          <p:nvPr/>
        </p:nvCxnSpPr>
        <p:spPr>
          <a:xfrm>
            <a:off x="2897156" y="4501878"/>
            <a:ext cx="2009569"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1DAADF7-00C4-9D3B-8ECF-DBB97121912A}"/>
              </a:ext>
            </a:extLst>
          </p:cNvPr>
          <p:cNvSpPr txBox="1"/>
          <p:nvPr/>
        </p:nvSpPr>
        <p:spPr>
          <a:xfrm>
            <a:off x="4784127" y="4593703"/>
            <a:ext cx="3774509" cy="338554"/>
          </a:xfrm>
          <a:prstGeom prst="rect">
            <a:avLst/>
          </a:prstGeom>
          <a:no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自适应变异，变异域内时延大的节点</a:t>
            </a:r>
          </a:p>
        </p:txBody>
      </p:sp>
      <p:cxnSp>
        <p:nvCxnSpPr>
          <p:cNvPr id="28" name="直接箭头连接符 27">
            <a:extLst>
              <a:ext uri="{FF2B5EF4-FFF2-40B4-BE49-F238E27FC236}">
                <a16:creationId xmlns:a16="http://schemas.microsoft.com/office/drawing/2014/main" id="{9C1DC961-197B-215E-0E7E-51F9F7D0C040}"/>
              </a:ext>
            </a:extLst>
          </p:cNvPr>
          <p:cNvCxnSpPr>
            <a:cxnSpLocks/>
          </p:cNvCxnSpPr>
          <p:nvPr/>
        </p:nvCxnSpPr>
        <p:spPr>
          <a:xfrm>
            <a:off x="3021443" y="5121734"/>
            <a:ext cx="1885282"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48D1391-7452-0409-E6F6-C0C0162B4B0E}"/>
                  </a:ext>
                </a:extLst>
              </p:cNvPr>
              <p:cNvSpPr txBox="1"/>
              <p:nvPr/>
            </p:nvSpPr>
            <p:spPr>
              <a:xfrm>
                <a:off x="7637818" y="2377542"/>
                <a:ext cx="3857346" cy="8827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b="1" i="1" smtClean="0">
                              <a:solidFill>
                                <a:srgbClr val="836967"/>
                              </a:solidFill>
                              <a:latin typeface="Cambria Math" panose="02040503050406030204" pitchFamily="18" charset="0"/>
                            </a:rPr>
                          </m:ctrlPr>
                        </m:funcPr>
                        <m:fName>
                          <m:limLow>
                            <m:limLowPr>
                              <m:ctrlPr>
                                <a:rPr lang="zh-CN" altLang="en-US" b="1" i="1">
                                  <a:solidFill>
                                    <a:srgbClr val="836967"/>
                                  </a:solidFill>
                                  <a:latin typeface="Cambria Math" panose="02040503050406030204" pitchFamily="18" charset="0"/>
                                </a:rPr>
                              </m:ctrlPr>
                            </m:limLowPr>
                            <m:e>
                              <m:r>
                                <a:rPr lang="zh-CN" altLang="en-US" b="1" i="1">
                                  <a:latin typeface="Cambria Math" panose="02040503050406030204" pitchFamily="18" charset="0"/>
                                </a:rPr>
                                <m:t>𝒎𝒊𝒏</m:t>
                              </m:r>
                            </m:e>
                            <m:lim>
                              <m:r>
                                <a:rPr lang="zh-CN" altLang="en-US" b="0" i="1">
                                  <a:latin typeface="Cambria Math" panose="02040503050406030204" pitchFamily="18" charset="0"/>
                                </a:rPr>
                                <m:t> </m:t>
                              </m:r>
                            </m:lim>
                          </m:limLow>
                        </m:fName>
                        <m:e>
                          <m:r>
                            <a:rPr lang="zh-CN" altLang="en-US" b="1" i="1">
                              <a:latin typeface="Cambria Math" panose="02040503050406030204" pitchFamily="18" charset="0"/>
                            </a:rPr>
                            <m:t>𝜶</m:t>
                          </m:r>
                          <m:nary>
                            <m:naryPr>
                              <m:chr m:val="∑"/>
                              <m:limLoc m:val="undOvr"/>
                              <m:grow m:val="on"/>
                              <m:ctrlPr>
                                <a:rPr lang="zh-CN" altLang="en-US" b="1" i="1">
                                  <a:latin typeface="Cambria Math" panose="02040503050406030204" pitchFamily="18" charset="0"/>
                                </a:rPr>
                              </m:ctrlPr>
                            </m:naryPr>
                            <m:sub>
                              <m:r>
                                <a:rPr lang="zh-CN" altLang="en-US" b="1" i="1">
                                  <a:latin typeface="Cambria Math" panose="02040503050406030204" pitchFamily="18" charset="0"/>
                                </a:rPr>
                                <m:t>𝒋</m:t>
                              </m:r>
                              <m:r>
                                <a:rPr lang="zh-CN" altLang="en-US" b="0" i="1">
                                  <a:latin typeface="Cambria Math" panose="02040503050406030204" pitchFamily="18" charset="0"/>
                                </a:rPr>
                                <m:t>=1</m:t>
                              </m:r>
                            </m:sub>
                            <m:sup>
                              <m:r>
                                <a:rPr lang="zh-CN" altLang="en-US" b="1" i="1">
                                  <a:latin typeface="Cambria Math" panose="02040503050406030204" pitchFamily="18" charset="0"/>
                                </a:rPr>
                                <m:t>𝒎</m:t>
                              </m:r>
                            </m:sup>
                            <m:e>
                              <m:r>
                                <a:rPr lang="zh-CN" altLang="en-US" b="0" i="1">
                                  <a:latin typeface="Cambria Math" panose="02040503050406030204" pitchFamily="18" charset="0"/>
                                </a:rPr>
                                <m:t> </m:t>
                              </m:r>
                            </m:e>
                          </m:nary>
                          <m:sSubSup>
                            <m:sSubSupPr>
                              <m:ctrlPr>
                                <a:rPr lang="zh-CN" altLang="en-US" b="1" i="1">
                                  <a:solidFill>
                                    <a:srgbClr val="836967"/>
                                  </a:solidFill>
                                  <a:latin typeface="Cambria Math" panose="02040503050406030204" pitchFamily="18" charset="0"/>
                                </a:rPr>
                              </m:ctrlPr>
                            </m:sSubSupPr>
                            <m:e>
                              <m:r>
                                <a:rPr lang="zh-CN" altLang="en-US" b="1" i="1">
                                  <a:latin typeface="Cambria Math" panose="02040503050406030204" pitchFamily="18" charset="0"/>
                                </a:rPr>
                                <m:t>𝝌</m:t>
                              </m:r>
                            </m:e>
                            <m:sub>
                              <m:r>
                                <a:rPr lang="zh-CN" altLang="en-US" b="1" i="1">
                                  <a:latin typeface="Cambria Math" panose="02040503050406030204" pitchFamily="18" charset="0"/>
                                </a:rPr>
                                <m:t>𝒋</m:t>
                              </m:r>
                            </m:sub>
                            <m:sup>
                              <m:r>
                                <a:rPr lang="zh-CN" altLang="en-US" b="1" i="1">
                                  <a:latin typeface="Cambria Math" panose="02040503050406030204" pitchFamily="18" charset="0"/>
                                </a:rPr>
                                <m:t>𝒕</m:t>
                              </m:r>
                            </m:sup>
                          </m:sSubSup>
                          <m:nary>
                            <m:naryPr>
                              <m:chr m:val="∑"/>
                              <m:limLoc m:val="undOvr"/>
                              <m:grow m:val="on"/>
                              <m:ctrlPr>
                                <a:rPr lang="zh-CN" altLang="en-US" b="1" i="1">
                                  <a:latin typeface="Cambria Math" panose="02040503050406030204" pitchFamily="18" charset="0"/>
                                </a:rPr>
                              </m:ctrlPr>
                            </m:naryPr>
                            <m:sub>
                              <m:r>
                                <a:rPr lang="zh-CN" altLang="en-US" b="1" i="1">
                                  <a:latin typeface="Cambria Math" panose="02040503050406030204" pitchFamily="18" charset="0"/>
                                </a:rPr>
                                <m:t>𝒊</m:t>
                              </m:r>
                              <m:r>
                                <a:rPr lang="zh-CN" altLang="en-US" b="0" i="1">
                                  <a:latin typeface="Cambria Math" panose="02040503050406030204" pitchFamily="18" charset="0"/>
                                </a:rPr>
                                <m:t>=1</m:t>
                              </m:r>
                            </m:sub>
                            <m:sup>
                              <m:r>
                                <a:rPr lang="zh-CN" altLang="en-US" b="1" i="1">
                                  <a:latin typeface="Cambria Math" panose="02040503050406030204" pitchFamily="18" charset="0"/>
                                </a:rPr>
                                <m:t>𝒏</m:t>
                              </m:r>
                            </m:sup>
                            <m:e>
                              <m:r>
                                <a:rPr lang="zh-CN" altLang="en-US" b="0" i="1">
                                  <a:latin typeface="Cambria Math" panose="02040503050406030204" pitchFamily="18" charset="0"/>
                                </a:rPr>
                                <m:t> </m:t>
                              </m:r>
                            </m:e>
                          </m:nary>
                          <m:sSubSup>
                            <m:sSubSupPr>
                              <m:ctrlPr>
                                <a:rPr lang="zh-CN" altLang="en-US" b="1" i="1">
                                  <a:solidFill>
                                    <a:srgbClr val="836967"/>
                                  </a:solidFill>
                                  <a:latin typeface="Cambria Math" panose="02040503050406030204" pitchFamily="18" charset="0"/>
                                </a:rPr>
                              </m:ctrlPr>
                            </m:sSubSupPr>
                            <m:e>
                              <m:r>
                                <a:rPr lang="zh-CN" altLang="en-US" b="1" i="1">
                                  <a:latin typeface="Cambria Math" panose="02040503050406030204" pitchFamily="18" charset="0"/>
                                </a:rPr>
                                <m:t>𝒙</m:t>
                              </m:r>
                            </m:e>
                            <m:sub>
                              <m:r>
                                <a:rPr lang="zh-CN" altLang="en-US" b="1" i="1">
                                  <a:latin typeface="Cambria Math" panose="02040503050406030204" pitchFamily="18" charset="0"/>
                                </a:rPr>
                                <m:t>𝒊𝒋</m:t>
                              </m:r>
                            </m:sub>
                            <m:sup>
                              <m:r>
                                <a:rPr lang="zh-CN" altLang="en-US" b="1" i="1">
                                  <a:latin typeface="Cambria Math" panose="02040503050406030204" pitchFamily="18" charset="0"/>
                                </a:rPr>
                                <m:t>𝒕</m:t>
                              </m:r>
                            </m:sup>
                          </m:sSubSup>
                          <m:sSubSup>
                            <m:sSubSupPr>
                              <m:ctrlPr>
                                <a:rPr lang="zh-CN" altLang="en-US" b="1" i="1">
                                  <a:solidFill>
                                    <a:srgbClr val="836967"/>
                                  </a:solidFill>
                                  <a:latin typeface="Cambria Math" panose="02040503050406030204" pitchFamily="18" charset="0"/>
                                </a:rPr>
                              </m:ctrlPr>
                            </m:sSubSupPr>
                            <m:e>
                              <m:r>
                                <a:rPr lang="zh-CN" altLang="en-US" b="1" i="1">
                                  <a:latin typeface="Cambria Math" panose="02040503050406030204" pitchFamily="18" charset="0"/>
                                </a:rPr>
                                <m:t>𝜹</m:t>
                              </m:r>
                            </m:e>
                            <m:sub>
                              <m:r>
                                <a:rPr lang="zh-CN" altLang="en-US" b="1" i="1">
                                  <a:latin typeface="Cambria Math" panose="02040503050406030204" pitchFamily="18" charset="0"/>
                                </a:rPr>
                                <m:t>𝒊𝒋</m:t>
                              </m:r>
                            </m:sub>
                            <m:sup>
                              <m:r>
                                <a:rPr lang="zh-CN" altLang="en-US" b="1" i="1">
                                  <a:latin typeface="Cambria Math" panose="02040503050406030204" pitchFamily="18" charset="0"/>
                                </a:rPr>
                                <m:t>𝒕</m:t>
                              </m:r>
                            </m:sup>
                          </m:sSubSup>
                          <m:sSubSup>
                            <m:sSubSupPr>
                              <m:ctrlPr>
                                <a:rPr lang="zh-CN" altLang="en-US" b="1" i="1">
                                  <a:solidFill>
                                    <a:srgbClr val="836967"/>
                                  </a:solidFill>
                                  <a:latin typeface="Cambria Math" panose="02040503050406030204" pitchFamily="18" charset="0"/>
                                </a:rPr>
                              </m:ctrlPr>
                            </m:sSubSupPr>
                            <m:e>
                              <m:r>
                                <a:rPr lang="zh-CN" altLang="en-US" b="1" i="1">
                                  <a:latin typeface="Cambria Math" panose="02040503050406030204" pitchFamily="18" charset="0"/>
                                </a:rPr>
                                <m:t>𝜷</m:t>
                              </m:r>
                            </m:e>
                            <m:sub>
                              <m:r>
                                <a:rPr lang="zh-CN" altLang="en-US" b="1" i="1">
                                  <a:latin typeface="Cambria Math" panose="02040503050406030204" pitchFamily="18" charset="0"/>
                                </a:rPr>
                                <m:t>𝒊</m:t>
                              </m:r>
                            </m:sub>
                            <m:sup>
                              <m:r>
                                <a:rPr lang="zh-CN" altLang="en-US" b="1" i="1">
                                  <a:latin typeface="Cambria Math" panose="02040503050406030204" pitchFamily="18" charset="0"/>
                                </a:rPr>
                                <m:t>𝒕</m:t>
                              </m:r>
                            </m:sup>
                          </m:sSubSup>
                          <m:r>
                            <a:rPr lang="zh-CN" altLang="en-US" b="0" i="1">
                              <a:latin typeface="Cambria Math" panose="02040503050406030204" pitchFamily="18" charset="0"/>
                            </a:rPr>
                            <m:t>+</m:t>
                          </m:r>
                          <m:r>
                            <a:rPr lang="zh-CN" altLang="en-US" b="1" i="1">
                              <a:latin typeface="Cambria Math" panose="02040503050406030204" pitchFamily="18" charset="0"/>
                            </a:rPr>
                            <m:t>𝜷</m:t>
                          </m:r>
                          <m:r>
                            <a:rPr lang="zh-CN" altLang="en-US" b="0" i="1">
                              <a:latin typeface="Cambria Math" panose="02040503050406030204" pitchFamily="18" charset="0"/>
                            </a:rPr>
                            <m:t>⋅</m:t>
                          </m:r>
                          <m:sSubSup>
                            <m:sSubSupPr>
                              <m:ctrlPr>
                                <a:rPr lang="zh-CN" altLang="en-US" b="0" i="1">
                                  <a:solidFill>
                                    <a:srgbClr val="836967"/>
                                  </a:solidFill>
                                  <a:latin typeface="Cambria Math" panose="02040503050406030204" pitchFamily="18" charset="0"/>
                                </a:rPr>
                              </m:ctrlPr>
                            </m:sSubSupPr>
                            <m:e>
                              <m:r>
                                <a:rPr lang="zh-CN" altLang="en-US" b="1" i="1">
                                  <a:latin typeface="Cambria Math" panose="02040503050406030204" pitchFamily="18" charset="0"/>
                                </a:rPr>
                                <m:t>𝑶</m:t>
                              </m:r>
                            </m:e>
                            <m:sub>
                              <m:r>
                                <a:rPr lang="zh-CN" altLang="en-US" b="1" i="1">
                                  <a:latin typeface="Cambria Math" panose="02040503050406030204" pitchFamily="18" charset="0"/>
                                </a:rPr>
                                <m:t>𝑺</m:t>
                              </m:r>
                            </m:sub>
                            <m:sup>
                              <m:r>
                                <a:rPr lang="zh-CN" altLang="en-US" b="1" i="1">
                                  <a:latin typeface="Cambria Math" panose="02040503050406030204" pitchFamily="18" charset="0"/>
                                </a:rPr>
                                <m:t>𝒕</m:t>
                              </m:r>
                            </m:sup>
                          </m:sSubSup>
                        </m:e>
                      </m:func>
                    </m:oMath>
                  </m:oMathPara>
                </a14:m>
                <a:endParaRPr lang="zh-CN" altLang="en-US" dirty="0"/>
              </a:p>
            </p:txBody>
          </p:sp>
        </mc:Choice>
        <mc:Fallback xmlns="">
          <p:sp>
            <p:nvSpPr>
              <p:cNvPr id="36" name="文本框 35">
                <a:extLst>
                  <a:ext uri="{FF2B5EF4-FFF2-40B4-BE49-F238E27FC236}">
                    <a16:creationId xmlns:a16="http://schemas.microsoft.com/office/drawing/2014/main" id="{A48D1391-7452-0409-E6F6-C0C0162B4B0E}"/>
                  </a:ext>
                </a:extLst>
              </p:cNvPr>
              <p:cNvSpPr txBox="1">
                <a:spLocks noRot="1" noChangeAspect="1" noMove="1" noResize="1" noEditPoints="1" noAdjustHandles="1" noChangeArrowheads="1" noChangeShapeType="1" noTextEdit="1"/>
              </p:cNvSpPr>
              <p:nvPr/>
            </p:nvSpPr>
            <p:spPr>
              <a:xfrm>
                <a:off x="7637818" y="2377542"/>
                <a:ext cx="3857346" cy="882742"/>
              </a:xfrm>
              <a:prstGeom prst="rect">
                <a:avLst/>
              </a:prstGeom>
              <a:blipFill>
                <a:blip r:embed="rId6"/>
                <a:stretch>
                  <a:fillRect/>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73BDF9F4-3210-5EC1-E0BF-E5F5F714F61C}"/>
              </a:ext>
            </a:extLst>
          </p:cNvPr>
          <p:cNvSpPr txBox="1"/>
          <p:nvPr/>
        </p:nvSpPr>
        <p:spPr>
          <a:xfrm>
            <a:off x="7999212" y="3611309"/>
            <a:ext cx="3495952"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控制器和交换机间的流量加权时延</a:t>
            </a:r>
          </a:p>
        </p:txBody>
      </p:sp>
      <p:sp>
        <p:nvSpPr>
          <p:cNvPr id="38" name="文本框 37">
            <a:extLst>
              <a:ext uri="{FF2B5EF4-FFF2-40B4-BE49-F238E27FC236}">
                <a16:creationId xmlns:a16="http://schemas.microsoft.com/office/drawing/2014/main" id="{DAA1D667-0D5A-6E20-2331-622DF69BC34F}"/>
              </a:ext>
            </a:extLst>
          </p:cNvPr>
          <p:cNvSpPr txBox="1"/>
          <p:nvPr/>
        </p:nvSpPr>
        <p:spPr>
          <a:xfrm>
            <a:off x="8225595" y="1795597"/>
            <a:ext cx="3495952" cy="338554"/>
          </a:xfrm>
          <a:prstGeom prst="rect">
            <a:avLst/>
          </a:prstGeom>
          <a:solidFill>
            <a:schemeClr val="bg1"/>
          </a:solid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控制器和控制器间的传播时延</a:t>
            </a:r>
          </a:p>
        </p:txBody>
      </p:sp>
      <p:cxnSp>
        <p:nvCxnSpPr>
          <p:cNvPr id="39" name="直接箭头连接符 38">
            <a:extLst>
              <a:ext uri="{FF2B5EF4-FFF2-40B4-BE49-F238E27FC236}">
                <a16:creationId xmlns:a16="http://schemas.microsoft.com/office/drawing/2014/main" id="{3BB4147D-75B4-888F-DB8C-064A59D6DABC}"/>
              </a:ext>
            </a:extLst>
          </p:cNvPr>
          <p:cNvCxnSpPr>
            <a:cxnSpLocks/>
          </p:cNvCxnSpPr>
          <p:nvPr/>
        </p:nvCxnSpPr>
        <p:spPr>
          <a:xfrm>
            <a:off x="10052545" y="3045238"/>
            <a:ext cx="0" cy="566071"/>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3F0B2FD-3900-DD91-CCC2-83C0D239895F}"/>
              </a:ext>
            </a:extLst>
          </p:cNvPr>
          <p:cNvCxnSpPr>
            <a:cxnSpLocks/>
          </p:cNvCxnSpPr>
          <p:nvPr/>
        </p:nvCxnSpPr>
        <p:spPr>
          <a:xfrm flipV="1">
            <a:off x="11082356" y="2107776"/>
            <a:ext cx="0" cy="539531"/>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845DDCB8-6B1C-B2E6-86CC-E5CF9A170049}"/>
              </a:ext>
            </a:extLst>
          </p:cNvPr>
          <p:cNvSpPr txBox="1"/>
          <p:nvPr/>
        </p:nvSpPr>
        <p:spPr>
          <a:xfrm>
            <a:off x="9342698" y="3138056"/>
            <a:ext cx="808979" cy="338554"/>
          </a:xfrm>
          <a:prstGeom prst="rect">
            <a:avLst/>
          </a:prstGeom>
          <a:no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域内</a:t>
            </a:r>
          </a:p>
        </p:txBody>
      </p:sp>
      <p:sp>
        <p:nvSpPr>
          <p:cNvPr id="47" name="文本框 46">
            <a:extLst>
              <a:ext uri="{FF2B5EF4-FFF2-40B4-BE49-F238E27FC236}">
                <a16:creationId xmlns:a16="http://schemas.microsoft.com/office/drawing/2014/main" id="{FF9A734C-1975-285B-F37E-0B9A6BC3AA29}"/>
              </a:ext>
            </a:extLst>
          </p:cNvPr>
          <p:cNvSpPr txBox="1"/>
          <p:nvPr/>
        </p:nvSpPr>
        <p:spPr>
          <a:xfrm>
            <a:off x="10407650" y="2225142"/>
            <a:ext cx="808979" cy="338554"/>
          </a:xfrm>
          <a:prstGeom prst="rect">
            <a:avLst/>
          </a:prstGeom>
          <a:no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域间</a:t>
            </a:r>
          </a:p>
        </p:txBody>
      </p:sp>
      <p:sp>
        <p:nvSpPr>
          <p:cNvPr id="48" name="文本框 47">
            <a:extLst>
              <a:ext uri="{FF2B5EF4-FFF2-40B4-BE49-F238E27FC236}">
                <a16:creationId xmlns:a16="http://schemas.microsoft.com/office/drawing/2014/main" id="{6A47D57A-0591-B68E-8E47-47412DEEDAE0}"/>
              </a:ext>
            </a:extLst>
          </p:cNvPr>
          <p:cNvSpPr txBox="1"/>
          <p:nvPr/>
        </p:nvSpPr>
        <p:spPr>
          <a:xfrm>
            <a:off x="4906725" y="4952457"/>
            <a:ext cx="3561163" cy="338554"/>
          </a:xfrm>
          <a:prstGeom prst="rect">
            <a:avLst/>
          </a:prstGeom>
          <a:no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早熟检测与重启，避免陷入局部最优</a:t>
            </a:r>
          </a:p>
        </p:txBody>
      </p:sp>
      <p:sp>
        <p:nvSpPr>
          <p:cNvPr id="49" name="文本框 48">
            <a:extLst>
              <a:ext uri="{FF2B5EF4-FFF2-40B4-BE49-F238E27FC236}">
                <a16:creationId xmlns:a16="http://schemas.microsoft.com/office/drawing/2014/main" id="{3C44F820-D71B-5876-489E-6B97D928A7EE}"/>
              </a:ext>
            </a:extLst>
          </p:cNvPr>
          <p:cNvSpPr txBox="1"/>
          <p:nvPr/>
        </p:nvSpPr>
        <p:spPr>
          <a:xfrm>
            <a:off x="4714059" y="5734591"/>
            <a:ext cx="3774509" cy="338554"/>
          </a:xfrm>
          <a:prstGeom prst="rect">
            <a:avLst/>
          </a:prstGeom>
          <a:noFill/>
          <a:effectLst/>
        </p:spPr>
        <p:txBody>
          <a:bodyPr wrap="square">
            <a:spAutoFit/>
          </a:bodyPr>
          <a:lstStyle/>
          <a:p>
            <a:pPr algn="ct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精英保留，保持种群中存在优质解</a:t>
            </a:r>
          </a:p>
        </p:txBody>
      </p:sp>
      <p:cxnSp>
        <p:nvCxnSpPr>
          <p:cNvPr id="52" name="直接箭头连接符 51">
            <a:extLst>
              <a:ext uri="{FF2B5EF4-FFF2-40B4-BE49-F238E27FC236}">
                <a16:creationId xmlns:a16="http://schemas.microsoft.com/office/drawing/2014/main" id="{55E60361-A30A-7CFB-12D7-9CBEB7E49382}"/>
              </a:ext>
            </a:extLst>
          </p:cNvPr>
          <p:cNvCxnSpPr>
            <a:cxnSpLocks/>
          </p:cNvCxnSpPr>
          <p:nvPr/>
        </p:nvCxnSpPr>
        <p:spPr>
          <a:xfrm>
            <a:off x="4294725" y="4750908"/>
            <a:ext cx="612000"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71A5F970-96E7-A5A2-F217-3A6BF6FA3E2E}"/>
              </a:ext>
            </a:extLst>
          </p:cNvPr>
          <p:cNvCxnSpPr>
            <a:cxnSpLocks/>
          </p:cNvCxnSpPr>
          <p:nvPr/>
        </p:nvCxnSpPr>
        <p:spPr>
          <a:xfrm>
            <a:off x="3367672" y="5903868"/>
            <a:ext cx="1539053" cy="0"/>
          </a:xfrm>
          <a:prstGeom prst="straightConnector1">
            <a:avLst/>
          </a:prstGeom>
          <a:ln w="1905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4C98B857-EA73-34E6-8887-FE25C6968B1C}"/>
              </a:ext>
            </a:extLst>
          </p:cNvPr>
          <p:cNvSpPr>
            <a:spLocks noGrp="1"/>
          </p:cNvSpPr>
          <p:nvPr>
            <p:ph type="sldNum" sz="quarter" idx="10"/>
          </p:nvPr>
        </p:nvSpPr>
        <p:spPr/>
        <p:txBody>
          <a:bodyPr/>
          <a:lstStyle/>
          <a:p>
            <a:fld id="{33C59F56-D4B4-4DCE-AF8F-B905FFBCF912}" type="slidenum">
              <a:rPr lang="zh-CN" altLang="en-US" smtClean="0"/>
              <a:t>20</a:t>
            </a:fld>
            <a:endParaRPr lang="zh-CN" altLang="en-US"/>
          </a:p>
        </p:txBody>
      </p:sp>
    </p:spTree>
    <p:extLst>
      <p:ext uri="{BB962C8B-B14F-4D97-AF65-F5344CB8AC3E}">
        <p14:creationId xmlns:p14="http://schemas.microsoft.com/office/powerpoint/2010/main" val="295013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397AD-BFD5-E337-362A-58B054E2CF37}"/>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36034FFF-5522-2A20-889A-4FDBEF380C17}"/>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 name="组合 1">
            <a:extLst>
              <a:ext uri="{FF2B5EF4-FFF2-40B4-BE49-F238E27FC236}">
                <a16:creationId xmlns:a16="http://schemas.microsoft.com/office/drawing/2014/main" id="{762C7FC9-8693-18C6-B88A-7BF24C46F0BD}"/>
              </a:ext>
            </a:extLst>
          </p:cNvPr>
          <p:cNvGrpSpPr/>
          <p:nvPr/>
        </p:nvGrpSpPr>
        <p:grpSpPr>
          <a:xfrm>
            <a:off x="3892128" y="2038694"/>
            <a:ext cx="4407743" cy="3449550"/>
            <a:chOff x="3892129" y="1949760"/>
            <a:chExt cx="4407743" cy="3449550"/>
          </a:xfrm>
        </p:grpSpPr>
        <p:grpSp>
          <p:nvGrpSpPr>
            <p:cNvPr id="22" name="组合 21">
              <a:extLst>
                <a:ext uri="{FF2B5EF4-FFF2-40B4-BE49-F238E27FC236}">
                  <a16:creationId xmlns:a16="http://schemas.microsoft.com/office/drawing/2014/main" id="{51E2C06D-523E-0B0B-DF90-916E0D0FAF8F}"/>
                </a:ext>
              </a:extLst>
            </p:cNvPr>
            <p:cNvGrpSpPr/>
            <p:nvPr/>
          </p:nvGrpSpPr>
          <p:grpSpPr>
            <a:xfrm>
              <a:off x="3892129" y="1949760"/>
              <a:ext cx="4407743" cy="553998"/>
              <a:chOff x="-2765213" y="2403971"/>
              <a:chExt cx="4407743" cy="553998"/>
            </a:xfrm>
          </p:grpSpPr>
          <p:sp>
            <p:nvSpPr>
              <p:cNvPr id="35" name="菱形 34">
                <a:extLst>
                  <a:ext uri="{FF2B5EF4-FFF2-40B4-BE49-F238E27FC236}">
                    <a16:creationId xmlns:a16="http://schemas.microsoft.com/office/drawing/2014/main" id="{3C0D2D63-EBB6-0633-C1E9-9CE0BE7E689C}"/>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D32588A9-2AF5-AEC1-56A7-23F2BCF5D722}"/>
                  </a:ext>
                </a:extLst>
              </p:cNvPr>
              <p:cNvSpPr txBox="1"/>
              <p:nvPr/>
            </p:nvSpPr>
            <p:spPr>
              <a:xfrm>
                <a:off x="-2057403" y="2403971"/>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研究背景与现状</a:t>
                </a:r>
              </a:p>
            </p:txBody>
          </p:sp>
        </p:grpSp>
        <p:grpSp>
          <p:nvGrpSpPr>
            <p:cNvPr id="23" name="组合 22">
              <a:extLst>
                <a:ext uri="{FF2B5EF4-FFF2-40B4-BE49-F238E27FC236}">
                  <a16:creationId xmlns:a16="http://schemas.microsoft.com/office/drawing/2014/main" id="{1C8F09CC-DE49-698D-D48F-459D377C9728}"/>
                </a:ext>
              </a:extLst>
            </p:cNvPr>
            <p:cNvGrpSpPr/>
            <p:nvPr/>
          </p:nvGrpSpPr>
          <p:grpSpPr>
            <a:xfrm>
              <a:off x="3892129" y="2673648"/>
              <a:ext cx="4407743" cy="553998"/>
              <a:chOff x="-2765213" y="3047425"/>
              <a:chExt cx="4407743" cy="553998"/>
            </a:xfrm>
          </p:grpSpPr>
          <p:sp>
            <p:nvSpPr>
              <p:cNvPr id="33" name="菱形 32">
                <a:extLst>
                  <a:ext uri="{FF2B5EF4-FFF2-40B4-BE49-F238E27FC236}">
                    <a16:creationId xmlns:a16="http://schemas.microsoft.com/office/drawing/2014/main" id="{9657E5A0-C193-2EE7-6B32-B1470D86EB49}"/>
                  </a:ext>
                </a:extLst>
              </p:cNvPr>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3C0CBF85-898A-80E8-C20F-9B1741CB17FB}"/>
                  </a:ext>
                </a:extLst>
              </p:cNvPr>
              <p:cNvSpPr txBox="1"/>
              <p:nvPr/>
            </p:nvSpPr>
            <p:spPr>
              <a:xfrm>
                <a:off x="-2057403" y="3047425"/>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系统模型与问题建模</a:t>
                </a:r>
              </a:p>
            </p:txBody>
          </p:sp>
        </p:grpSp>
        <p:grpSp>
          <p:nvGrpSpPr>
            <p:cNvPr id="24" name="组合 23">
              <a:extLst>
                <a:ext uri="{FF2B5EF4-FFF2-40B4-BE49-F238E27FC236}">
                  <a16:creationId xmlns:a16="http://schemas.microsoft.com/office/drawing/2014/main" id="{0C686C88-BE42-CEA3-EEDE-FE87B29EE0FE}"/>
                </a:ext>
              </a:extLst>
            </p:cNvPr>
            <p:cNvGrpSpPr/>
            <p:nvPr/>
          </p:nvGrpSpPr>
          <p:grpSpPr>
            <a:xfrm>
              <a:off x="3892129" y="3397536"/>
              <a:ext cx="4407743" cy="553998"/>
              <a:chOff x="-2765213" y="3690879"/>
              <a:chExt cx="4407743" cy="553998"/>
            </a:xfrm>
          </p:grpSpPr>
          <p:sp>
            <p:nvSpPr>
              <p:cNvPr id="31" name="菱形 30">
                <a:extLst>
                  <a:ext uri="{FF2B5EF4-FFF2-40B4-BE49-F238E27FC236}">
                    <a16:creationId xmlns:a16="http://schemas.microsoft.com/office/drawing/2014/main" id="{35C66BD0-1202-F2C4-AA53-F466C986F014}"/>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E61000C-2FBE-D7EF-237C-02C70161ED23}"/>
                  </a:ext>
                </a:extLst>
              </p:cNvPr>
              <p:cNvSpPr txBox="1"/>
              <p:nvPr/>
            </p:nvSpPr>
            <p:spPr>
              <a:xfrm>
                <a:off x="-2057403" y="3690879"/>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解决方案</a:t>
                </a:r>
              </a:p>
            </p:txBody>
          </p:sp>
        </p:grpSp>
        <p:grpSp>
          <p:nvGrpSpPr>
            <p:cNvPr id="25" name="组合 24">
              <a:extLst>
                <a:ext uri="{FF2B5EF4-FFF2-40B4-BE49-F238E27FC236}">
                  <a16:creationId xmlns:a16="http://schemas.microsoft.com/office/drawing/2014/main" id="{B3F2A16A-7969-26C5-1CF5-ED1844F51BEB}"/>
                </a:ext>
              </a:extLst>
            </p:cNvPr>
            <p:cNvGrpSpPr/>
            <p:nvPr/>
          </p:nvGrpSpPr>
          <p:grpSpPr>
            <a:xfrm>
              <a:off x="3892129" y="4121424"/>
              <a:ext cx="4407743" cy="553998"/>
              <a:chOff x="-2765213" y="4334333"/>
              <a:chExt cx="4407743" cy="553998"/>
            </a:xfrm>
          </p:grpSpPr>
          <p:sp>
            <p:nvSpPr>
              <p:cNvPr id="29" name="菱形 28">
                <a:extLst>
                  <a:ext uri="{FF2B5EF4-FFF2-40B4-BE49-F238E27FC236}">
                    <a16:creationId xmlns:a16="http://schemas.microsoft.com/office/drawing/2014/main" id="{6CA8F3CF-24C8-DAF5-BF81-8BCA56514EAE}"/>
                  </a:ext>
                </a:extLst>
              </p:cNvPr>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514D0FEA-34B6-BF94-825B-05AEA7519F8F}"/>
                  </a:ext>
                </a:extLst>
              </p:cNvPr>
              <p:cNvSpPr txBox="1"/>
              <p:nvPr/>
            </p:nvSpPr>
            <p:spPr>
              <a:xfrm>
                <a:off x="-2057403" y="4334333"/>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仿真实验</a:t>
                </a:r>
              </a:p>
            </p:txBody>
          </p:sp>
        </p:grpSp>
        <p:grpSp>
          <p:nvGrpSpPr>
            <p:cNvPr id="26" name="组合 25">
              <a:extLst>
                <a:ext uri="{FF2B5EF4-FFF2-40B4-BE49-F238E27FC236}">
                  <a16:creationId xmlns:a16="http://schemas.microsoft.com/office/drawing/2014/main" id="{69961DAB-D548-D261-4D9F-C4B612FF7F53}"/>
                </a:ext>
              </a:extLst>
            </p:cNvPr>
            <p:cNvGrpSpPr/>
            <p:nvPr/>
          </p:nvGrpSpPr>
          <p:grpSpPr>
            <a:xfrm>
              <a:off x="3892129" y="4845312"/>
              <a:ext cx="4407743" cy="553998"/>
              <a:chOff x="-2765213" y="4977787"/>
              <a:chExt cx="4407743" cy="553998"/>
            </a:xfrm>
          </p:grpSpPr>
          <p:sp>
            <p:nvSpPr>
              <p:cNvPr id="27" name="菱形 26">
                <a:extLst>
                  <a:ext uri="{FF2B5EF4-FFF2-40B4-BE49-F238E27FC236}">
                    <a16:creationId xmlns:a16="http://schemas.microsoft.com/office/drawing/2014/main" id="{7E6BAE58-8B05-AF5C-1EC9-D81ED88794D8}"/>
                  </a:ext>
                </a:extLst>
              </p:cNvPr>
              <p:cNvSpPr/>
              <p:nvPr/>
            </p:nvSpPr>
            <p:spPr>
              <a:xfrm>
                <a:off x="-2765213" y="499739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2B628F8-149E-7171-37C2-727E288B6E97}"/>
                  </a:ext>
                </a:extLst>
              </p:cNvPr>
              <p:cNvSpPr txBox="1"/>
              <p:nvPr/>
            </p:nvSpPr>
            <p:spPr>
              <a:xfrm>
                <a:off x="-2057403" y="4977787"/>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a:t>
                </a:r>
              </a:p>
            </p:txBody>
          </p:sp>
        </p:grpSp>
      </p:grpSp>
      <p:sp>
        <p:nvSpPr>
          <p:cNvPr id="4" name="灯片编号占位符 3">
            <a:extLst>
              <a:ext uri="{FF2B5EF4-FFF2-40B4-BE49-F238E27FC236}">
                <a16:creationId xmlns:a16="http://schemas.microsoft.com/office/drawing/2014/main" id="{EC8699A5-9B6B-F91A-4D78-8985108DCBD7}"/>
              </a:ext>
            </a:extLst>
          </p:cNvPr>
          <p:cNvSpPr>
            <a:spLocks noGrp="1"/>
          </p:cNvSpPr>
          <p:nvPr>
            <p:ph type="sldNum" sz="quarter" idx="10"/>
          </p:nvPr>
        </p:nvSpPr>
        <p:spPr/>
        <p:txBody>
          <a:bodyPr/>
          <a:lstStyle/>
          <a:p>
            <a:fld id="{33C59F56-D4B4-4DCE-AF8F-B905FFBCF912}" type="slidenum">
              <a:rPr lang="zh-CN" altLang="en-US" smtClean="0"/>
              <a:t>21</a:t>
            </a:fld>
            <a:endParaRPr lang="zh-CN" altLang="en-US"/>
          </a:p>
        </p:txBody>
      </p:sp>
    </p:spTree>
    <p:extLst>
      <p:ext uri="{BB962C8B-B14F-4D97-AF65-F5344CB8AC3E}">
        <p14:creationId xmlns:p14="http://schemas.microsoft.com/office/powerpoint/2010/main" val="499766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40073-5F35-7496-7C91-B4C800BA7995}"/>
            </a:ext>
          </a:extLst>
        </p:cNvPr>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CA404D59-C118-C914-D6A2-8B03013D75E9}"/>
              </a:ext>
            </a:extLst>
          </p:cNvPr>
          <p:cNvGraphicFramePr>
            <a:graphicFrameLocks noGrp="1"/>
          </p:cNvGraphicFramePr>
          <p:nvPr>
            <p:extLst>
              <p:ext uri="{D42A27DB-BD31-4B8C-83A1-F6EECF244321}">
                <p14:modId xmlns:p14="http://schemas.microsoft.com/office/powerpoint/2010/main" val="2680589398"/>
              </p:ext>
            </p:extLst>
          </p:nvPr>
        </p:nvGraphicFramePr>
        <p:xfrm>
          <a:off x="4465842" y="1118115"/>
          <a:ext cx="4982958" cy="2346960"/>
        </p:xfrm>
        <a:graphic>
          <a:graphicData uri="http://schemas.openxmlformats.org/drawingml/2006/table">
            <a:tbl>
              <a:tblPr firstRow="1" bandRow="1">
                <a:tableStyleId>{5C22544A-7EE6-4342-B048-85BDC9FD1C3A}</a:tableStyleId>
              </a:tblPr>
              <a:tblGrid>
                <a:gridCol w="1679436">
                  <a:extLst>
                    <a:ext uri="{9D8B030D-6E8A-4147-A177-3AD203B41FA5}">
                      <a16:colId xmlns:a16="http://schemas.microsoft.com/office/drawing/2014/main" val="2643258706"/>
                    </a:ext>
                  </a:extLst>
                </a:gridCol>
                <a:gridCol w="1568577">
                  <a:extLst>
                    <a:ext uri="{9D8B030D-6E8A-4147-A177-3AD203B41FA5}">
                      <a16:colId xmlns:a16="http://schemas.microsoft.com/office/drawing/2014/main" val="1555800473"/>
                    </a:ext>
                  </a:extLst>
                </a:gridCol>
                <a:gridCol w="1734945">
                  <a:extLst>
                    <a:ext uri="{9D8B030D-6E8A-4147-A177-3AD203B41FA5}">
                      <a16:colId xmlns:a16="http://schemas.microsoft.com/office/drawing/2014/main" val="3420773587"/>
                    </a:ext>
                  </a:extLst>
                </a:gridCol>
              </a:tblGrid>
              <a:tr h="290057">
                <a:tc>
                  <a:txBody>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星座系统</a:t>
                      </a:r>
                    </a:p>
                  </a:txBody>
                  <a:tcPr>
                    <a:solidFill>
                      <a:srgbClr val="203864"/>
                    </a:solidFill>
                  </a:tcPr>
                </a:tc>
                <a:tc>
                  <a:txBody>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铱星星座</a:t>
                      </a:r>
                    </a:p>
                  </a:txBody>
                  <a:tcPr>
                    <a:solidFill>
                      <a:srgbClr val="203864"/>
                    </a:solidFill>
                  </a:tcPr>
                </a:tc>
                <a:tc>
                  <a:txBody>
                    <a:bodyPr/>
                    <a:lstStyle/>
                    <a:p>
                      <a:pPr algn="ct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智慧天网</a:t>
                      </a:r>
                    </a:p>
                  </a:txBody>
                  <a:tcPr>
                    <a:solidFill>
                      <a:srgbClr val="203864"/>
                    </a:solidFill>
                  </a:tcPr>
                </a:tc>
                <a:extLst>
                  <a:ext uri="{0D108BD9-81ED-4DB2-BD59-A6C34878D82A}">
                    <a16:rowId xmlns:a16="http://schemas.microsoft.com/office/drawing/2014/main" val="4286020548"/>
                  </a:ext>
                </a:extLst>
              </a:tr>
              <a:tr h="290057">
                <a:tc>
                  <a:txBody>
                    <a:bodyPr/>
                    <a:lstStyle/>
                    <a:p>
                      <a:pPr algn="ct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轨道类型</a:t>
                      </a:r>
                    </a:p>
                  </a:txBody>
                  <a:tcPr/>
                </a:tc>
                <a:tc>
                  <a:txBody>
                    <a:bodyPr/>
                    <a:lstStyle/>
                    <a:p>
                      <a:pPr algn="ct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极地轨道</a:t>
                      </a:r>
                    </a:p>
                  </a:txBody>
                  <a:tcPr/>
                </a:tc>
                <a:tc>
                  <a:txBody>
                    <a:bodyPr/>
                    <a:lstStyle/>
                    <a:p>
                      <a:pPr algn="ct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倾斜轨道</a:t>
                      </a:r>
                    </a:p>
                  </a:txBody>
                  <a:tcPr/>
                </a:tc>
                <a:extLst>
                  <a:ext uri="{0D108BD9-81ED-4DB2-BD59-A6C34878D82A}">
                    <a16:rowId xmlns:a16="http://schemas.microsoft.com/office/drawing/2014/main" val="837355733"/>
                  </a:ext>
                </a:extLst>
              </a:tr>
              <a:tr h="290057">
                <a:tc>
                  <a:txBody>
                    <a:bodyPr/>
                    <a:lstStyle/>
                    <a:p>
                      <a:pPr algn="ct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轨道高度</a:t>
                      </a: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780km</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20232.1km</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2721238338"/>
                  </a:ext>
                </a:extLst>
              </a:tr>
              <a:tr h="290057">
                <a:tc>
                  <a:txBody>
                    <a:bodyPr/>
                    <a:lstStyle/>
                    <a:p>
                      <a:pPr algn="ct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轨道倾角</a:t>
                      </a: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86.4°</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53°</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599866308"/>
                  </a:ext>
                </a:extLst>
              </a:tr>
              <a:tr h="290057">
                <a:tc>
                  <a:txBody>
                    <a:bodyPr/>
                    <a:lstStyle/>
                    <a:p>
                      <a:pPr algn="ct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轨道面数</a:t>
                      </a:r>
                      <a:endPar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6</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8</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1459200564"/>
                  </a:ext>
                </a:extLst>
              </a:tr>
              <a:tr h="290057">
                <a:tc>
                  <a:txBody>
                    <a:bodyPr/>
                    <a:lstStyle/>
                    <a:p>
                      <a:pPr algn="ct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卫星数</a:t>
                      </a: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a:t>
                      </a: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轨</a:t>
                      </a: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11</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1</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4037985993"/>
                  </a:ext>
                </a:extLst>
              </a:tr>
              <a:tr h="290057">
                <a:tc>
                  <a:txBody>
                    <a:bodyPr/>
                    <a:lstStyle/>
                    <a:p>
                      <a:pPr algn="ctr"/>
                      <a:r>
                        <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相位因子</a:t>
                      </a: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2</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1600" b="1" kern="1200" dirty="0">
                          <a:solidFill>
                            <a:schemeClr val="accent1">
                              <a:lumMod val="50000"/>
                            </a:schemeClr>
                          </a:solidFill>
                          <a:latin typeface="微软雅黑" panose="020B0503020204020204" pitchFamily="34" charset="-122"/>
                          <a:ea typeface="微软雅黑" panose="020B0503020204020204" pitchFamily="34" charset="-122"/>
                          <a:cs typeface="+mn-cs"/>
                        </a:rPr>
                        <a:t>6</a:t>
                      </a:r>
                      <a:endParaRPr lang="zh-CN" altLang="en-US" sz="16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3749897465"/>
                  </a:ext>
                </a:extLst>
              </a:tr>
            </a:tbl>
          </a:graphicData>
        </a:graphic>
      </p:graphicFrame>
      <p:sp>
        <p:nvSpPr>
          <p:cNvPr id="27" name="标题 1">
            <a:extLst>
              <a:ext uri="{FF2B5EF4-FFF2-40B4-BE49-F238E27FC236}">
                <a16:creationId xmlns:a16="http://schemas.microsoft.com/office/drawing/2014/main" id="{69DE4A78-C222-3419-82F1-C08A52A9DF0A}"/>
              </a:ext>
            </a:extLst>
          </p:cNvPr>
          <p:cNvSpPr>
            <a:spLocks noGrp="1"/>
          </p:cNvSpPr>
          <p:nvPr>
            <p:ph type="title"/>
          </p:nvPr>
        </p:nvSpPr>
        <p:spPr>
          <a:xfrm>
            <a:off x="614680" y="203200"/>
            <a:ext cx="6389370" cy="730249"/>
          </a:xfrm>
        </p:spPr>
        <p:txBody>
          <a:bodyPr>
            <a:noAutofit/>
          </a:bodyPr>
          <a:lstStyle/>
          <a:p>
            <a:r>
              <a:rPr lang="zh-CN" altLang="en-US" dirty="0">
                <a:solidFill>
                  <a:srgbClr val="203864"/>
                </a:solidFill>
              </a:rPr>
              <a:t>仿真实验</a:t>
            </a:r>
          </a:p>
        </p:txBody>
      </p:sp>
      <p:sp>
        <p:nvSpPr>
          <p:cNvPr id="4" name="文本框 3">
            <a:extLst>
              <a:ext uri="{FF2B5EF4-FFF2-40B4-BE49-F238E27FC236}">
                <a16:creationId xmlns:a16="http://schemas.microsoft.com/office/drawing/2014/main" id="{BF1B3BC8-CF05-B920-2F89-017F623139D4}"/>
              </a:ext>
            </a:extLst>
          </p:cNvPr>
          <p:cNvSpPr txBox="1"/>
          <p:nvPr/>
        </p:nvSpPr>
        <p:spPr>
          <a:xfrm>
            <a:off x="627304" y="3897532"/>
            <a:ext cx="3398580" cy="1705403"/>
          </a:xfrm>
          <a:prstGeom prst="rect">
            <a:avLst/>
          </a:prstGeom>
          <a:solidFill>
            <a:schemeClr val="accent1">
              <a:lumMod val="20000"/>
              <a:lumOff val="80000"/>
            </a:schemeClr>
          </a:solidFill>
          <a:effectLst/>
        </p:spPr>
        <p:txBody>
          <a:bodyPr wrap="square">
            <a:spAutoFit/>
          </a:bodyPr>
          <a:lstStyle/>
          <a:p>
            <a:pPr algn="ctr">
              <a:lnSpc>
                <a:spcPct val="15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原始 </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Louvain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CLA</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p>
          <a:p>
            <a:pPr algn="ctr">
              <a:lnSpc>
                <a:spcPct val="150000"/>
              </a:lnSpc>
            </a:pPr>
            <a:r>
              <a:rPr lang="en-US" altLang="zh-CN" b="1" dirty="0">
                <a:solidFill>
                  <a:schemeClr val="accent1">
                    <a:lumMod val="50000"/>
                  </a:schemeClr>
                </a:solidFill>
                <a:latin typeface="微软雅黑" panose="020B0503020204020204" pitchFamily="34" charset="-122"/>
                <a:ea typeface="微软雅黑" panose="020B0503020204020204" pitchFamily="34" charset="-122"/>
              </a:rPr>
              <a:t>k-means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聚类（</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KM</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p>
          <a:p>
            <a:pPr algn="ctr">
              <a:lnSpc>
                <a:spcPct val="15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随机控制器选择（</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RCD</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p>
          <a:p>
            <a:pPr algn="ctr">
              <a:lnSpc>
                <a:spcPct val="15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静态控制器放置（</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SCP</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CEBBF3AB-BB04-BC2F-BAA8-67889D48A271}"/>
              </a:ext>
            </a:extLst>
          </p:cNvPr>
          <p:cNvSpPr txBox="1"/>
          <p:nvPr/>
        </p:nvSpPr>
        <p:spPr>
          <a:xfrm>
            <a:off x="627304" y="3528483"/>
            <a:ext cx="3398579" cy="369332"/>
          </a:xfrm>
          <a:prstGeom prst="rect">
            <a:avLst/>
          </a:prstGeom>
          <a:solidFill>
            <a:srgbClr val="203864"/>
          </a:solidFill>
          <a:ln w="19050">
            <a:noFill/>
          </a:ln>
          <a:effectLst/>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sz="1800" dirty="0"/>
              <a:t>对比算法</a:t>
            </a:r>
          </a:p>
        </p:txBody>
      </p:sp>
      <p:grpSp>
        <p:nvGrpSpPr>
          <p:cNvPr id="20" name="组合 19">
            <a:extLst>
              <a:ext uri="{FF2B5EF4-FFF2-40B4-BE49-F238E27FC236}">
                <a16:creationId xmlns:a16="http://schemas.microsoft.com/office/drawing/2014/main" id="{4F9BFBE4-D503-B885-98E7-112CFFE15FB5}"/>
              </a:ext>
            </a:extLst>
          </p:cNvPr>
          <p:cNvGrpSpPr/>
          <p:nvPr/>
        </p:nvGrpSpPr>
        <p:grpSpPr>
          <a:xfrm>
            <a:off x="608619" y="1609238"/>
            <a:ext cx="3417265" cy="1243456"/>
            <a:chOff x="765268" y="3863884"/>
            <a:chExt cx="3417265" cy="1243456"/>
          </a:xfrm>
        </p:grpSpPr>
        <p:sp>
          <p:nvSpPr>
            <p:cNvPr id="6" name="文本框 5">
              <a:extLst>
                <a:ext uri="{FF2B5EF4-FFF2-40B4-BE49-F238E27FC236}">
                  <a16:creationId xmlns:a16="http://schemas.microsoft.com/office/drawing/2014/main" id="{8321BA0B-90AE-F431-E768-848C97D8FBCE}"/>
                </a:ext>
              </a:extLst>
            </p:cNvPr>
            <p:cNvSpPr txBox="1"/>
            <p:nvPr/>
          </p:nvSpPr>
          <p:spPr>
            <a:xfrm>
              <a:off x="765268" y="4232933"/>
              <a:ext cx="3417265" cy="874407"/>
            </a:xfrm>
            <a:prstGeom prst="rect">
              <a:avLst/>
            </a:prstGeom>
            <a:solidFill>
              <a:schemeClr val="accent1">
                <a:lumMod val="20000"/>
                <a:lumOff val="80000"/>
              </a:schemeClr>
            </a:solidFill>
            <a:effectLst/>
          </p:spPr>
          <p:txBody>
            <a:bodyPr wrap="square">
              <a:spAutoFit/>
            </a:bodyPr>
            <a:lstStyle/>
            <a:p>
              <a:pPr algn="ctr">
                <a:lnSpc>
                  <a:spcPct val="15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集中式管控架构</a:t>
              </a:r>
              <a:r>
                <a:rPr lang="en-US" altLang="zh-CN" b="1" baseline="30000" dirty="0">
                  <a:solidFill>
                    <a:srgbClr val="002060"/>
                  </a:solidFill>
                  <a:latin typeface="微软雅黑" panose="020B0503020204020204" pitchFamily="34" charset="-122"/>
                  <a:ea typeface="微软雅黑" panose="020B0503020204020204" pitchFamily="34" charset="-122"/>
                </a:rPr>
                <a:t>[1] </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基于覆盖范围分组的管控架构</a:t>
              </a:r>
              <a:r>
                <a:rPr lang="en-US" altLang="zh-CN" b="1" baseline="30000" dirty="0">
                  <a:solidFill>
                    <a:srgbClr val="002060"/>
                  </a:solidFill>
                  <a:latin typeface="微软雅黑" panose="020B0503020204020204" pitchFamily="34" charset="-122"/>
                  <a:ea typeface="微软雅黑" panose="020B0503020204020204" pitchFamily="34" charset="-122"/>
                </a:rPr>
                <a:t>[2] </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87D39A0-6266-A20D-DB48-EADED05E61B7}"/>
                </a:ext>
              </a:extLst>
            </p:cNvPr>
            <p:cNvSpPr txBox="1"/>
            <p:nvPr/>
          </p:nvSpPr>
          <p:spPr>
            <a:xfrm>
              <a:off x="765270" y="3863884"/>
              <a:ext cx="3417263" cy="369332"/>
            </a:xfrm>
            <a:prstGeom prst="rect">
              <a:avLst/>
            </a:prstGeom>
            <a:solidFill>
              <a:srgbClr val="203864"/>
            </a:solidFill>
            <a:ln w="19050">
              <a:noFill/>
            </a:ln>
            <a:effectLst/>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sz="1800" dirty="0"/>
                <a:t>对比架构</a:t>
              </a:r>
            </a:p>
          </p:txBody>
        </p:sp>
      </p:grpSp>
      <p:cxnSp>
        <p:nvCxnSpPr>
          <p:cNvPr id="9" name="直接箭头连接符 8">
            <a:extLst>
              <a:ext uri="{FF2B5EF4-FFF2-40B4-BE49-F238E27FC236}">
                <a16:creationId xmlns:a16="http://schemas.microsoft.com/office/drawing/2014/main" id="{A5E16A57-1C53-01B7-321A-25EAC192BAEF}"/>
              </a:ext>
            </a:extLst>
          </p:cNvPr>
          <p:cNvCxnSpPr>
            <a:cxnSpLocks/>
          </p:cNvCxnSpPr>
          <p:nvPr/>
        </p:nvCxnSpPr>
        <p:spPr>
          <a:xfrm>
            <a:off x="3528102" y="4591967"/>
            <a:ext cx="995565" cy="0"/>
          </a:xfrm>
          <a:prstGeom prst="straightConnector1">
            <a:avLst/>
          </a:prstGeom>
          <a:ln w="1270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AB04EAF-2222-8C9B-5C54-8B4E6CD500EF}"/>
              </a:ext>
            </a:extLst>
          </p:cNvPr>
          <p:cNvCxnSpPr>
            <a:cxnSpLocks/>
          </p:cNvCxnSpPr>
          <p:nvPr/>
        </p:nvCxnSpPr>
        <p:spPr>
          <a:xfrm>
            <a:off x="3528102" y="5404767"/>
            <a:ext cx="995565" cy="0"/>
          </a:xfrm>
          <a:prstGeom prst="straightConnector1">
            <a:avLst/>
          </a:prstGeom>
          <a:ln w="127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8349C6C-9728-1529-ACB3-7E8898A911DC}"/>
              </a:ext>
            </a:extLst>
          </p:cNvPr>
          <p:cNvSpPr txBox="1"/>
          <p:nvPr/>
        </p:nvSpPr>
        <p:spPr>
          <a:xfrm>
            <a:off x="4480276" y="4407301"/>
            <a:ext cx="3824770" cy="369332"/>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zh-CN" altLang="en-US" dirty="0">
                <a:solidFill>
                  <a:srgbClr val="203864"/>
                </a:solidFill>
              </a:rPr>
              <a:t>预先设置域数量为本算法平均值</a:t>
            </a:r>
            <a:endParaRPr lang="zh-CN" altLang="zh-CN" dirty="0">
              <a:solidFill>
                <a:srgbClr val="203864"/>
              </a:solidFill>
            </a:endParaRPr>
          </a:p>
        </p:txBody>
      </p:sp>
      <p:sp>
        <p:nvSpPr>
          <p:cNvPr id="14" name="文本框 13">
            <a:extLst>
              <a:ext uri="{FF2B5EF4-FFF2-40B4-BE49-F238E27FC236}">
                <a16:creationId xmlns:a16="http://schemas.microsoft.com/office/drawing/2014/main" id="{364F1B85-2E18-E456-F712-19B299587EFD}"/>
              </a:ext>
            </a:extLst>
          </p:cNvPr>
          <p:cNvSpPr txBox="1"/>
          <p:nvPr/>
        </p:nvSpPr>
        <p:spPr>
          <a:xfrm>
            <a:off x="4471807" y="5220101"/>
            <a:ext cx="3824770" cy="369332"/>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zh-CN" altLang="en-US" dirty="0">
                <a:solidFill>
                  <a:srgbClr val="203864"/>
                </a:solidFill>
              </a:rPr>
              <a:t>使用本算法的第一个时隙结果</a:t>
            </a:r>
            <a:endParaRPr lang="zh-CN" altLang="zh-CN" dirty="0">
              <a:solidFill>
                <a:srgbClr val="203864"/>
              </a:solidFill>
            </a:endParaRPr>
          </a:p>
        </p:txBody>
      </p:sp>
      <p:sp>
        <p:nvSpPr>
          <p:cNvPr id="18" name="标题 15">
            <a:extLst>
              <a:ext uri="{FF2B5EF4-FFF2-40B4-BE49-F238E27FC236}">
                <a16:creationId xmlns:a16="http://schemas.microsoft.com/office/drawing/2014/main" id="{CC192A16-7799-FA46-96CC-1ABAE22DBAFF}"/>
              </a:ext>
            </a:extLst>
          </p:cNvPr>
          <p:cNvSpPr txBox="1">
            <a:spLocks/>
          </p:cNvSpPr>
          <p:nvPr/>
        </p:nvSpPr>
        <p:spPr>
          <a:xfrm>
            <a:off x="438334" y="5793331"/>
            <a:ext cx="11315332" cy="688800"/>
          </a:xfrm>
          <a:prstGeom prst="rect">
            <a:avLst/>
          </a:prstGeom>
        </p:spPr>
        <p:txBody>
          <a:bodyPr vert="horz" lIns="91440" tIns="45720" rIns="91440" bIns="45720" rtlCol="0" anchor="t">
            <a:no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lgn="just">
              <a:lnSpc>
                <a:spcPct val="100000"/>
              </a:lnSpc>
              <a:buNone/>
            </a:pPr>
            <a:r>
              <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[1] T. Li, H. Zhou, H. Luo, and S. Yu, “</a:t>
            </a:r>
            <a:r>
              <a:rPr lang="en-US" altLang="zh-CN" sz="1400" dirty="0" err="1">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SERvICE</a:t>
            </a:r>
            <a:r>
              <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 A Software Defined Framework for Integrated Space-Terrestrial Satellite Communication ," in IEEE Transactions on Mobile Computing, vol. 17, no. 3, pp. 703–716, 2018.</a:t>
            </a:r>
          </a:p>
          <a:p>
            <a:pPr marL="0" indent="0" algn="just">
              <a:lnSpc>
                <a:spcPct val="100000"/>
              </a:lnSpc>
              <a:buNone/>
            </a:pPr>
            <a:r>
              <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[2] Y. Lu, Y. Zhao, F. Sun, and H. Li, “A Survivable Routing Protocol for Two-Layered LEO/MEO Satellite Networks,” Wireless Networks, vol. 20, no. 5, pp. 871–887, 2014.</a:t>
            </a:r>
          </a:p>
          <a:p>
            <a:pPr marL="0" indent="0" algn="just">
              <a:lnSpc>
                <a:spcPct val="100000"/>
              </a:lnSpc>
              <a:buNone/>
            </a:pPr>
            <a:endPar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buNone/>
            </a:pPr>
            <a:endPar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a:extLst>
              <a:ext uri="{FF2B5EF4-FFF2-40B4-BE49-F238E27FC236}">
                <a16:creationId xmlns:a16="http://schemas.microsoft.com/office/drawing/2014/main" id="{E521EDA1-914D-6EE4-1DF0-B48FBC24DA52}"/>
              </a:ext>
            </a:extLst>
          </p:cNvPr>
          <p:cNvPicPr>
            <a:picLocks noChangeAspect="1"/>
          </p:cNvPicPr>
          <p:nvPr/>
        </p:nvPicPr>
        <p:blipFill>
          <a:blip r:embed="rId3"/>
          <a:srcRect l="10951" t="14430" r="7050" b="15367"/>
          <a:stretch>
            <a:fillRect/>
          </a:stretch>
        </p:blipFill>
        <p:spPr>
          <a:xfrm>
            <a:off x="7863840" y="3528483"/>
            <a:ext cx="3976452" cy="2269610"/>
          </a:xfrm>
          <a:prstGeom prst="rect">
            <a:avLst/>
          </a:prstGeom>
        </p:spPr>
      </p:pic>
      <p:pic>
        <p:nvPicPr>
          <p:cNvPr id="2" name="图片 1">
            <a:extLst>
              <a:ext uri="{FF2B5EF4-FFF2-40B4-BE49-F238E27FC236}">
                <a16:creationId xmlns:a16="http://schemas.microsoft.com/office/drawing/2014/main" id="{96D16E2E-4634-0F35-68A6-3FDB65DC586B}"/>
              </a:ext>
            </a:extLst>
          </p:cNvPr>
          <p:cNvPicPr>
            <a:picLocks noChangeAspect="1"/>
          </p:cNvPicPr>
          <p:nvPr/>
        </p:nvPicPr>
        <p:blipFill>
          <a:blip r:embed="rId4"/>
          <a:srcRect l="4131" t="280" r="5806" b="3854"/>
          <a:stretch/>
        </p:blipFill>
        <p:spPr>
          <a:xfrm>
            <a:off x="9701376" y="1405462"/>
            <a:ext cx="2138916" cy="2023538"/>
          </a:xfrm>
          <a:prstGeom prst="rect">
            <a:avLst/>
          </a:prstGeom>
        </p:spPr>
      </p:pic>
      <p:sp>
        <p:nvSpPr>
          <p:cNvPr id="10" name="文本框 9">
            <a:extLst>
              <a:ext uri="{FF2B5EF4-FFF2-40B4-BE49-F238E27FC236}">
                <a16:creationId xmlns:a16="http://schemas.microsoft.com/office/drawing/2014/main" id="{FEDB1D89-F763-E60A-A9B4-AE2A903AFBEA}"/>
              </a:ext>
            </a:extLst>
          </p:cNvPr>
          <p:cNvSpPr txBox="1"/>
          <p:nvPr/>
        </p:nvSpPr>
        <p:spPr>
          <a:xfrm>
            <a:off x="10011940" y="991384"/>
            <a:ext cx="1616920" cy="369332"/>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en-US" altLang="zh-CN" dirty="0">
                <a:solidFill>
                  <a:srgbClr val="203864"/>
                </a:solidFill>
              </a:rPr>
              <a:t>STK</a:t>
            </a:r>
            <a:r>
              <a:rPr lang="zh-CN" altLang="en-US" dirty="0">
                <a:solidFill>
                  <a:srgbClr val="203864"/>
                </a:solidFill>
              </a:rPr>
              <a:t>仿真场景</a:t>
            </a:r>
            <a:endParaRPr lang="zh-CN" altLang="zh-CN" dirty="0">
              <a:solidFill>
                <a:srgbClr val="203864"/>
              </a:solidFill>
            </a:endParaRPr>
          </a:p>
        </p:txBody>
      </p:sp>
      <p:cxnSp>
        <p:nvCxnSpPr>
          <p:cNvPr id="12" name="直接箭头连接符 11">
            <a:extLst>
              <a:ext uri="{FF2B5EF4-FFF2-40B4-BE49-F238E27FC236}">
                <a16:creationId xmlns:a16="http://schemas.microsoft.com/office/drawing/2014/main" id="{E353AC76-FA70-D2A1-545E-9A2490F3D8CD}"/>
              </a:ext>
            </a:extLst>
          </p:cNvPr>
          <p:cNvCxnSpPr>
            <a:cxnSpLocks/>
          </p:cNvCxnSpPr>
          <p:nvPr/>
        </p:nvCxnSpPr>
        <p:spPr>
          <a:xfrm>
            <a:off x="3528102" y="4159227"/>
            <a:ext cx="995565" cy="0"/>
          </a:xfrm>
          <a:prstGeom prst="straightConnector1">
            <a:avLst/>
          </a:prstGeom>
          <a:ln w="127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093FEB39-E873-1435-B8E9-7994028867A8}"/>
              </a:ext>
            </a:extLst>
          </p:cNvPr>
          <p:cNvSpPr txBox="1"/>
          <p:nvPr/>
        </p:nvSpPr>
        <p:spPr>
          <a:xfrm>
            <a:off x="4480276" y="3974561"/>
            <a:ext cx="3824770" cy="369332"/>
          </a:xfrm>
          <a:prstGeom prst="rect">
            <a:avLst/>
          </a:prstGeom>
          <a:noFill/>
        </p:spPr>
        <p:txBody>
          <a:bodyPr wrap="square">
            <a:spAutoFit/>
          </a:bodyPr>
          <a:lstStyle>
            <a:defPPr>
              <a:defRPr lang="zh-CN"/>
            </a:defPPr>
            <a:lvl1pPr>
              <a:defRPr b="1" kern="0">
                <a:solidFill>
                  <a:srgbClr val="002060"/>
                </a:solidFill>
                <a:latin typeface="微软雅黑" panose="020B0503020204020204" pitchFamily="34" charset="-122"/>
                <a:ea typeface="微软雅黑" panose="020B0503020204020204" pitchFamily="34" charset="-122"/>
              </a:defRPr>
            </a:lvl1pPr>
          </a:lstStyle>
          <a:p>
            <a:r>
              <a:rPr lang="zh-CN" altLang="en-US" dirty="0">
                <a:solidFill>
                  <a:srgbClr val="203864"/>
                </a:solidFill>
              </a:rPr>
              <a:t>仅采用链路连接图</a:t>
            </a:r>
            <a:endParaRPr lang="zh-CN" altLang="zh-CN" dirty="0">
              <a:solidFill>
                <a:srgbClr val="203864"/>
              </a:solidFill>
            </a:endParaRPr>
          </a:p>
        </p:txBody>
      </p:sp>
      <p:sp>
        <p:nvSpPr>
          <p:cNvPr id="16" name="灯片编号占位符 15">
            <a:extLst>
              <a:ext uri="{FF2B5EF4-FFF2-40B4-BE49-F238E27FC236}">
                <a16:creationId xmlns:a16="http://schemas.microsoft.com/office/drawing/2014/main" id="{7BD5FEA6-B8D3-4E88-BCAB-BAC0EA79F9F3}"/>
              </a:ext>
            </a:extLst>
          </p:cNvPr>
          <p:cNvSpPr>
            <a:spLocks noGrp="1"/>
          </p:cNvSpPr>
          <p:nvPr>
            <p:ph type="sldNum" sz="quarter" idx="10"/>
          </p:nvPr>
        </p:nvSpPr>
        <p:spPr/>
        <p:txBody>
          <a:bodyPr/>
          <a:lstStyle/>
          <a:p>
            <a:fld id="{33C59F56-D4B4-4DCE-AF8F-B905FFBCF912}" type="slidenum">
              <a:rPr lang="zh-CN" altLang="en-US" smtClean="0"/>
              <a:t>22</a:t>
            </a:fld>
            <a:endParaRPr lang="zh-CN" altLang="en-US"/>
          </a:p>
        </p:txBody>
      </p:sp>
    </p:spTree>
    <p:extLst>
      <p:ext uri="{BB962C8B-B14F-4D97-AF65-F5344CB8AC3E}">
        <p14:creationId xmlns:p14="http://schemas.microsoft.com/office/powerpoint/2010/main" val="3779491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6C173-3430-F14F-D6ED-C85DCFC4FC50}"/>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099F7DD4-CDCF-01ED-683F-B937E4AD92C7}"/>
              </a:ext>
            </a:extLst>
          </p:cNvPr>
          <p:cNvSpPr>
            <a:spLocks noGrp="1"/>
          </p:cNvSpPr>
          <p:nvPr>
            <p:ph type="title"/>
          </p:nvPr>
        </p:nvSpPr>
        <p:spPr>
          <a:xfrm>
            <a:off x="614680" y="203200"/>
            <a:ext cx="2514468" cy="730249"/>
          </a:xfrm>
        </p:spPr>
        <p:txBody>
          <a:bodyPr>
            <a:noAutofit/>
          </a:bodyPr>
          <a:lstStyle/>
          <a:p>
            <a:r>
              <a:rPr lang="zh-CN" altLang="en-US" dirty="0"/>
              <a:t>仿真实验</a:t>
            </a:r>
          </a:p>
        </p:txBody>
      </p:sp>
      <p:pic>
        <p:nvPicPr>
          <p:cNvPr id="52" name="图片 51">
            <a:extLst>
              <a:ext uri="{FF2B5EF4-FFF2-40B4-BE49-F238E27FC236}">
                <a16:creationId xmlns:a16="http://schemas.microsoft.com/office/drawing/2014/main" id="{B8E1922C-333E-3C9B-5D7D-D6C13BC8685D}"/>
              </a:ext>
            </a:extLst>
          </p:cNvPr>
          <p:cNvPicPr>
            <a:picLocks noChangeAspect="1"/>
          </p:cNvPicPr>
          <p:nvPr/>
        </p:nvPicPr>
        <p:blipFill>
          <a:blip r:embed="rId3"/>
          <a:srcRect l="1182"/>
          <a:stretch>
            <a:fillRect/>
          </a:stretch>
        </p:blipFill>
        <p:spPr>
          <a:xfrm>
            <a:off x="993289" y="1592121"/>
            <a:ext cx="4876019" cy="3524352"/>
          </a:xfrm>
          <a:prstGeom prst="rect">
            <a:avLst/>
          </a:prstGeom>
        </p:spPr>
      </p:pic>
      <p:sp>
        <p:nvSpPr>
          <p:cNvPr id="53" name="矩形 52">
            <a:extLst>
              <a:ext uri="{FF2B5EF4-FFF2-40B4-BE49-F238E27FC236}">
                <a16:creationId xmlns:a16="http://schemas.microsoft.com/office/drawing/2014/main" id="{20405854-7296-78B6-3B9D-CA8CDD3D6E82}"/>
              </a:ext>
            </a:extLst>
          </p:cNvPr>
          <p:cNvSpPr/>
          <p:nvPr/>
        </p:nvSpPr>
        <p:spPr>
          <a:xfrm>
            <a:off x="5039798" y="3919600"/>
            <a:ext cx="572590" cy="13556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6DCAE414-A520-20FE-2D6F-2FAE6D5B00A2}"/>
              </a:ext>
            </a:extLst>
          </p:cNvPr>
          <p:cNvGrpSpPr/>
          <p:nvPr/>
        </p:nvGrpSpPr>
        <p:grpSpPr>
          <a:xfrm>
            <a:off x="6611580" y="1592121"/>
            <a:ext cx="4470400" cy="3315404"/>
            <a:chOff x="6849533" y="1595264"/>
            <a:chExt cx="4470400" cy="3315404"/>
          </a:xfrm>
        </p:grpSpPr>
        <p:pic>
          <p:nvPicPr>
            <p:cNvPr id="55" name="图片 54">
              <a:extLst>
                <a:ext uri="{FF2B5EF4-FFF2-40B4-BE49-F238E27FC236}">
                  <a16:creationId xmlns:a16="http://schemas.microsoft.com/office/drawing/2014/main" id="{F3562EBC-4ED8-F7F9-567A-0063E4621921}"/>
                </a:ext>
              </a:extLst>
            </p:cNvPr>
            <p:cNvPicPr>
              <a:picLocks noChangeAspect="1"/>
            </p:cNvPicPr>
            <p:nvPr/>
          </p:nvPicPr>
          <p:blipFill>
            <a:blip r:embed="rId4"/>
            <a:srcRect l="1326"/>
            <a:stretch>
              <a:fillRect/>
            </a:stretch>
          </p:blipFill>
          <p:spPr>
            <a:xfrm>
              <a:off x="6849533" y="1595264"/>
              <a:ext cx="4470400" cy="3298217"/>
            </a:xfrm>
            <a:prstGeom prst="rect">
              <a:avLst/>
            </a:prstGeom>
          </p:spPr>
        </p:pic>
        <p:sp>
          <p:nvSpPr>
            <p:cNvPr id="56" name="矩形 55">
              <a:extLst>
                <a:ext uri="{FF2B5EF4-FFF2-40B4-BE49-F238E27FC236}">
                  <a16:creationId xmlns:a16="http://schemas.microsoft.com/office/drawing/2014/main" id="{C249F372-3D04-15F6-495C-A41CF718FF3F}"/>
                </a:ext>
              </a:extLst>
            </p:cNvPr>
            <p:cNvSpPr/>
            <p:nvPr/>
          </p:nvSpPr>
          <p:spPr>
            <a:xfrm>
              <a:off x="7557029" y="4795428"/>
              <a:ext cx="337740" cy="115240"/>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50CBE6A5-B50F-C46F-301F-EA3C19078170}"/>
              </a:ext>
            </a:extLst>
          </p:cNvPr>
          <p:cNvSpPr txBox="1"/>
          <p:nvPr/>
        </p:nvSpPr>
        <p:spPr>
          <a:xfrm>
            <a:off x="8129064" y="1180478"/>
            <a:ext cx="1621764" cy="369332"/>
          </a:xfrm>
          <a:prstGeom prst="rect">
            <a:avLst/>
          </a:prstGeom>
          <a:noFill/>
        </p:spPr>
        <p:txBody>
          <a:bodyPr wrap="square">
            <a:spAutoFit/>
          </a:bodyPr>
          <a:lstStyle/>
          <a:p>
            <a:pPr marL="342900" indent="-342900" algn="just">
              <a:buFont typeface="Wingdings" panose="05000000000000000000" pitchFamily="2" charset="2"/>
              <a:buChar char="Ø"/>
              <a:defRPr/>
            </a:pPr>
            <a:r>
              <a:rPr lang="zh-CN" altLang="en-US" b="1" dirty="0">
                <a:latin typeface="微软雅黑" panose="020B0503020204020204" pitchFamily="34" charset="-122"/>
                <a:ea typeface="微软雅黑" panose="020B0503020204020204" pitchFamily="34" charset="-122"/>
              </a:rPr>
              <a:t>负载均衡</a:t>
            </a:r>
          </a:p>
        </p:txBody>
      </p:sp>
      <p:sp>
        <p:nvSpPr>
          <p:cNvPr id="3" name="文本框 2">
            <a:extLst>
              <a:ext uri="{FF2B5EF4-FFF2-40B4-BE49-F238E27FC236}">
                <a16:creationId xmlns:a16="http://schemas.microsoft.com/office/drawing/2014/main" id="{0A133194-0AF8-8B34-AF1F-79AD1D659BB7}"/>
              </a:ext>
            </a:extLst>
          </p:cNvPr>
          <p:cNvSpPr txBox="1"/>
          <p:nvPr/>
        </p:nvSpPr>
        <p:spPr>
          <a:xfrm>
            <a:off x="2516735" y="1180478"/>
            <a:ext cx="2102266" cy="369332"/>
          </a:xfrm>
          <a:prstGeom prst="rect">
            <a:avLst/>
          </a:prstGeom>
          <a:noFill/>
        </p:spPr>
        <p:txBody>
          <a:bodyPr wrap="square">
            <a:spAutoFit/>
          </a:bodyPr>
          <a:lstStyle/>
          <a:p>
            <a:pPr marL="342900" indent="-342900" algn="just">
              <a:buFont typeface="Wingdings" panose="05000000000000000000" pitchFamily="2" charset="2"/>
              <a:buChar char="Ø"/>
              <a:defRPr/>
            </a:pPr>
            <a:r>
              <a:rPr lang="zh-CN" altLang="en-US" b="1" dirty="0">
                <a:latin typeface="微软雅黑" panose="020B0503020204020204" pitchFamily="34" charset="-122"/>
                <a:ea typeface="微软雅黑" panose="020B0503020204020204" pitchFamily="34" charset="-122"/>
              </a:rPr>
              <a:t>平均响应时延</a:t>
            </a:r>
          </a:p>
        </p:txBody>
      </p:sp>
      <p:sp>
        <p:nvSpPr>
          <p:cNvPr id="4" name="文本框 3">
            <a:extLst>
              <a:ext uri="{FF2B5EF4-FFF2-40B4-BE49-F238E27FC236}">
                <a16:creationId xmlns:a16="http://schemas.microsoft.com/office/drawing/2014/main" id="{1F8F7E16-EA5C-849E-877E-BD2F762ED434}"/>
              </a:ext>
            </a:extLst>
          </p:cNvPr>
          <p:cNvSpPr txBox="1"/>
          <p:nvPr/>
        </p:nvSpPr>
        <p:spPr>
          <a:xfrm>
            <a:off x="825952" y="5371453"/>
            <a:ext cx="5483833" cy="923330"/>
          </a:xfrm>
          <a:prstGeom prst="rect">
            <a:avLst/>
          </a:prstGeom>
          <a:noFill/>
          <a:ln w="19050">
            <a:solidFill>
              <a:srgbClr val="002060"/>
            </a:solidFill>
            <a:prstDash val="lgDash"/>
          </a:ln>
        </p:spPr>
        <p:txBody>
          <a:bodyPr wrap="square">
            <a:spAutoFit/>
          </a:bodyPr>
          <a:lstStyle/>
          <a:p>
            <a:pPr algn="ctr">
              <a:defRPr/>
            </a:pPr>
            <a:r>
              <a:rPr lang="zh-CN" altLang="en-US" b="1" dirty="0">
                <a:solidFill>
                  <a:srgbClr val="203864"/>
                </a:solidFill>
                <a:latin typeface="微软雅黑" panose="020B0503020204020204" pitchFamily="34" charset="-122"/>
                <a:ea typeface="微软雅黑" panose="020B0503020204020204" pitchFamily="34" charset="-122"/>
              </a:rPr>
              <a:t>铱星周期为</a:t>
            </a:r>
            <a:r>
              <a:rPr lang="en-US" altLang="zh-CN" b="1" dirty="0">
                <a:solidFill>
                  <a:srgbClr val="203864"/>
                </a:solidFill>
                <a:latin typeface="微软雅黑" panose="020B0503020204020204" pitchFamily="34" charset="-122"/>
                <a:ea typeface="微软雅黑" panose="020B0503020204020204" pitchFamily="34" charset="-122"/>
              </a:rPr>
              <a:t>6030s</a:t>
            </a:r>
            <a:r>
              <a:rPr lang="zh-CN" altLang="en-US" b="1" dirty="0">
                <a:solidFill>
                  <a:srgbClr val="203864"/>
                </a:solidFill>
                <a:latin typeface="微软雅黑" panose="020B0503020204020204" pitchFamily="34" charset="-122"/>
                <a:ea typeface="微软雅黑" panose="020B0503020204020204" pitchFamily="34" charset="-122"/>
              </a:rPr>
              <a:t>，运行半个周期至对跖点</a:t>
            </a:r>
            <a:endParaRPr lang="en-US" altLang="zh-CN" b="1" dirty="0">
              <a:solidFill>
                <a:srgbClr val="203864"/>
              </a:solidFill>
              <a:latin typeface="微软雅黑" panose="020B0503020204020204" pitchFamily="34" charset="-122"/>
              <a:ea typeface="微软雅黑" panose="020B0503020204020204" pitchFamily="34" charset="-122"/>
            </a:endParaRPr>
          </a:p>
          <a:p>
            <a:pPr algn="ctr">
              <a:defRPr/>
            </a:pPr>
            <a:r>
              <a:rPr lang="zh-CN" altLang="en-US" b="1" dirty="0">
                <a:solidFill>
                  <a:srgbClr val="203864"/>
                </a:solidFill>
                <a:latin typeface="微软雅黑" panose="020B0503020204020204" pitchFamily="34" charset="-122"/>
                <a:ea typeface="微软雅黑" panose="020B0503020204020204" pitchFamily="34" charset="-122"/>
              </a:rPr>
              <a:t>（经度相差 </a:t>
            </a:r>
            <a:r>
              <a:rPr lang="en-US" altLang="zh-CN" b="1" dirty="0">
                <a:solidFill>
                  <a:srgbClr val="203864"/>
                </a:solidFill>
                <a:latin typeface="微软雅黑" panose="020B0503020204020204" pitchFamily="34" charset="-122"/>
                <a:ea typeface="微软雅黑" panose="020B0503020204020204" pitchFamily="34" charset="-122"/>
              </a:rPr>
              <a:t>180° </a:t>
            </a:r>
            <a:r>
              <a:rPr lang="zh-CN" altLang="en-US" b="1" dirty="0">
                <a:solidFill>
                  <a:srgbClr val="203864"/>
                </a:solidFill>
                <a:latin typeface="微软雅黑" panose="020B0503020204020204" pitchFamily="34" charset="-122"/>
                <a:ea typeface="微软雅黑" panose="020B0503020204020204" pitchFamily="34" charset="-122"/>
              </a:rPr>
              <a:t>且纬度南北对称）</a:t>
            </a:r>
            <a:endParaRPr lang="en-US" altLang="zh-CN" b="1" dirty="0">
              <a:solidFill>
                <a:srgbClr val="203864"/>
              </a:solidFill>
              <a:latin typeface="微软雅黑" panose="020B0503020204020204" pitchFamily="34" charset="-122"/>
              <a:ea typeface="微软雅黑" panose="020B0503020204020204" pitchFamily="34" charset="-122"/>
            </a:endParaRPr>
          </a:p>
          <a:p>
            <a:pPr algn="ctr">
              <a:defRPr/>
            </a:pPr>
            <a:r>
              <a:rPr lang="zh-CN" altLang="en-US" b="1" dirty="0">
                <a:solidFill>
                  <a:srgbClr val="203864"/>
                </a:solidFill>
                <a:latin typeface="微软雅黑" panose="020B0503020204020204" pitchFamily="34" charset="-122"/>
                <a:ea typeface="微软雅黑" panose="020B0503020204020204" pitchFamily="34" charset="-122"/>
              </a:rPr>
              <a:t>卫星的总流量矩阵关于地球表面对角线对称</a:t>
            </a:r>
            <a:endParaRPr lang="en-US" altLang="zh-CN" b="1" dirty="0">
              <a:solidFill>
                <a:srgbClr val="203864"/>
              </a:solidFill>
              <a:latin typeface="微软雅黑" panose="020B0503020204020204" pitchFamily="34" charset="-122"/>
              <a:ea typeface="微软雅黑" panose="020B0503020204020204" pitchFamily="34" charset="-122"/>
            </a:endParaRPr>
          </a:p>
        </p:txBody>
      </p:sp>
      <p:sp>
        <p:nvSpPr>
          <p:cNvPr id="46" name="椭圆 45">
            <a:extLst>
              <a:ext uri="{FF2B5EF4-FFF2-40B4-BE49-F238E27FC236}">
                <a16:creationId xmlns:a16="http://schemas.microsoft.com/office/drawing/2014/main" id="{E77326CF-CA26-E97E-4B15-964062288F54}"/>
              </a:ext>
            </a:extLst>
          </p:cNvPr>
          <p:cNvSpPr/>
          <p:nvPr/>
        </p:nvSpPr>
        <p:spPr>
          <a:xfrm>
            <a:off x="3118157" y="3546283"/>
            <a:ext cx="173685" cy="294198"/>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537F848-7DA3-678D-0E77-AE37BAC6AFC4}"/>
              </a:ext>
            </a:extLst>
          </p:cNvPr>
          <p:cNvSpPr/>
          <p:nvPr/>
        </p:nvSpPr>
        <p:spPr>
          <a:xfrm>
            <a:off x="4929102" y="3561658"/>
            <a:ext cx="173685" cy="294198"/>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a:extLst>
              <a:ext uri="{FF2B5EF4-FFF2-40B4-BE49-F238E27FC236}">
                <a16:creationId xmlns:a16="http://schemas.microsoft.com/office/drawing/2014/main" id="{F216ECC0-19B2-4621-2ED1-683AE59EF8EF}"/>
              </a:ext>
            </a:extLst>
          </p:cNvPr>
          <p:cNvCxnSpPr>
            <a:cxnSpLocks/>
            <a:stCxn id="46" idx="4"/>
          </p:cNvCxnSpPr>
          <p:nvPr/>
        </p:nvCxnSpPr>
        <p:spPr>
          <a:xfrm>
            <a:off x="3205000" y="3840481"/>
            <a:ext cx="0" cy="1530972"/>
          </a:xfrm>
          <a:prstGeom prst="straightConnector1">
            <a:avLst/>
          </a:prstGeom>
          <a:ln w="1270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539F758D-5877-324E-C0BD-B02E6EBB51B1}"/>
              </a:ext>
            </a:extLst>
          </p:cNvPr>
          <p:cNvCxnSpPr>
            <a:cxnSpLocks/>
            <a:stCxn id="47" idx="4"/>
          </p:cNvCxnSpPr>
          <p:nvPr/>
        </p:nvCxnSpPr>
        <p:spPr>
          <a:xfrm>
            <a:off x="5015945" y="3855856"/>
            <a:ext cx="0" cy="1515597"/>
          </a:xfrm>
          <a:prstGeom prst="straightConnector1">
            <a:avLst/>
          </a:prstGeom>
          <a:ln w="127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03AB7CC6-E7E2-6076-B354-A8BD75104CA4}"/>
              </a:ext>
            </a:extLst>
          </p:cNvPr>
          <p:cNvSpPr txBox="1"/>
          <p:nvPr/>
        </p:nvSpPr>
        <p:spPr>
          <a:xfrm>
            <a:off x="7045284" y="5488570"/>
            <a:ext cx="2965407" cy="369332"/>
          </a:xfrm>
          <a:prstGeom prst="rect">
            <a:avLst/>
          </a:prstGeom>
          <a:noFill/>
          <a:ln w="19050">
            <a:solidFill>
              <a:srgbClr val="002060"/>
            </a:solidFill>
            <a:prstDash val="lgDash"/>
          </a:ln>
        </p:spPr>
        <p:txBody>
          <a:bodyPr wrap="square">
            <a:spAutoFit/>
          </a:bodyPr>
          <a:lstStyle/>
          <a:p>
            <a:pPr>
              <a:defRPr/>
            </a:pPr>
            <a:r>
              <a:rPr lang="zh-CN" altLang="en-US" b="1" dirty="0">
                <a:solidFill>
                  <a:srgbClr val="203864"/>
                </a:solidFill>
                <a:latin typeface="微软雅黑" panose="020B0503020204020204" pitchFamily="34" charset="-122"/>
                <a:ea typeface="微软雅黑" panose="020B0503020204020204" pitchFamily="34" charset="-122"/>
              </a:rPr>
              <a:t>离散程度较小，分布较集中</a:t>
            </a:r>
            <a:endParaRPr lang="en-US" altLang="zh-CN" b="1" dirty="0">
              <a:solidFill>
                <a:srgbClr val="203864"/>
              </a:solidFill>
              <a:latin typeface="微软雅黑" panose="020B0503020204020204" pitchFamily="34" charset="-122"/>
              <a:ea typeface="微软雅黑" panose="020B0503020204020204" pitchFamily="34" charset="-122"/>
            </a:endParaRPr>
          </a:p>
        </p:txBody>
      </p:sp>
      <p:cxnSp>
        <p:nvCxnSpPr>
          <p:cNvPr id="71" name="直接箭头连接符 70">
            <a:extLst>
              <a:ext uri="{FF2B5EF4-FFF2-40B4-BE49-F238E27FC236}">
                <a16:creationId xmlns:a16="http://schemas.microsoft.com/office/drawing/2014/main" id="{9D5F0722-BEEE-2DFE-FFFE-67A18DB86F70}"/>
              </a:ext>
            </a:extLst>
          </p:cNvPr>
          <p:cNvCxnSpPr>
            <a:cxnSpLocks/>
          </p:cNvCxnSpPr>
          <p:nvPr/>
        </p:nvCxnSpPr>
        <p:spPr>
          <a:xfrm>
            <a:off x="7800227" y="2966860"/>
            <a:ext cx="0" cy="2521710"/>
          </a:xfrm>
          <a:prstGeom prst="straightConnector1">
            <a:avLst/>
          </a:prstGeom>
          <a:ln w="127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5CC7B9BD-F9EC-E4C3-C6AB-53A60D484EA1}"/>
              </a:ext>
            </a:extLst>
          </p:cNvPr>
          <p:cNvSpPr>
            <a:spLocks noGrp="1"/>
          </p:cNvSpPr>
          <p:nvPr>
            <p:ph type="sldNum" sz="quarter" idx="10"/>
          </p:nvPr>
        </p:nvSpPr>
        <p:spPr/>
        <p:txBody>
          <a:bodyPr/>
          <a:lstStyle/>
          <a:p>
            <a:fld id="{33C59F56-D4B4-4DCE-AF8F-B905FFBCF912}" type="slidenum">
              <a:rPr lang="zh-CN" altLang="en-US" smtClean="0"/>
              <a:t>23</a:t>
            </a:fld>
            <a:endParaRPr lang="zh-CN" altLang="en-US"/>
          </a:p>
        </p:txBody>
      </p:sp>
    </p:spTree>
    <p:extLst>
      <p:ext uri="{BB962C8B-B14F-4D97-AF65-F5344CB8AC3E}">
        <p14:creationId xmlns:p14="http://schemas.microsoft.com/office/powerpoint/2010/main" val="1078467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93C72-E485-302B-B53D-1507CAFAAD48}"/>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F1BD1729-F49C-C68C-BC9C-0BF36AB8D7AC}"/>
              </a:ext>
            </a:extLst>
          </p:cNvPr>
          <p:cNvSpPr>
            <a:spLocks noGrp="1"/>
          </p:cNvSpPr>
          <p:nvPr>
            <p:ph type="title"/>
          </p:nvPr>
        </p:nvSpPr>
        <p:spPr>
          <a:xfrm>
            <a:off x="614680" y="203200"/>
            <a:ext cx="2514468" cy="730249"/>
          </a:xfrm>
        </p:spPr>
        <p:txBody>
          <a:bodyPr>
            <a:noAutofit/>
          </a:bodyPr>
          <a:lstStyle/>
          <a:p>
            <a:r>
              <a:rPr lang="zh-CN" altLang="en-US" dirty="0"/>
              <a:t>仿真实验</a:t>
            </a:r>
          </a:p>
        </p:txBody>
      </p:sp>
      <p:pic>
        <p:nvPicPr>
          <p:cNvPr id="58" name="图片 57">
            <a:extLst>
              <a:ext uri="{FF2B5EF4-FFF2-40B4-BE49-F238E27FC236}">
                <a16:creationId xmlns:a16="http://schemas.microsoft.com/office/drawing/2014/main" id="{E9F8CB19-7E3D-9558-8E09-7BD305B2CEC7}"/>
              </a:ext>
            </a:extLst>
          </p:cNvPr>
          <p:cNvPicPr>
            <a:picLocks noChangeAspect="1"/>
          </p:cNvPicPr>
          <p:nvPr/>
        </p:nvPicPr>
        <p:blipFill>
          <a:blip r:embed="rId3"/>
          <a:stretch>
            <a:fillRect/>
          </a:stretch>
        </p:blipFill>
        <p:spPr>
          <a:xfrm>
            <a:off x="1292937" y="1795552"/>
            <a:ext cx="4533784" cy="3311554"/>
          </a:xfrm>
          <a:prstGeom prst="rect">
            <a:avLst/>
          </a:prstGeom>
        </p:spPr>
      </p:pic>
      <p:sp>
        <p:nvSpPr>
          <p:cNvPr id="59" name="矩形 58">
            <a:extLst>
              <a:ext uri="{FF2B5EF4-FFF2-40B4-BE49-F238E27FC236}">
                <a16:creationId xmlns:a16="http://schemas.microsoft.com/office/drawing/2014/main" id="{973F1571-1819-ACBB-432E-500D35920BCA}"/>
              </a:ext>
            </a:extLst>
          </p:cNvPr>
          <p:cNvSpPr/>
          <p:nvPr/>
        </p:nvSpPr>
        <p:spPr>
          <a:xfrm>
            <a:off x="5037488" y="3969477"/>
            <a:ext cx="569063" cy="107617"/>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1" name="图片 60">
            <a:extLst>
              <a:ext uri="{FF2B5EF4-FFF2-40B4-BE49-F238E27FC236}">
                <a16:creationId xmlns:a16="http://schemas.microsoft.com/office/drawing/2014/main" id="{39ADE483-C122-BDD3-58B1-14D1AEE377B7}"/>
              </a:ext>
            </a:extLst>
          </p:cNvPr>
          <p:cNvPicPr>
            <a:picLocks noChangeAspect="1"/>
          </p:cNvPicPr>
          <p:nvPr/>
        </p:nvPicPr>
        <p:blipFill>
          <a:blip r:embed="rId4"/>
          <a:srcRect/>
          <a:stretch/>
        </p:blipFill>
        <p:spPr>
          <a:xfrm>
            <a:off x="6504743" y="1897360"/>
            <a:ext cx="4641921" cy="3088069"/>
          </a:xfrm>
          <a:prstGeom prst="rect">
            <a:avLst/>
          </a:prstGeom>
        </p:spPr>
      </p:pic>
      <p:sp>
        <p:nvSpPr>
          <p:cNvPr id="62" name="矩形 61">
            <a:extLst>
              <a:ext uri="{FF2B5EF4-FFF2-40B4-BE49-F238E27FC236}">
                <a16:creationId xmlns:a16="http://schemas.microsoft.com/office/drawing/2014/main" id="{97593962-A642-A2BE-6ACB-9CCE27CFD9D7}"/>
              </a:ext>
            </a:extLst>
          </p:cNvPr>
          <p:cNvSpPr/>
          <p:nvPr/>
        </p:nvSpPr>
        <p:spPr>
          <a:xfrm>
            <a:off x="9930699" y="4877812"/>
            <a:ext cx="984266" cy="107617"/>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文本框 40">
            <a:extLst>
              <a:ext uri="{FF2B5EF4-FFF2-40B4-BE49-F238E27FC236}">
                <a16:creationId xmlns:a16="http://schemas.microsoft.com/office/drawing/2014/main" id="{67AC1244-FEE2-8CD2-9004-34D9C958EC7A}"/>
              </a:ext>
            </a:extLst>
          </p:cNvPr>
          <p:cNvSpPr txBox="1"/>
          <p:nvPr/>
        </p:nvSpPr>
        <p:spPr>
          <a:xfrm>
            <a:off x="2385545" y="1329470"/>
            <a:ext cx="2348568"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defRPr/>
            </a:pPr>
            <a:r>
              <a:rPr lang="zh-CN" altLang="en-US" b="1" dirty="0">
                <a:latin typeface="微软雅黑" panose="020B0503020204020204" pitchFamily="34" charset="-122"/>
                <a:ea typeface="微软雅黑" panose="020B0503020204020204" pitchFamily="34" charset="-122"/>
              </a:rPr>
              <a:t>域间时延</a:t>
            </a:r>
          </a:p>
        </p:txBody>
      </p:sp>
      <p:sp>
        <p:nvSpPr>
          <p:cNvPr id="67" name="文本框 40">
            <a:extLst>
              <a:ext uri="{FF2B5EF4-FFF2-40B4-BE49-F238E27FC236}">
                <a16:creationId xmlns:a16="http://schemas.microsoft.com/office/drawing/2014/main" id="{8691A77E-0E70-DDD9-95AD-162F1AC2E694}"/>
              </a:ext>
            </a:extLst>
          </p:cNvPr>
          <p:cNvSpPr txBox="1"/>
          <p:nvPr/>
        </p:nvSpPr>
        <p:spPr>
          <a:xfrm>
            <a:off x="6534761" y="1329470"/>
            <a:ext cx="4804514"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anose="05000000000000000000" pitchFamily="2" charset="2"/>
              <a:buChar char="Ø"/>
              <a:defRPr/>
            </a:pPr>
            <a:r>
              <a:rPr lang="zh-CN" altLang="en-US" b="1" dirty="0">
                <a:latin typeface="微软雅黑" panose="020B0503020204020204" pitchFamily="34" charset="-122"/>
                <a:ea typeface="微软雅黑" panose="020B0503020204020204" pitchFamily="34" charset="-122"/>
              </a:rPr>
              <a:t>平均响应时延相比于集中式架构显著缩短</a:t>
            </a:r>
          </a:p>
        </p:txBody>
      </p:sp>
      <p:sp>
        <p:nvSpPr>
          <p:cNvPr id="3" name="文本框 2">
            <a:extLst>
              <a:ext uri="{FF2B5EF4-FFF2-40B4-BE49-F238E27FC236}">
                <a16:creationId xmlns:a16="http://schemas.microsoft.com/office/drawing/2014/main" id="{1BE57A5D-C261-DD6C-FFB7-6AD685AE1CCF}"/>
              </a:ext>
            </a:extLst>
          </p:cNvPr>
          <p:cNvSpPr txBox="1"/>
          <p:nvPr/>
        </p:nvSpPr>
        <p:spPr>
          <a:xfrm>
            <a:off x="831143" y="5387354"/>
            <a:ext cx="5483833" cy="646331"/>
          </a:xfrm>
          <a:prstGeom prst="rect">
            <a:avLst/>
          </a:prstGeom>
          <a:noFill/>
          <a:ln w="19050">
            <a:solidFill>
              <a:srgbClr val="002060"/>
            </a:solidFill>
            <a:prstDash val="lgDash"/>
          </a:ln>
        </p:spPr>
        <p:txBody>
          <a:bodyPr wrap="square">
            <a:spAutoFit/>
          </a:bodyPr>
          <a:lstStyle/>
          <a:p>
            <a:pPr algn="ctr">
              <a:defRPr/>
            </a:pPr>
            <a:r>
              <a:rPr lang="zh-CN" altLang="en-US" b="1" dirty="0">
                <a:solidFill>
                  <a:srgbClr val="203864"/>
                </a:solidFill>
                <a:latin typeface="微软雅黑" panose="020B0503020204020204" pitchFamily="34" charset="-122"/>
                <a:ea typeface="微软雅黑" panose="020B0503020204020204" pitchFamily="34" charset="-122"/>
              </a:rPr>
              <a:t> </a:t>
            </a:r>
            <a:r>
              <a:rPr lang="en-US" altLang="zh-CN" b="1" dirty="0">
                <a:solidFill>
                  <a:srgbClr val="203864"/>
                </a:solidFill>
                <a:latin typeface="微软雅黑" panose="020B0503020204020204" pitchFamily="34" charset="-122"/>
                <a:ea typeface="微软雅黑" panose="020B0503020204020204" pitchFamily="34" charset="-122"/>
              </a:rPr>
              <a:t>SCP </a:t>
            </a:r>
            <a:r>
              <a:rPr lang="zh-CN" altLang="en-US" b="1" dirty="0">
                <a:solidFill>
                  <a:srgbClr val="203864"/>
                </a:solidFill>
                <a:latin typeface="微软雅黑" panose="020B0503020204020204" pitchFamily="34" charset="-122"/>
                <a:ea typeface="微软雅黑" panose="020B0503020204020204" pitchFamily="34" charset="-122"/>
              </a:rPr>
              <a:t>维持固定的域数量，而</a:t>
            </a:r>
            <a:r>
              <a:rPr lang="en-US" altLang="zh-CN" b="1" dirty="0">
                <a:solidFill>
                  <a:srgbClr val="203864"/>
                </a:solidFill>
                <a:latin typeface="微软雅黑" panose="020B0503020204020204" pitchFamily="34" charset="-122"/>
                <a:ea typeface="微软雅黑" panose="020B0503020204020204" pitchFamily="34" charset="-122"/>
              </a:rPr>
              <a:t>SPLA</a:t>
            </a:r>
            <a:r>
              <a:rPr lang="zh-CN" altLang="en-US" b="1" dirty="0">
                <a:solidFill>
                  <a:srgbClr val="203864"/>
                </a:solidFill>
                <a:latin typeface="微软雅黑" panose="020B0503020204020204" pitchFamily="34" charset="-122"/>
                <a:ea typeface="微软雅黑" panose="020B0503020204020204" pitchFamily="34" charset="-122"/>
              </a:rPr>
              <a:t>根据网络状态动态调整域数量，域数量减少，会导致域间时延略有增加</a:t>
            </a:r>
            <a:endParaRPr lang="en-US" altLang="zh-CN" b="1" dirty="0">
              <a:solidFill>
                <a:srgbClr val="203864"/>
              </a:solidFill>
              <a:latin typeface="微软雅黑" panose="020B0503020204020204" pitchFamily="34" charset="-122"/>
              <a:ea typeface="微软雅黑" panose="020B0503020204020204" pitchFamily="34" charset="-122"/>
            </a:endParaRPr>
          </a:p>
        </p:txBody>
      </p:sp>
      <p:sp>
        <p:nvSpPr>
          <p:cNvPr id="4" name="椭圆 3">
            <a:extLst>
              <a:ext uri="{FF2B5EF4-FFF2-40B4-BE49-F238E27FC236}">
                <a16:creationId xmlns:a16="http://schemas.microsoft.com/office/drawing/2014/main" id="{8132E649-1F78-268C-2ADD-70EA060EFBC2}"/>
              </a:ext>
            </a:extLst>
          </p:cNvPr>
          <p:cNvSpPr/>
          <p:nvPr/>
        </p:nvSpPr>
        <p:spPr>
          <a:xfrm>
            <a:off x="2560941" y="4293704"/>
            <a:ext cx="173685" cy="294198"/>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7F402A11-5A97-E9DC-A3C1-98451135751B}"/>
              </a:ext>
            </a:extLst>
          </p:cNvPr>
          <p:cNvCxnSpPr>
            <a:cxnSpLocks/>
          </p:cNvCxnSpPr>
          <p:nvPr/>
        </p:nvCxnSpPr>
        <p:spPr>
          <a:xfrm>
            <a:off x="2647784" y="4516339"/>
            <a:ext cx="0" cy="871015"/>
          </a:xfrm>
          <a:prstGeom prst="straightConnector1">
            <a:avLst/>
          </a:prstGeom>
          <a:ln w="127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009F251F-29D1-3AE7-8073-5CE1EEFD6BB8}"/>
              </a:ext>
            </a:extLst>
          </p:cNvPr>
          <p:cNvSpPr/>
          <p:nvPr/>
        </p:nvSpPr>
        <p:spPr>
          <a:xfrm>
            <a:off x="2148798" y="3898191"/>
            <a:ext cx="173685" cy="294198"/>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51E16A8C-32FE-B0BC-40FE-A7E61B8A5782}"/>
              </a:ext>
            </a:extLst>
          </p:cNvPr>
          <p:cNvCxnSpPr>
            <a:cxnSpLocks/>
          </p:cNvCxnSpPr>
          <p:nvPr/>
        </p:nvCxnSpPr>
        <p:spPr>
          <a:xfrm>
            <a:off x="7284719" y="4824136"/>
            <a:ext cx="0" cy="563218"/>
          </a:xfrm>
          <a:prstGeom prst="straightConnector1">
            <a:avLst/>
          </a:prstGeom>
          <a:ln w="127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64606BD-1957-A2B4-B18A-C6641D030EC3}"/>
              </a:ext>
            </a:extLst>
          </p:cNvPr>
          <p:cNvSpPr txBox="1"/>
          <p:nvPr/>
        </p:nvSpPr>
        <p:spPr>
          <a:xfrm>
            <a:off x="6641806" y="5387354"/>
            <a:ext cx="1489812" cy="369332"/>
          </a:xfrm>
          <a:prstGeom prst="rect">
            <a:avLst/>
          </a:prstGeom>
          <a:noFill/>
          <a:ln w="19050">
            <a:solidFill>
              <a:srgbClr val="002060"/>
            </a:solidFill>
            <a:prstDash val="lgDash"/>
          </a:ln>
        </p:spPr>
        <p:txBody>
          <a:bodyPr wrap="square">
            <a:spAutoFit/>
          </a:bodyPr>
          <a:lstStyle/>
          <a:p>
            <a:pPr algn="ctr">
              <a:defRPr/>
            </a:pPr>
            <a:r>
              <a:rPr lang="zh-CN" altLang="en-US" b="1" dirty="0">
                <a:solidFill>
                  <a:srgbClr val="203864"/>
                </a:solidFill>
                <a:latin typeface="微软雅黑" panose="020B0503020204020204" pitchFamily="34" charset="-122"/>
                <a:ea typeface="微软雅黑" panose="020B0503020204020204" pitchFamily="34" charset="-122"/>
              </a:rPr>
              <a:t>只有一个域</a:t>
            </a:r>
            <a:endParaRPr lang="en-US" altLang="zh-CN" b="1" dirty="0">
              <a:solidFill>
                <a:srgbClr val="203864"/>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6D471959-C8CC-5F04-4421-EDB66DEA08E3}"/>
              </a:ext>
            </a:extLst>
          </p:cNvPr>
          <p:cNvSpPr txBox="1"/>
          <p:nvPr/>
        </p:nvSpPr>
        <p:spPr>
          <a:xfrm>
            <a:off x="8402255" y="5387354"/>
            <a:ext cx="1982148" cy="369332"/>
          </a:xfrm>
          <a:prstGeom prst="rect">
            <a:avLst/>
          </a:prstGeom>
          <a:noFill/>
          <a:ln w="19050">
            <a:solidFill>
              <a:srgbClr val="002060"/>
            </a:solidFill>
            <a:prstDash val="lgDash"/>
          </a:ln>
        </p:spPr>
        <p:txBody>
          <a:bodyPr wrap="square">
            <a:spAutoFit/>
          </a:bodyPr>
          <a:lstStyle/>
          <a:p>
            <a:pPr algn="ctr">
              <a:defRPr/>
            </a:pPr>
            <a:r>
              <a:rPr lang="zh-CN" altLang="en-US" b="1" dirty="0">
                <a:solidFill>
                  <a:srgbClr val="203864"/>
                </a:solidFill>
                <a:latin typeface="微软雅黑" panose="020B0503020204020204" pitchFamily="34" charset="-122"/>
                <a:ea typeface="微软雅黑" panose="020B0503020204020204" pitchFamily="34" charset="-122"/>
              </a:rPr>
              <a:t> 更多为跨域服务</a:t>
            </a:r>
            <a:endParaRPr lang="en-US" altLang="zh-CN" b="1" dirty="0">
              <a:solidFill>
                <a:srgbClr val="203864"/>
              </a:solidFill>
              <a:latin typeface="微软雅黑" panose="020B0503020204020204" pitchFamily="34" charset="-122"/>
              <a:ea typeface="微软雅黑" panose="020B0503020204020204" pitchFamily="34" charset="-122"/>
            </a:endParaRPr>
          </a:p>
        </p:txBody>
      </p:sp>
      <p:cxnSp>
        <p:nvCxnSpPr>
          <p:cNvPr id="21" name="直接箭头连接符 20">
            <a:extLst>
              <a:ext uri="{FF2B5EF4-FFF2-40B4-BE49-F238E27FC236}">
                <a16:creationId xmlns:a16="http://schemas.microsoft.com/office/drawing/2014/main" id="{FB537E56-753C-91A5-2999-BD7B7F060618}"/>
              </a:ext>
            </a:extLst>
          </p:cNvPr>
          <p:cNvCxnSpPr>
            <a:cxnSpLocks/>
          </p:cNvCxnSpPr>
          <p:nvPr/>
        </p:nvCxnSpPr>
        <p:spPr>
          <a:xfrm>
            <a:off x="8844500" y="4824136"/>
            <a:ext cx="0" cy="563218"/>
          </a:xfrm>
          <a:prstGeom prst="straightConnector1">
            <a:avLst/>
          </a:prstGeom>
          <a:ln w="127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AD41318F-1EF0-3333-11DE-0430DC498B52}"/>
              </a:ext>
            </a:extLst>
          </p:cNvPr>
          <p:cNvSpPr>
            <a:spLocks noGrp="1"/>
          </p:cNvSpPr>
          <p:nvPr>
            <p:ph type="sldNum" sz="quarter" idx="10"/>
          </p:nvPr>
        </p:nvSpPr>
        <p:spPr/>
        <p:txBody>
          <a:bodyPr/>
          <a:lstStyle/>
          <a:p>
            <a:fld id="{33C59F56-D4B4-4DCE-AF8F-B905FFBCF912}" type="slidenum">
              <a:rPr lang="zh-CN" altLang="en-US" smtClean="0"/>
              <a:t>24</a:t>
            </a:fld>
            <a:endParaRPr lang="zh-CN" altLang="en-US"/>
          </a:p>
        </p:txBody>
      </p:sp>
    </p:spTree>
    <p:extLst>
      <p:ext uri="{BB962C8B-B14F-4D97-AF65-F5344CB8AC3E}">
        <p14:creationId xmlns:p14="http://schemas.microsoft.com/office/powerpoint/2010/main" val="289694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F2754-4B0E-2A15-389C-4DC31328E0CB}"/>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DEE94856-DCEB-8F16-E9AF-BAF0220F71EA}"/>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 name="组合 1">
            <a:extLst>
              <a:ext uri="{FF2B5EF4-FFF2-40B4-BE49-F238E27FC236}">
                <a16:creationId xmlns:a16="http://schemas.microsoft.com/office/drawing/2014/main" id="{0C87367F-5184-8B23-07D7-A106F3920C54}"/>
              </a:ext>
            </a:extLst>
          </p:cNvPr>
          <p:cNvGrpSpPr/>
          <p:nvPr/>
        </p:nvGrpSpPr>
        <p:grpSpPr>
          <a:xfrm>
            <a:off x="3892128" y="2038694"/>
            <a:ext cx="4407743" cy="3449550"/>
            <a:chOff x="3892129" y="1949760"/>
            <a:chExt cx="4407743" cy="3449550"/>
          </a:xfrm>
        </p:grpSpPr>
        <p:grpSp>
          <p:nvGrpSpPr>
            <p:cNvPr id="22" name="组合 21">
              <a:extLst>
                <a:ext uri="{FF2B5EF4-FFF2-40B4-BE49-F238E27FC236}">
                  <a16:creationId xmlns:a16="http://schemas.microsoft.com/office/drawing/2014/main" id="{E7CB5C5E-349D-9D6E-F5A2-99BFE60789F0}"/>
                </a:ext>
              </a:extLst>
            </p:cNvPr>
            <p:cNvGrpSpPr/>
            <p:nvPr/>
          </p:nvGrpSpPr>
          <p:grpSpPr>
            <a:xfrm>
              <a:off x="3892129" y="1949760"/>
              <a:ext cx="4407743" cy="553998"/>
              <a:chOff x="-2765213" y="2403971"/>
              <a:chExt cx="4407743" cy="553998"/>
            </a:xfrm>
          </p:grpSpPr>
          <p:sp>
            <p:nvSpPr>
              <p:cNvPr id="35" name="菱形 34">
                <a:extLst>
                  <a:ext uri="{FF2B5EF4-FFF2-40B4-BE49-F238E27FC236}">
                    <a16:creationId xmlns:a16="http://schemas.microsoft.com/office/drawing/2014/main" id="{6E299DFF-588D-69BB-5DE6-D429AF710111}"/>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846112B-751C-ED1D-F0B8-E1D2917ACBE3}"/>
                  </a:ext>
                </a:extLst>
              </p:cNvPr>
              <p:cNvSpPr txBox="1"/>
              <p:nvPr/>
            </p:nvSpPr>
            <p:spPr>
              <a:xfrm>
                <a:off x="-2057403" y="2403971"/>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研究背景与现状</a:t>
                </a:r>
              </a:p>
            </p:txBody>
          </p:sp>
        </p:grpSp>
        <p:grpSp>
          <p:nvGrpSpPr>
            <p:cNvPr id="23" name="组合 22">
              <a:extLst>
                <a:ext uri="{FF2B5EF4-FFF2-40B4-BE49-F238E27FC236}">
                  <a16:creationId xmlns:a16="http://schemas.microsoft.com/office/drawing/2014/main" id="{326406C6-FCC7-DDA7-984D-F3867722EB9C}"/>
                </a:ext>
              </a:extLst>
            </p:cNvPr>
            <p:cNvGrpSpPr/>
            <p:nvPr/>
          </p:nvGrpSpPr>
          <p:grpSpPr>
            <a:xfrm>
              <a:off x="3892129" y="2673648"/>
              <a:ext cx="4407743" cy="553998"/>
              <a:chOff x="-2765213" y="3047425"/>
              <a:chExt cx="4407743" cy="553998"/>
            </a:xfrm>
          </p:grpSpPr>
          <p:sp>
            <p:nvSpPr>
              <p:cNvPr id="33" name="菱形 32">
                <a:extLst>
                  <a:ext uri="{FF2B5EF4-FFF2-40B4-BE49-F238E27FC236}">
                    <a16:creationId xmlns:a16="http://schemas.microsoft.com/office/drawing/2014/main" id="{E23A3C05-3CAA-EA62-37A4-35796BAF5404}"/>
                  </a:ext>
                </a:extLst>
              </p:cNvPr>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9CADF3F-A732-F556-EC1F-42FAB913BF42}"/>
                  </a:ext>
                </a:extLst>
              </p:cNvPr>
              <p:cNvSpPr txBox="1"/>
              <p:nvPr/>
            </p:nvSpPr>
            <p:spPr>
              <a:xfrm>
                <a:off x="-2057403" y="3047425"/>
                <a:ext cx="3699933"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系统模型与问题建模</a:t>
                </a:r>
              </a:p>
            </p:txBody>
          </p:sp>
        </p:grpSp>
        <p:grpSp>
          <p:nvGrpSpPr>
            <p:cNvPr id="24" name="组合 23">
              <a:extLst>
                <a:ext uri="{FF2B5EF4-FFF2-40B4-BE49-F238E27FC236}">
                  <a16:creationId xmlns:a16="http://schemas.microsoft.com/office/drawing/2014/main" id="{5B41CFD2-5030-7026-CAE8-344C6679948F}"/>
                </a:ext>
              </a:extLst>
            </p:cNvPr>
            <p:cNvGrpSpPr/>
            <p:nvPr/>
          </p:nvGrpSpPr>
          <p:grpSpPr>
            <a:xfrm>
              <a:off x="3892129" y="3397536"/>
              <a:ext cx="4407743" cy="553998"/>
              <a:chOff x="-2765213" y="3690879"/>
              <a:chExt cx="4407743" cy="553998"/>
            </a:xfrm>
          </p:grpSpPr>
          <p:sp>
            <p:nvSpPr>
              <p:cNvPr id="31" name="菱形 30">
                <a:extLst>
                  <a:ext uri="{FF2B5EF4-FFF2-40B4-BE49-F238E27FC236}">
                    <a16:creationId xmlns:a16="http://schemas.microsoft.com/office/drawing/2014/main" id="{67AEC067-4FF9-AD6E-B550-E54C084383D9}"/>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C397782-25B4-344E-0E1D-EE523BA239C3}"/>
                  </a:ext>
                </a:extLst>
              </p:cNvPr>
              <p:cNvSpPr txBox="1"/>
              <p:nvPr/>
            </p:nvSpPr>
            <p:spPr>
              <a:xfrm>
                <a:off x="-2057403" y="3690879"/>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解决方案</a:t>
                </a:r>
              </a:p>
            </p:txBody>
          </p:sp>
        </p:grpSp>
        <p:grpSp>
          <p:nvGrpSpPr>
            <p:cNvPr id="25" name="组合 24">
              <a:extLst>
                <a:ext uri="{FF2B5EF4-FFF2-40B4-BE49-F238E27FC236}">
                  <a16:creationId xmlns:a16="http://schemas.microsoft.com/office/drawing/2014/main" id="{2CCB8525-F78E-E10D-11E4-FEB3926B9A7B}"/>
                </a:ext>
              </a:extLst>
            </p:cNvPr>
            <p:cNvGrpSpPr/>
            <p:nvPr/>
          </p:nvGrpSpPr>
          <p:grpSpPr>
            <a:xfrm>
              <a:off x="3892129" y="4121424"/>
              <a:ext cx="4407743" cy="553998"/>
              <a:chOff x="-2765213" y="4334333"/>
              <a:chExt cx="4407743" cy="553998"/>
            </a:xfrm>
          </p:grpSpPr>
          <p:sp>
            <p:nvSpPr>
              <p:cNvPr id="29" name="菱形 28">
                <a:extLst>
                  <a:ext uri="{FF2B5EF4-FFF2-40B4-BE49-F238E27FC236}">
                    <a16:creationId xmlns:a16="http://schemas.microsoft.com/office/drawing/2014/main" id="{DC2F9D47-9E67-4880-BE5B-904A52030DB4}"/>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DEEFAD7-6307-219A-18CD-212618646638}"/>
                  </a:ext>
                </a:extLst>
              </p:cNvPr>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仿真实验</a:t>
                </a:r>
              </a:p>
            </p:txBody>
          </p:sp>
        </p:grpSp>
        <p:grpSp>
          <p:nvGrpSpPr>
            <p:cNvPr id="26" name="组合 25">
              <a:extLst>
                <a:ext uri="{FF2B5EF4-FFF2-40B4-BE49-F238E27FC236}">
                  <a16:creationId xmlns:a16="http://schemas.microsoft.com/office/drawing/2014/main" id="{5B4FB17B-C5C0-F411-3DB3-9F79F7872280}"/>
                </a:ext>
              </a:extLst>
            </p:cNvPr>
            <p:cNvGrpSpPr/>
            <p:nvPr/>
          </p:nvGrpSpPr>
          <p:grpSpPr>
            <a:xfrm>
              <a:off x="3892129" y="4845312"/>
              <a:ext cx="4407743" cy="553998"/>
              <a:chOff x="-2765213" y="4977787"/>
              <a:chExt cx="4407743" cy="553998"/>
            </a:xfrm>
          </p:grpSpPr>
          <p:sp>
            <p:nvSpPr>
              <p:cNvPr id="27" name="菱形 26">
                <a:extLst>
                  <a:ext uri="{FF2B5EF4-FFF2-40B4-BE49-F238E27FC236}">
                    <a16:creationId xmlns:a16="http://schemas.microsoft.com/office/drawing/2014/main" id="{7DA4E705-2885-AD99-804B-2200E5D6A8AB}"/>
                  </a:ext>
                </a:extLst>
              </p:cNvPr>
              <p:cNvSpPr/>
              <p:nvPr/>
            </p:nvSpPr>
            <p:spPr>
              <a:xfrm>
                <a:off x="-2765213" y="4997399"/>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BA3D967-AD62-EF44-6617-7882613A9C0B}"/>
                  </a:ext>
                </a:extLst>
              </p:cNvPr>
              <p:cNvSpPr txBox="1"/>
              <p:nvPr/>
            </p:nvSpPr>
            <p:spPr>
              <a:xfrm>
                <a:off x="-2057403" y="4977787"/>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总结</a:t>
                </a:r>
              </a:p>
            </p:txBody>
          </p:sp>
        </p:grpSp>
      </p:grpSp>
      <p:sp>
        <p:nvSpPr>
          <p:cNvPr id="4" name="灯片编号占位符 3">
            <a:extLst>
              <a:ext uri="{FF2B5EF4-FFF2-40B4-BE49-F238E27FC236}">
                <a16:creationId xmlns:a16="http://schemas.microsoft.com/office/drawing/2014/main" id="{F9DB8DAA-70F7-B73E-04D9-D475346F76B1}"/>
              </a:ext>
            </a:extLst>
          </p:cNvPr>
          <p:cNvSpPr>
            <a:spLocks noGrp="1"/>
          </p:cNvSpPr>
          <p:nvPr>
            <p:ph type="sldNum" sz="quarter" idx="10"/>
          </p:nvPr>
        </p:nvSpPr>
        <p:spPr/>
        <p:txBody>
          <a:bodyPr/>
          <a:lstStyle/>
          <a:p>
            <a:fld id="{33C59F56-D4B4-4DCE-AF8F-B905FFBCF912}" type="slidenum">
              <a:rPr lang="zh-CN" altLang="en-US" smtClean="0"/>
              <a:t>25</a:t>
            </a:fld>
            <a:endParaRPr lang="zh-CN" altLang="en-US"/>
          </a:p>
        </p:txBody>
      </p:sp>
    </p:spTree>
    <p:extLst>
      <p:ext uri="{BB962C8B-B14F-4D97-AF65-F5344CB8AC3E}">
        <p14:creationId xmlns:p14="http://schemas.microsoft.com/office/powerpoint/2010/main" val="161934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44AC5-CDB8-F41B-F147-62D93BBFB6D5}"/>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CE894972-78F4-1290-1E4E-23B479BAAD8D}"/>
              </a:ext>
            </a:extLst>
          </p:cNvPr>
          <p:cNvSpPr>
            <a:spLocks noGrp="1"/>
          </p:cNvSpPr>
          <p:nvPr>
            <p:ph type="title"/>
          </p:nvPr>
        </p:nvSpPr>
        <p:spPr>
          <a:xfrm>
            <a:off x="614680" y="203200"/>
            <a:ext cx="4388016" cy="730249"/>
          </a:xfrm>
        </p:spPr>
        <p:txBody>
          <a:bodyPr>
            <a:noAutofit/>
          </a:bodyPr>
          <a:lstStyle/>
          <a:p>
            <a:r>
              <a:rPr lang="zh-CN" altLang="en-US" dirty="0"/>
              <a:t>总结</a:t>
            </a:r>
          </a:p>
        </p:txBody>
      </p:sp>
      <p:sp>
        <p:nvSpPr>
          <p:cNvPr id="4" name="文本框 10">
            <a:extLst>
              <a:ext uri="{FF2B5EF4-FFF2-40B4-BE49-F238E27FC236}">
                <a16:creationId xmlns:a16="http://schemas.microsoft.com/office/drawing/2014/main" id="{6ACCBD30-52AC-4E6F-907C-8AAC3B4303DF}"/>
              </a:ext>
            </a:extLst>
          </p:cNvPr>
          <p:cNvSpPr txBox="1"/>
          <p:nvPr/>
        </p:nvSpPr>
        <p:spPr>
          <a:xfrm>
            <a:off x="978447" y="1359243"/>
            <a:ext cx="10358338" cy="46544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Ø"/>
            </a:pPr>
            <a:r>
              <a:rPr lang="zh-CN" altLang="en-US" sz="20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研究内容：</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本项工作研究了多层卫星网络中的控制器部署优化问题；</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0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所提方案：</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提出了基于启发式的两阶段优化方案</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SLPA-HGA</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SLPA</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优化网络域划分，</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HGA</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优化控制器选取；</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0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优势总结：</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所提方法解耦复杂目标，降低求解难度，可在复杂网络下秒级时间内得到高质量解；仿真结果验证了所提方法在服务响应时延、负载均衡和域间时延等方面的优势；</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0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评价与展望：</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所采用的算法难以显式建模和优化跨时间片的动态关联指标（如控制器切换带来的迁移开销）；强化学习，序列决策框架和奖励累积机制</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4AAEBFF3-A0DD-CB86-B1EE-A822DAC9DC87}"/>
              </a:ext>
            </a:extLst>
          </p:cNvPr>
          <p:cNvSpPr>
            <a:spLocks noGrp="1"/>
          </p:cNvSpPr>
          <p:nvPr>
            <p:ph type="sldNum" sz="quarter" idx="10"/>
          </p:nvPr>
        </p:nvSpPr>
        <p:spPr/>
        <p:txBody>
          <a:bodyPr/>
          <a:lstStyle/>
          <a:p>
            <a:fld id="{33C59F56-D4B4-4DCE-AF8F-B905FFBCF912}" type="slidenum">
              <a:rPr lang="zh-CN" altLang="en-US" smtClean="0"/>
              <a:t>26</a:t>
            </a:fld>
            <a:endParaRPr lang="zh-CN" altLang="en-US"/>
          </a:p>
        </p:txBody>
      </p:sp>
    </p:spTree>
    <p:extLst>
      <p:ext uri="{BB962C8B-B14F-4D97-AF65-F5344CB8AC3E}">
        <p14:creationId xmlns:p14="http://schemas.microsoft.com/office/powerpoint/2010/main" val="627653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alphaModFix amt="5000"/>
          </a:blip>
          <a:stretch>
            <a:fillRect/>
          </a:stretch>
        </p:blipFill>
        <p:spPr>
          <a:xfrm>
            <a:off x="5788681" y="729128"/>
            <a:ext cx="7542908" cy="7576884"/>
          </a:xfrm>
          <a:prstGeom prst="rect">
            <a:avLst/>
          </a:prstGeom>
        </p:spPr>
      </p:pic>
      <p:pic>
        <p:nvPicPr>
          <p:cNvPr id="3" name="图片 2"/>
          <p:cNvPicPr>
            <a:picLocks noChangeAspect="1"/>
          </p:cNvPicPr>
          <p:nvPr/>
        </p:nvPicPr>
        <p:blipFill>
          <a:blip r:embed="rId4">
            <a:clrChange>
              <a:clrFrom>
                <a:srgbClr val="FFFFFF"/>
              </a:clrFrom>
              <a:clrTo>
                <a:srgbClr val="FFFFFF">
                  <a:alpha val="0"/>
                </a:srgbClr>
              </a:clrTo>
            </a:clrChange>
          </a:blip>
          <a:stretch>
            <a:fillRect/>
          </a:stretch>
        </p:blipFill>
        <p:spPr>
          <a:xfrm>
            <a:off x="9505526" y="120573"/>
            <a:ext cx="2408767" cy="700483"/>
          </a:xfrm>
          <a:prstGeom prst="rect">
            <a:avLst/>
          </a:prstGeom>
        </p:spPr>
      </p:pic>
      <p:pic>
        <p:nvPicPr>
          <p:cNvPr id="5" name="图片 4"/>
          <p:cNvPicPr>
            <a:picLocks noChangeAspect="1"/>
          </p:cNvPicPr>
          <p:nvPr/>
        </p:nvPicPr>
        <p:blipFill rotWithShape="1">
          <a:blip r:embed="rId5">
            <a:clrChange>
              <a:clrFrom>
                <a:srgbClr val="FFFFFF"/>
              </a:clrFrom>
              <a:clrTo>
                <a:srgbClr val="FFFFFF">
                  <a:alpha val="0"/>
                </a:srgbClr>
              </a:clrTo>
            </a:clrChange>
          </a:blip>
          <a:srcRect l="8187" t="14763" r="12838" b="15629"/>
          <a:stretch>
            <a:fillRect/>
          </a:stretch>
        </p:blipFill>
        <p:spPr>
          <a:xfrm>
            <a:off x="7273343" y="117936"/>
            <a:ext cx="2113973" cy="703120"/>
          </a:xfrm>
          <a:prstGeom prst="rect">
            <a:avLst/>
          </a:prstGeom>
        </p:spPr>
      </p:pic>
      <p:sp>
        <p:nvSpPr>
          <p:cNvPr id="6" name="Title 1">
            <a:extLst>
              <a:ext uri="{FF2B5EF4-FFF2-40B4-BE49-F238E27FC236}">
                <a16:creationId xmlns:a16="http://schemas.microsoft.com/office/drawing/2014/main" id="{1020494C-AEEB-28D7-58AB-44D5F1D8E5D4}"/>
              </a:ext>
            </a:extLst>
          </p:cNvPr>
          <p:cNvSpPr txBox="1">
            <a:spLocks/>
          </p:cNvSpPr>
          <p:nvPr/>
        </p:nvSpPr>
        <p:spPr>
          <a:xfrm>
            <a:off x="3953941" y="2507412"/>
            <a:ext cx="4471096" cy="1446550"/>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zh-CN"/>
            </a:defPPr>
            <a:lvl1pPr algn="ctr">
              <a:defRPr kumimoji="1" sz="6600" b="1" spc="300">
                <a:ln w="9525">
                  <a:noFill/>
                </a:ln>
                <a:solidFill>
                  <a:srgbClr val="203864"/>
                </a:solidFill>
                <a:latin typeface="Arial" panose="020B0604020202020204" pitchFamily="34" charset="0"/>
                <a:ea typeface="微软雅黑" panose="020B0503020204020204" pitchFamily="34" charset="-122"/>
                <a:cs typeface="Arial" panose="020B0604020202020204" pitchFamily="34" charset="0"/>
              </a:defRPr>
            </a:lvl1pPr>
          </a:lstStyle>
          <a:p>
            <a:r>
              <a:rPr lang="en-US" sz="8800" dirty="0">
                <a:latin typeface="Times New Roman" panose="02020603050405020304" pitchFamily="18" charset="0"/>
                <a:cs typeface="Times New Roman" panose="02020603050405020304" pitchFamily="18" charset="0"/>
              </a:rPr>
              <a:t>Thank</a:t>
            </a:r>
            <a:r>
              <a:rPr lang="en-US" altLang="zh-CN" sz="8800" dirty="0">
                <a:latin typeface="Times New Roman" panose="02020603050405020304" pitchFamily="18" charset="0"/>
                <a:cs typeface="Times New Roman" panose="02020603050405020304" pitchFamily="18" charset="0"/>
              </a:rPr>
              <a:t>s!</a:t>
            </a:r>
            <a:endParaRPr lang="en-US" sz="8800"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38B87320-12D7-96C1-D191-6F66AB60D659}"/>
              </a:ext>
            </a:extLst>
          </p:cNvPr>
          <p:cNvSpPr txBox="1">
            <a:spLocks/>
          </p:cNvSpPr>
          <p:nvPr/>
        </p:nvSpPr>
        <p:spPr>
          <a:xfrm>
            <a:off x="4749318" y="4077072"/>
            <a:ext cx="2693366" cy="1323439"/>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zh-CN"/>
            </a:defPPr>
            <a:lvl1pPr algn="ctr">
              <a:defRPr kumimoji="1" sz="6600" b="1" spc="300">
                <a:ln w="9525">
                  <a:noFill/>
                </a:ln>
                <a:solidFill>
                  <a:srgbClr val="203864"/>
                </a:solidFill>
                <a:latin typeface="Arial" panose="020B0604020202020204" pitchFamily="34" charset="0"/>
                <a:ea typeface="微软雅黑" panose="020B0503020204020204" pitchFamily="34" charset="-122"/>
                <a:cs typeface="Arial" panose="020B0604020202020204" pitchFamily="34" charset="0"/>
              </a:defRPr>
            </a:lvl1pPr>
          </a:lstStyle>
          <a:p>
            <a:r>
              <a:rPr lang="en-US" sz="8000" dirty="0">
                <a:latin typeface="Times New Roman" panose="02020603050405020304" pitchFamily="18" charset="0"/>
                <a:cs typeface="Times New Roman" panose="02020603050405020304" pitchFamily="18" charset="0"/>
              </a:rPr>
              <a:t>Q&amp;A</a:t>
            </a:r>
          </a:p>
        </p:txBody>
      </p:sp>
    </p:spTree>
    <p:extLst>
      <p:ext uri="{BB962C8B-B14F-4D97-AF65-F5344CB8AC3E}">
        <p14:creationId xmlns:p14="http://schemas.microsoft.com/office/powerpoint/2010/main" val="2173208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a:extLst>
              <a:ext uri="{FF2B5EF4-FFF2-40B4-BE49-F238E27FC236}">
                <a16:creationId xmlns:a16="http://schemas.microsoft.com/office/drawing/2014/main" id="{4B5CFFA9-6D77-4BCD-A7ED-D3910754D29C}"/>
              </a:ext>
            </a:extLst>
          </p:cNvPr>
          <p:cNvSpPr>
            <a:spLocks noGrp="1"/>
          </p:cNvSpPr>
          <p:nvPr>
            <p:ph type="title"/>
          </p:nvPr>
        </p:nvSpPr>
        <p:spPr>
          <a:xfrm>
            <a:off x="614680" y="203200"/>
            <a:ext cx="6642100" cy="730249"/>
          </a:xfrm>
        </p:spPr>
        <p:txBody>
          <a:bodyPr/>
          <a:lstStyle/>
          <a:p>
            <a:r>
              <a:rPr lang="zh-CN" altLang="en-US" dirty="0"/>
              <a:t>研究背景与现状</a:t>
            </a:r>
          </a:p>
        </p:txBody>
      </p:sp>
      <p:sp>
        <p:nvSpPr>
          <p:cNvPr id="2" name="矩形 1">
            <a:extLst>
              <a:ext uri="{FF2B5EF4-FFF2-40B4-BE49-F238E27FC236}">
                <a16:creationId xmlns:a16="http://schemas.microsoft.com/office/drawing/2014/main" id="{5B324E85-2663-81CA-2437-B1A9EFCFACC3}"/>
              </a:ext>
            </a:extLst>
          </p:cNvPr>
          <p:cNvSpPr/>
          <p:nvPr/>
        </p:nvSpPr>
        <p:spPr>
          <a:xfrm>
            <a:off x="266813" y="5855688"/>
            <a:ext cx="11658373" cy="6369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latin typeface="微软雅黑" panose="020B0503020204020204" pitchFamily="34" charset="-122"/>
                <a:ea typeface="微软雅黑" panose="020B0503020204020204" pitchFamily="34" charset="-122"/>
              </a:rPr>
              <a:t>发展</a:t>
            </a:r>
            <a:r>
              <a:rPr lang="zh-CN" altLang="en-US" sz="2600" b="1" dirty="0">
                <a:solidFill>
                  <a:schemeClr val="bg1"/>
                </a:solidFill>
                <a:latin typeface="微软雅黑" panose="020B0503020204020204" pitchFamily="34" charset="-122"/>
                <a:ea typeface="微软雅黑" panose="020B0503020204020204" pitchFamily="34" charset="-122"/>
              </a:rPr>
              <a:t>卫星网络</a:t>
            </a:r>
            <a:r>
              <a:rPr lang="zh-CN" altLang="en-US" sz="2600" b="1" dirty="0">
                <a:latin typeface="微软雅黑" panose="020B0503020204020204" pitchFamily="34" charset="-122"/>
                <a:ea typeface="微软雅黑" panose="020B0503020204020204" pitchFamily="34" charset="-122"/>
              </a:rPr>
              <a:t>具有重大的</a:t>
            </a:r>
            <a:r>
              <a:rPr lang="zh-CN" altLang="en-US" sz="2600" b="1" dirty="0">
                <a:solidFill>
                  <a:srgbClr val="FFFF00"/>
                </a:solidFill>
                <a:latin typeface="微软雅黑" panose="020B0503020204020204" pitchFamily="34" charset="-122"/>
                <a:ea typeface="微软雅黑" panose="020B0503020204020204" pitchFamily="34" charset="-122"/>
              </a:rPr>
              <a:t>战略意义</a:t>
            </a:r>
          </a:p>
        </p:txBody>
      </p:sp>
      <p:sp>
        <p:nvSpPr>
          <p:cNvPr id="82" name="文本框 81">
            <a:extLst>
              <a:ext uri="{FF2B5EF4-FFF2-40B4-BE49-F238E27FC236}">
                <a16:creationId xmlns:a16="http://schemas.microsoft.com/office/drawing/2014/main" id="{7A6E261A-955F-CF2F-0A8F-E5A14449918E}"/>
              </a:ext>
            </a:extLst>
          </p:cNvPr>
          <p:cNvSpPr txBox="1"/>
          <p:nvPr/>
        </p:nvSpPr>
        <p:spPr>
          <a:xfrm>
            <a:off x="802300" y="4274036"/>
            <a:ext cx="10587398" cy="1323439"/>
          </a:xfrm>
          <a:prstGeom prst="rect">
            <a:avLst/>
          </a:prstGeom>
          <a:noFill/>
        </p:spPr>
        <p:txBody>
          <a:bodyPr wrap="square">
            <a:spAutoFit/>
          </a:bodyPr>
          <a:lstStyle/>
          <a:p>
            <a:pPr marL="57150" indent="-342900">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2016</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月，</a:t>
            </a:r>
            <a:r>
              <a:rPr lang="zh-CN" altLang="en-US" sz="2000" b="1" dirty="0">
                <a:solidFill>
                  <a:srgbClr val="C00000"/>
                </a:solidFill>
                <a:latin typeface="微软雅黑" panose="020B0503020204020204" pitchFamily="34" charset="-122"/>
                <a:ea typeface="微软雅黑" panose="020B0503020204020204" pitchFamily="34" charset="-122"/>
              </a:rPr>
              <a:t>天地一体化</a:t>
            </a:r>
            <a:r>
              <a:rPr lang="zh-CN" altLang="en-US" sz="2000" b="1" dirty="0">
                <a:latin typeface="微软雅黑" panose="020B0503020204020204" pitchFamily="34" charset="-122"/>
                <a:ea typeface="微软雅黑" panose="020B0503020204020204" pitchFamily="34" charset="-122"/>
              </a:rPr>
              <a:t>信息网络列入</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“十三五”国家</a:t>
            </a:r>
            <a:r>
              <a:rPr lang="zh-CN" altLang="en-US" sz="2000" b="1" dirty="0">
                <a:solidFill>
                  <a:srgbClr val="C00000"/>
                </a:solidFill>
                <a:latin typeface="微软雅黑" panose="020B0503020204020204" pitchFamily="34" charset="-122"/>
                <a:ea typeface="微软雅黑" panose="020B0503020204020204" pitchFamily="34" charset="-122"/>
              </a:rPr>
              <a:t>科技创新</a:t>
            </a:r>
            <a:r>
              <a:rPr lang="zh-CN" altLang="en-US" sz="2000" b="1" dirty="0">
                <a:latin typeface="微软雅黑" panose="020B0503020204020204" pitchFamily="34" charset="-122"/>
                <a:ea typeface="微软雅黑" panose="020B0503020204020204" pitchFamily="34" charset="-122"/>
              </a:rPr>
              <a:t>规划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57150" indent="-342900">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2020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月，发改委首次将</a:t>
            </a:r>
            <a:r>
              <a:rPr lang="zh-CN" altLang="en-US" sz="2000" b="1" dirty="0">
                <a:solidFill>
                  <a:srgbClr val="C00000"/>
                </a:solidFill>
                <a:latin typeface="微软雅黑" panose="020B0503020204020204" pitchFamily="34" charset="-122"/>
                <a:ea typeface="微软雅黑" panose="020B0503020204020204" pitchFamily="34" charset="-122"/>
              </a:rPr>
              <a:t>卫星互联网</a:t>
            </a:r>
            <a:r>
              <a:rPr lang="zh-CN" altLang="en-US" sz="2000" b="1" dirty="0">
                <a:latin typeface="微软雅黑" panose="020B0503020204020204" pitchFamily="34" charset="-122"/>
                <a:ea typeface="微软雅黑" panose="020B0503020204020204" pitchFamily="34" charset="-122"/>
              </a:rPr>
              <a:t>纳入“</a:t>
            </a:r>
            <a:r>
              <a:rPr lang="zh-CN" altLang="en-US" sz="2000" b="1" dirty="0">
                <a:solidFill>
                  <a:srgbClr val="C00000"/>
                </a:solidFill>
                <a:latin typeface="微软雅黑" panose="020B0503020204020204" pitchFamily="34" charset="-122"/>
                <a:ea typeface="微软雅黑" panose="020B0503020204020204" pitchFamily="34" charset="-122"/>
              </a:rPr>
              <a:t>新基建</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57150" indent="-342900">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2021</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11</a:t>
            </a:r>
            <a:r>
              <a:rPr lang="zh-CN" altLang="en-US" sz="2000" b="1" dirty="0">
                <a:latin typeface="微软雅黑" panose="020B0503020204020204" pitchFamily="34" charset="-122"/>
                <a:ea typeface="微软雅黑" panose="020B0503020204020204" pitchFamily="34" charset="-122"/>
              </a:rPr>
              <a:t>月，工信部发布</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“十四五”信息通信行业发展规划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，加快布局</a:t>
            </a:r>
            <a:r>
              <a:rPr lang="zh-CN" altLang="en-US" sz="2000" b="1" dirty="0">
                <a:solidFill>
                  <a:srgbClr val="C00000"/>
                </a:solidFill>
                <a:latin typeface="微软雅黑" panose="020B0503020204020204" pitchFamily="34" charset="-122"/>
                <a:ea typeface="微软雅黑" panose="020B0503020204020204" pitchFamily="34" charset="-122"/>
              </a:rPr>
              <a:t>卫星通信</a:t>
            </a:r>
            <a:r>
              <a:rPr lang="zh-CN" altLang="en-US" sz="2000" b="1" dirty="0">
                <a:latin typeface="微软雅黑" panose="020B0503020204020204" pitchFamily="34" charset="-122"/>
                <a:ea typeface="微软雅黑" panose="020B0503020204020204" pitchFamily="34" charset="-122"/>
              </a:rPr>
              <a:t>。</a:t>
            </a:r>
          </a:p>
          <a:p>
            <a:pPr marL="57150" indent="-342900">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2024</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月，“</a:t>
            </a:r>
            <a:r>
              <a:rPr lang="zh-CN" altLang="en-US" sz="2000" b="1" dirty="0">
                <a:solidFill>
                  <a:srgbClr val="C00000"/>
                </a:solidFill>
                <a:latin typeface="微软雅黑" panose="020B0503020204020204" pitchFamily="34" charset="-122"/>
                <a:ea typeface="微软雅黑" panose="020B0503020204020204" pitchFamily="34" charset="-122"/>
              </a:rPr>
              <a:t>商业航天</a:t>
            </a:r>
            <a:r>
              <a:rPr lang="zh-CN" altLang="en-US" sz="2000" b="1" dirty="0">
                <a:latin typeface="微软雅黑" panose="020B0503020204020204" pitchFamily="34" charset="-122"/>
                <a:ea typeface="微软雅黑" panose="020B0503020204020204" pitchFamily="34" charset="-122"/>
              </a:rPr>
              <a:t>”首次被写入政府工作报告。</a:t>
            </a:r>
          </a:p>
        </p:txBody>
      </p:sp>
      <p:sp>
        <p:nvSpPr>
          <p:cNvPr id="85" name="矩形 84">
            <a:extLst>
              <a:ext uri="{FF2B5EF4-FFF2-40B4-BE49-F238E27FC236}">
                <a16:creationId xmlns:a16="http://schemas.microsoft.com/office/drawing/2014/main" id="{4E2A7FC4-255B-5DE0-70A9-756ABA9BFE6E}"/>
              </a:ext>
            </a:extLst>
          </p:cNvPr>
          <p:cNvSpPr/>
          <p:nvPr/>
        </p:nvSpPr>
        <p:spPr>
          <a:xfrm>
            <a:off x="633319" y="933449"/>
            <a:ext cx="10925362" cy="579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ts val="2800"/>
              </a:lnSpc>
            </a:pPr>
            <a:r>
              <a:rPr lang="zh-CN" altLang="en-US" sz="2600" b="1" dirty="0">
                <a:solidFill>
                  <a:srgbClr val="002060"/>
                </a:solidFill>
                <a:latin typeface="微软雅黑" panose="020B0503020204020204" pitchFamily="34" charset="-122"/>
                <a:ea typeface="微软雅黑" panose="020B0503020204020204" pitchFamily="34" charset="-122"/>
              </a:rPr>
              <a:t>卫星网络发展现状及趋势</a:t>
            </a:r>
            <a:endParaRPr lang="zh-CN" altLang="en-US" sz="2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7" name="文本框 86">
            <a:extLst>
              <a:ext uri="{FF2B5EF4-FFF2-40B4-BE49-F238E27FC236}">
                <a16:creationId xmlns:a16="http://schemas.microsoft.com/office/drawing/2014/main" id="{0CB97BD1-6D43-3ED6-9675-0DBE255A52FD}"/>
              </a:ext>
            </a:extLst>
          </p:cNvPr>
          <p:cNvSpPr txBox="1"/>
          <p:nvPr/>
        </p:nvSpPr>
        <p:spPr>
          <a:xfrm>
            <a:off x="836246" y="2144342"/>
            <a:ext cx="10604387" cy="1323439"/>
          </a:xfrm>
          <a:prstGeom prst="rect">
            <a:avLst/>
          </a:prstGeom>
          <a:noFill/>
        </p:spPr>
        <p:txBody>
          <a:bodyPr wrap="square">
            <a:spAutoFit/>
          </a:bodyPr>
          <a:lstStyle/>
          <a:p>
            <a:pPr marL="57150" indent="-342900">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2018</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月，美国发布</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太空政策指令</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，简化商业</a:t>
            </a:r>
            <a:r>
              <a:rPr lang="zh-CN" altLang="en-US" sz="2000" b="1" dirty="0">
                <a:solidFill>
                  <a:srgbClr val="C00000"/>
                </a:solidFill>
                <a:latin typeface="微软雅黑" panose="020B0503020204020204" pitchFamily="34" charset="-122"/>
                <a:ea typeface="微软雅黑" panose="020B0503020204020204" pitchFamily="34" charset="-122"/>
              </a:rPr>
              <a:t>卫星发射许可</a:t>
            </a:r>
            <a:r>
              <a:rPr lang="zh-CN" altLang="en-US" sz="2000" b="1" dirty="0">
                <a:latin typeface="微软雅黑" panose="020B0503020204020204" pitchFamily="34" charset="-122"/>
                <a:ea typeface="微软雅黑" panose="020B0503020204020204" pitchFamily="34" charset="-122"/>
              </a:rPr>
              <a:t>程序，鼓励创新。</a:t>
            </a:r>
            <a:endParaRPr lang="en-US" altLang="zh-CN" sz="2000" b="1" dirty="0">
              <a:latin typeface="微软雅黑" panose="020B0503020204020204" pitchFamily="34" charset="-122"/>
              <a:ea typeface="微软雅黑" panose="020B0503020204020204" pitchFamily="34" charset="-122"/>
            </a:endParaRPr>
          </a:p>
          <a:p>
            <a:pPr marL="57150" indent="-342900">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2018-2022</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FCC </a:t>
            </a:r>
            <a:r>
              <a:rPr lang="zh-CN" altLang="en-US" sz="2000" b="1" dirty="0">
                <a:latin typeface="微软雅黑" panose="020B0503020204020204" pitchFamily="34" charset="-122"/>
                <a:ea typeface="微软雅黑" panose="020B0503020204020204" pitchFamily="34" charset="-122"/>
              </a:rPr>
              <a:t>相继批准</a:t>
            </a:r>
            <a:r>
              <a:rPr lang="en-US" altLang="zh-CN" sz="2000" b="1" dirty="0">
                <a:latin typeface="微软雅黑" panose="020B0503020204020204" pitchFamily="34" charset="-122"/>
                <a:ea typeface="微软雅黑" panose="020B0503020204020204" pitchFamily="34" charset="-122"/>
              </a:rPr>
              <a:t>SpaceX</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Telesat</a:t>
            </a:r>
            <a:r>
              <a:rPr lang="zh-CN" altLang="en-US" sz="2000" b="1" dirty="0">
                <a:latin typeface="微软雅黑" panose="020B0503020204020204" pitchFamily="34" charset="-122"/>
                <a:ea typeface="微软雅黑" panose="020B0503020204020204" pitchFamily="34" charset="-122"/>
              </a:rPr>
              <a:t>等多家公司的卫星互联网</a:t>
            </a:r>
            <a:r>
              <a:rPr lang="zh-CN" altLang="en-US" sz="2000" b="1" dirty="0">
                <a:solidFill>
                  <a:srgbClr val="C00000"/>
                </a:solidFill>
                <a:latin typeface="微软雅黑" panose="020B0503020204020204" pitchFamily="34" charset="-122"/>
                <a:ea typeface="微软雅黑" panose="020B0503020204020204" pitchFamily="34" charset="-122"/>
              </a:rPr>
              <a:t>低轨星座</a:t>
            </a:r>
            <a:r>
              <a:rPr lang="zh-CN" altLang="en-US" sz="2000" b="1" dirty="0">
                <a:latin typeface="微软雅黑" panose="020B0503020204020204" pitchFamily="34" charset="-122"/>
                <a:ea typeface="微软雅黑" panose="020B0503020204020204" pitchFamily="34" charset="-122"/>
              </a:rPr>
              <a:t>计划。</a:t>
            </a:r>
            <a:endParaRPr lang="en-US" altLang="zh-CN" sz="2000" b="1" dirty="0">
              <a:latin typeface="微软雅黑" panose="020B0503020204020204" pitchFamily="34" charset="-122"/>
              <a:ea typeface="微软雅黑" panose="020B0503020204020204" pitchFamily="34" charset="-122"/>
            </a:endParaRPr>
          </a:p>
          <a:p>
            <a:pPr marL="57150" indent="-342900">
              <a:buFont typeface="Wingdings" panose="05000000000000000000" pitchFamily="2" charset="2"/>
              <a:buChar char="p"/>
            </a:pPr>
            <a:r>
              <a:rPr lang="en-US" altLang="zh-CN" sz="2000" b="1" dirty="0">
                <a:latin typeface="微软雅黑" panose="020B0503020204020204" pitchFamily="34" charset="-122"/>
                <a:ea typeface="微软雅黑" panose="020B0503020204020204" pitchFamily="34" charset="-122"/>
              </a:rPr>
              <a:t>2023</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月，欧盟通过</a:t>
            </a:r>
            <a:r>
              <a:rPr lang="en-US" altLang="zh-CN" sz="2000" b="1" dirty="0">
                <a:latin typeface="微软雅黑" panose="020B0503020204020204" pitchFamily="34" charset="-122"/>
                <a:ea typeface="微软雅黑" panose="020B0503020204020204" pitchFamily="34" charset="-122"/>
              </a:rPr>
              <a:t>《2023-2027</a:t>
            </a:r>
            <a:r>
              <a:rPr lang="zh-CN" altLang="en-US" sz="2000" b="1" dirty="0">
                <a:latin typeface="微软雅黑" panose="020B0503020204020204" pitchFamily="34" charset="-122"/>
                <a:ea typeface="微软雅黑" panose="020B0503020204020204" pitchFamily="34" charset="-122"/>
              </a:rPr>
              <a:t>年欧盟安全连接计划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，将建设</a:t>
            </a:r>
            <a:r>
              <a:rPr lang="zh-CN" altLang="en-US" sz="2000" b="1" dirty="0">
                <a:solidFill>
                  <a:srgbClr val="C00000"/>
                </a:solidFill>
                <a:latin typeface="微软雅黑" panose="020B0503020204020204" pitchFamily="34" charset="-122"/>
                <a:ea typeface="微软雅黑" panose="020B0503020204020204" pitchFamily="34" charset="-122"/>
              </a:rPr>
              <a:t>天基</a:t>
            </a:r>
            <a:r>
              <a:rPr lang="zh-CN" altLang="en-US" sz="2000" b="1" dirty="0">
                <a:latin typeface="微软雅黑" panose="020B0503020204020204" pitchFamily="34" charset="-122"/>
                <a:ea typeface="微软雅黑" panose="020B0503020204020204" pitchFamily="34" charset="-122"/>
              </a:rPr>
              <a:t>安全连接系统，即</a:t>
            </a:r>
            <a:r>
              <a:rPr lang="en-US" altLang="zh-CN" sz="2000" b="1" dirty="0">
                <a:latin typeface="微软雅黑" panose="020B0503020204020204" pitchFamily="34" charset="-122"/>
                <a:ea typeface="微软雅黑" panose="020B0503020204020204" pitchFamily="34" charset="-122"/>
              </a:rPr>
              <a:t>“IRIS”</a:t>
            </a:r>
            <a:r>
              <a:rPr lang="zh-CN" altLang="en-US" sz="2000" b="1" dirty="0">
                <a:latin typeface="微软雅黑" panose="020B0503020204020204" pitchFamily="34" charset="-122"/>
                <a:ea typeface="微软雅黑" panose="020B0503020204020204" pitchFamily="34" charset="-122"/>
              </a:rPr>
              <a:t>卫星星座。</a:t>
            </a:r>
            <a:endParaRPr lang="en-US" altLang="zh-CN" sz="2000" b="1" dirty="0">
              <a:latin typeface="微软雅黑" panose="020B0503020204020204" pitchFamily="34" charset="-122"/>
              <a:ea typeface="微软雅黑" panose="020B0503020204020204" pitchFamily="34" charset="-122"/>
            </a:endParaRPr>
          </a:p>
        </p:txBody>
      </p:sp>
      <p:sp>
        <p:nvSpPr>
          <p:cNvPr id="93" name="矩形: 圆角 92">
            <a:extLst>
              <a:ext uri="{FF2B5EF4-FFF2-40B4-BE49-F238E27FC236}">
                <a16:creationId xmlns:a16="http://schemas.microsoft.com/office/drawing/2014/main" id="{932A9AA8-008A-1E01-5008-4C1A07C73F44}"/>
              </a:ext>
            </a:extLst>
          </p:cNvPr>
          <p:cNvSpPr/>
          <p:nvPr/>
        </p:nvSpPr>
        <p:spPr>
          <a:xfrm>
            <a:off x="633319" y="1857740"/>
            <a:ext cx="10925362" cy="1750648"/>
          </a:xfrm>
          <a:prstGeom prst="roundRect">
            <a:avLst>
              <a:gd name="adj" fmla="val 0"/>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4" name="矩形: 圆角 93">
            <a:extLst>
              <a:ext uri="{FF2B5EF4-FFF2-40B4-BE49-F238E27FC236}">
                <a16:creationId xmlns:a16="http://schemas.microsoft.com/office/drawing/2014/main" id="{95CDCD78-6F12-8A3B-8BA5-B86C6F415E4A}"/>
              </a:ext>
            </a:extLst>
          </p:cNvPr>
          <p:cNvSpPr/>
          <p:nvPr/>
        </p:nvSpPr>
        <p:spPr>
          <a:xfrm>
            <a:off x="614679" y="3974420"/>
            <a:ext cx="10944001" cy="1740661"/>
          </a:xfrm>
          <a:prstGeom prst="roundRect">
            <a:avLst>
              <a:gd name="adj" fmla="val 0"/>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0" name="文本框 89">
            <a:extLst>
              <a:ext uri="{FF2B5EF4-FFF2-40B4-BE49-F238E27FC236}">
                <a16:creationId xmlns:a16="http://schemas.microsoft.com/office/drawing/2014/main" id="{CC9AC1ED-FE9A-9379-9E97-8DBC57B4A838}"/>
              </a:ext>
            </a:extLst>
          </p:cNvPr>
          <p:cNvSpPr txBox="1"/>
          <p:nvPr/>
        </p:nvSpPr>
        <p:spPr>
          <a:xfrm>
            <a:off x="3290306" y="1659600"/>
            <a:ext cx="5611388" cy="430887"/>
          </a:xfrm>
          <a:prstGeom prst="rect">
            <a:avLst/>
          </a:prstGeom>
          <a:solidFill>
            <a:srgbClr val="203864"/>
          </a:solidFill>
          <a:ln w="19050">
            <a:noFill/>
          </a:ln>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sz="2200" dirty="0"/>
              <a:t>国外大力推动卫星互联网和卫星星座的发展</a:t>
            </a:r>
          </a:p>
        </p:txBody>
      </p:sp>
      <p:sp>
        <p:nvSpPr>
          <p:cNvPr id="91" name="文本框 90">
            <a:extLst>
              <a:ext uri="{FF2B5EF4-FFF2-40B4-BE49-F238E27FC236}">
                <a16:creationId xmlns:a16="http://schemas.microsoft.com/office/drawing/2014/main" id="{130E2C90-840F-DCC6-FA99-0959BA471A4A}"/>
              </a:ext>
            </a:extLst>
          </p:cNvPr>
          <p:cNvSpPr txBox="1"/>
          <p:nvPr/>
        </p:nvSpPr>
        <p:spPr>
          <a:xfrm>
            <a:off x="3464186" y="3763158"/>
            <a:ext cx="5244987" cy="430887"/>
          </a:xfrm>
          <a:prstGeom prst="rect">
            <a:avLst/>
          </a:prstGeom>
          <a:solidFill>
            <a:srgbClr val="203864"/>
          </a:solidFill>
          <a:ln w="19050">
            <a:noFill/>
          </a:ln>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sz="2200" dirty="0"/>
              <a:t>国内多政策出台扶持卫星相关产业</a:t>
            </a:r>
          </a:p>
        </p:txBody>
      </p:sp>
      <p:sp>
        <p:nvSpPr>
          <p:cNvPr id="4" name="灯片编号占位符 3">
            <a:extLst>
              <a:ext uri="{FF2B5EF4-FFF2-40B4-BE49-F238E27FC236}">
                <a16:creationId xmlns:a16="http://schemas.microsoft.com/office/drawing/2014/main" id="{0F012204-6518-27E8-192D-95157868BDB6}"/>
              </a:ext>
            </a:extLst>
          </p:cNvPr>
          <p:cNvSpPr>
            <a:spLocks noGrp="1"/>
          </p:cNvSpPr>
          <p:nvPr>
            <p:ph type="sldNum" sz="quarter" idx="10"/>
          </p:nvPr>
        </p:nvSpPr>
        <p:spPr/>
        <p:txBody>
          <a:bodyPr/>
          <a:lstStyle/>
          <a:p>
            <a:fld id="{33C59F56-D4B4-4DCE-AF8F-B905FFBCF912}" type="slidenum">
              <a:rPr lang="zh-CN" altLang="en-US" smtClean="0"/>
              <a:t>2</a:t>
            </a:fld>
            <a:endParaRPr lang="zh-CN" altLang="en-US"/>
          </a:p>
        </p:txBody>
      </p:sp>
    </p:spTree>
    <p:extLst>
      <p:ext uri="{BB962C8B-B14F-4D97-AF65-F5344CB8AC3E}">
        <p14:creationId xmlns:p14="http://schemas.microsoft.com/office/powerpoint/2010/main" val="37499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10CB6-6865-6BA5-87CE-6136D2F22DC3}"/>
            </a:ext>
          </a:extLst>
        </p:cNvPr>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49ECF0C-5123-EF9D-3E70-68026A9A63D6}"/>
              </a:ext>
            </a:extLst>
          </p:cNvPr>
          <p:cNvCxnSpPr/>
          <p:nvPr/>
        </p:nvCxnSpPr>
        <p:spPr>
          <a:xfrm>
            <a:off x="0" y="3768583"/>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4A65715C-9084-0A8B-548C-A28D707BD8B1}"/>
              </a:ext>
            </a:extLst>
          </p:cNvPr>
          <p:cNvSpPr/>
          <p:nvPr/>
        </p:nvSpPr>
        <p:spPr>
          <a:xfrm>
            <a:off x="947214" y="3654284"/>
            <a:ext cx="228598" cy="22859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3" name="文本框 12">
            <a:extLst>
              <a:ext uri="{FF2B5EF4-FFF2-40B4-BE49-F238E27FC236}">
                <a16:creationId xmlns:a16="http://schemas.microsoft.com/office/drawing/2014/main" id="{5CA48AB9-17C4-D97C-7198-DA82A09C6242}"/>
              </a:ext>
            </a:extLst>
          </p:cNvPr>
          <p:cNvSpPr txBox="1"/>
          <p:nvPr/>
        </p:nvSpPr>
        <p:spPr>
          <a:xfrm>
            <a:off x="683845" y="3892440"/>
            <a:ext cx="755335"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1978</a:t>
            </a:r>
            <a:endParaRPr lang="zh-CN" altLang="en-US" b="1"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17B01808-092D-4AE8-6095-51D60F64B6B0}"/>
              </a:ext>
            </a:extLst>
          </p:cNvPr>
          <p:cNvSpPr txBox="1"/>
          <p:nvPr/>
        </p:nvSpPr>
        <p:spPr>
          <a:xfrm>
            <a:off x="1073148" y="2518843"/>
            <a:ext cx="1752407" cy="92333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GPS</a:t>
            </a:r>
            <a:r>
              <a:rPr lang="zh-CN" altLang="en-US" b="1" dirty="0">
                <a:latin typeface="微软雅黑" panose="020B0503020204020204" pitchFamily="34" charset="-122"/>
                <a:ea typeface="微软雅黑" panose="020B0503020204020204" pitchFamily="34" charset="-122"/>
              </a:rPr>
              <a:t>卫星系统：计划发射</a:t>
            </a:r>
            <a:r>
              <a:rPr lang="en-US" altLang="zh-CN" b="1" dirty="0">
                <a:solidFill>
                  <a:srgbClr val="C00000"/>
                </a:solidFill>
                <a:latin typeface="微软雅黑" panose="020B0503020204020204" pitchFamily="34" charset="-122"/>
                <a:ea typeface="微软雅黑" panose="020B0503020204020204" pitchFamily="34" charset="-122"/>
              </a:rPr>
              <a:t>24</a:t>
            </a:r>
            <a:r>
              <a:rPr lang="zh-CN" altLang="en-US" b="1" dirty="0">
                <a:latin typeface="微软雅黑" panose="020B0503020204020204" pitchFamily="34" charset="-122"/>
                <a:ea typeface="微软雅黑" panose="020B0503020204020204" pitchFamily="34" charset="-122"/>
              </a:rPr>
              <a:t>颗卫星（</a:t>
            </a:r>
            <a:r>
              <a:rPr lang="zh-CN" altLang="en-US" b="1" dirty="0">
                <a:solidFill>
                  <a:srgbClr val="002060"/>
                </a:solidFill>
                <a:latin typeface="微软雅黑" panose="020B0503020204020204" pitchFamily="34" charset="-122"/>
                <a:ea typeface="微软雅黑" panose="020B0503020204020204" pitchFamily="34" charset="-122"/>
              </a:rPr>
              <a:t>中轨</a:t>
            </a:r>
            <a:r>
              <a:rPr lang="zh-CN" altLang="en-US" b="1" dirty="0">
                <a:latin typeface="微软雅黑" panose="020B0503020204020204" pitchFamily="34" charset="-122"/>
                <a:ea typeface="微软雅黑" panose="020B0503020204020204" pitchFamily="34" charset="-122"/>
              </a:rPr>
              <a:t>）</a:t>
            </a:r>
          </a:p>
        </p:txBody>
      </p:sp>
      <p:sp>
        <p:nvSpPr>
          <p:cNvPr id="23" name="椭圆 22">
            <a:extLst>
              <a:ext uri="{FF2B5EF4-FFF2-40B4-BE49-F238E27FC236}">
                <a16:creationId xmlns:a16="http://schemas.microsoft.com/office/drawing/2014/main" id="{7EB3EA34-2DD6-C1E4-6679-CA8A1D9BE2BD}"/>
              </a:ext>
            </a:extLst>
          </p:cNvPr>
          <p:cNvSpPr/>
          <p:nvPr/>
        </p:nvSpPr>
        <p:spPr>
          <a:xfrm>
            <a:off x="1953138" y="3648469"/>
            <a:ext cx="228598" cy="22859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5" name="文本框 34">
            <a:extLst>
              <a:ext uri="{FF2B5EF4-FFF2-40B4-BE49-F238E27FC236}">
                <a16:creationId xmlns:a16="http://schemas.microsoft.com/office/drawing/2014/main" id="{5FC6CFCC-7C87-0144-D0FE-25D03360B934}"/>
              </a:ext>
            </a:extLst>
          </p:cNvPr>
          <p:cNvSpPr txBox="1"/>
          <p:nvPr/>
        </p:nvSpPr>
        <p:spPr>
          <a:xfrm>
            <a:off x="2070220" y="3868424"/>
            <a:ext cx="755335"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2009</a:t>
            </a:r>
            <a:endParaRPr lang="zh-CN" altLang="en-US"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A1B26C1C-D8A2-C0A6-7C76-52B5B744E770}"/>
              </a:ext>
            </a:extLst>
          </p:cNvPr>
          <p:cNvSpPr txBox="1"/>
          <p:nvPr/>
        </p:nvSpPr>
        <p:spPr>
          <a:xfrm>
            <a:off x="3433471" y="3862311"/>
            <a:ext cx="755335"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2012</a:t>
            </a:r>
            <a:endParaRPr lang="zh-CN" altLang="en-US" b="1" dirty="0">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11C27FB3-C524-CC19-5C51-B843B1D6DB19}"/>
              </a:ext>
            </a:extLst>
          </p:cNvPr>
          <p:cNvSpPr/>
          <p:nvPr/>
        </p:nvSpPr>
        <p:spPr>
          <a:xfrm>
            <a:off x="3643680" y="3642865"/>
            <a:ext cx="228598" cy="22859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0" name="文本框 39">
            <a:extLst>
              <a:ext uri="{FF2B5EF4-FFF2-40B4-BE49-F238E27FC236}">
                <a16:creationId xmlns:a16="http://schemas.microsoft.com/office/drawing/2014/main" id="{2E36D837-5BF0-F688-7445-D6133EEEA3E8}"/>
              </a:ext>
            </a:extLst>
          </p:cNvPr>
          <p:cNvSpPr txBox="1"/>
          <p:nvPr/>
        </p:nvSpPr>
        <p:spPr>
          <a:xfrm>
            <a:off x="3789138" y="2522651"/>
            <a:ext cx="1628620" cy="92333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OneWeb</a:t>
            </a:r>
            <a:r>
              <a:rPr lang="zh-CN" altLang="en-US" b="1" dirty="0">
                <a:latin typeface="微软雅黑" panose="020B0503020204020204" pitchFamily="34" charset="-122"/>
                <a:ea typeface="微软雅黑" panose="020B0503020204020204" pitchFamily="34" charset="-122"/>
              </a:rPr>
              <a:t>：计划发射</a:t>
            </a:r>
            <a:r>
              <a:rPr lang="en-US" altLang="zh-CN" b="1" dirty="0">
                <a:solidFill>
                  <a:srgbClr val="C00000"/>
                </a:solidFill>
                <a:latin typeface="微软雅黑" panose="020B0503020204020204" pitchFamily="34" charset="-122"/>
                <a:ea typeface="微软雅黑" panose="020B0503020204020204" pitchFamily="34" charset="-122"/>
              </a:rPr>
              <a:t>648</a:t>
            </a:r>
            <a:r>
              <a:rPr lang="zh-CN" altLang="en-US" b="1" dirty="0">
                <a:latin typeface="微软雅黑" panose="020B0503020204020204" pitchFamily="34" charset="-122"/>
                <a:ea typeface="微软雅黑" panose="020B0503020204020204" pitchFamily="34" charset="-122"/>
              </a:rPr>
              <a:t>颗卫星（</a:t>
            </a:r>
            <a:r>
              <a:rPr lang="zh-CN" altLang="en-US" b="1" dirty="0">
                <a:solidFill>
                  <a:srgbClr val="002060"/>
                </a:solidFill>
                <a:latin typeface="微软雅黑" panose="020B0503020204020204" pitchFamily="34" charset="-122"/>
                <a:ea typeface="微软雅黑" panose="020B0503020204020204" pitchFamily="34" charset="-122"/>
              </a:rPr>
              <a:t>低轨</a:t>
            </a:r>
            <a:r>
              <a:rPr lang="zh-CN" altLang="en-US" b="1" dirty="0">
                <a:latin typeface="微软雅黑" panose="020B0503020204020204" pitchFamily="34" charset="-122"/>
                <a:ea typeface="微软雅黑" panose="020B0503020204020204" pitchFamily="34" charset="-122"/>
              </a:rPr>
              <a:t>）</a:t>
            </a:r>
          </a:p>
        </p:txBody>
      </p:sp>
      <p:sp>
        <p:nvSpPr>
          <p:cNvPr id="41" name="文本框 40">
            <a:extLst>
              <a:ext uri="{FF2B5EF4-FFF2-40B4-BE49-F238E27FC236}">
                <a16:creationId xmlns:a16="http://schemas.microsoft.com/office/drawing/2014/main" id="{766BA817-3748-C652-36C7-DDE3F7D404AB}"/>
              </a:ext>
            </a:extLst>
          </p:cNvPr>
          <p:cNvSpPr txBox="1"/>
          <p:nvPr/>
        </p:nvSpPr>
        <p:spPr>
          <a:xfrm>
            <a:off x="5235454" y="3860482"/>
            <a:ext cx="755335"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2015</a:t>
            </a:r>
            <a:endParaRPr lang="zh-CN" altLang="en-US" b="1" dirty="0">
              <a:latin typeface="微软雅黑" panose="020B0503020204020204" pitchFamily="34" charset="-122"/>
              <a:ea typeface="微软雅黑" panose="020B0503020204020204" pitchFamily="34" charset="-122"/>
            </a:endParaRPr>
          </a:p>
        </p:txBody>
      </p:sp>
      <p:sp>
        <p:nvSpPr>
          <p:cNvPr id="43" name="椭圆 42">
            <a:extLst>
              <a:ext uri="{FF2B5EF4-FFF2-40B4-BE49-F238E27FC236}">
                <a16:creationId xmlns:a16="http://schemas.microsoft.com/office/drawing/2014/main" id="{36CA35ED-E644-B1CF-EED3-D65CBA7DCD06}"/>
              </a:ext>
            </a:extLst>
          </p:cNvPr>
          <p:cNvSpPr/>
          <p:nvPr/>
        </p:nvSpPr>
        <p:spPr>
          <a:xfrm>
            <a:off x="5053249" y="3653361"/>
            <a:ext cx="228598" cy="22859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45" name="文本框 44">
            <a:extLst>
              <a:ext uri="{FF2B5EF4-FFF2-40B4-BE49-F238E27FC236}">
                <a16:creationId xmlns:a16="http://schemas.microsoft.com/office/drawing/2014/main" id="{B91396CE-8AF6-CFD1-61C5-D5E16AC46EF5}"/>
              </a:ext>
            </a:extLst>
          </p:cNvPr>
          <p:cNvSpPr txBox="1"/>
          <p:nvPr/>
        </p:nvSpPr>
        <p:spPr>
          <a:xfrm>
            <a:off x="4975469" y="4453329"/>
            <a:ext cx="2103941" cy="1200329"/>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一代</a:t>
            </a:r>
            <a:r>
              <a:rPr lang="en-US" altLang="zh-CN" sz="1800" b="1" dirty="0">
                <a:solidFill>
                  <a:schemeClr val="tx1"/>
                </a:solidFill>
                <a:latin typeface="微软雅黑" panose="020B0503020204020204" pitchFamily="34" charset="-122"/>
                <a:ea typeface="微软雅黑" panose="020B0503020204020204" pitchFamily="34" charset="-122"/>
              </a:rPr>
              <a:t>Starlink </a:t>
            </a:r>
            <a:r>
              <a:rPr lang="zh-CN" altLang="en-US" b="1" dirty="0">
                <a:latin typeface="微软雅黑" panose="020B0503020204020204" pitchFamily="34" charset="-122"/>
                <a:ea typeface="微软雅黑" panose="020B0503020204020204" pitchFamily="34" charset="-122"/>
              </a:rPr>
              <a:t>：计划搭建由</a:t>
            </a:r>
            <a:r>
              <a:rPr lang="en-US" altLang="zh-CN" b="1" dirty="0">
                <a:solidFill>
                  <a:srgbClr val="C00000"/>
                </a:solidFill>
                <a:latin typeface="微软雅黑" panose="020B0503020204020204" pitchFamily="34" charset="-122"/>
                <a:ea typeface="微软雅黑" panose="020B0503020204020204" pitchFamily="34" charset="-122"/>
              </a:rPr>
              <a:t>1.2</a:t>
            </a:r>
            <a:r>
              <a:rPr lang="zh-CN" altLang="en-US" b="1" dirty="0">
                <a:solidFill>
                  <a:srgbClr val="C00000"/>
                </a:solidFill>
                <a:latin typeface="微软雅黑" panose="020B0503020204020204" pitchFamily="34" charset="-122"/>
                <a:ea typeface="微软雅黑" panose="020B0503020204020204" pitchFamily="34" charset="-122"/>
              </a:rPr>
              <a:t>万</a:t>
            </a:r>
            <a:r>
              <a:rPr lang="zh-CN" altLang="en-US" b="1" dirty="0">
                <a:latin typeface="微软雅黑" panose="020B0503020204020204" pitchFamily="34" charset="-122"/>
                <a:ea typeface="微软雅黑" panose="020B0503020204020204" pitchFamily="34" charset="-122"/>
              </a:rPr>
              <a:t>颗卫星组成的星链网络（</a:t>
            </a:r>
            <a:r>
              <a:rPr lang="zh-CN" altLang="en-US" b="1" dirty="0">
                <a:solidFill>
                  <a:srgbClr val="002060"/>
                </a:solidFill>
                <a:latin typeface="微软雅黑" panose="020B0503020204020204" pitchFamily="34" charset="-122"/>
                <a:ea typeface="微软雅黑" panose="020B0503020204020204" pitchFamily="34" charset="-122"/>
              </a:rPr>
              <a:t>低轨、多层</a:t>
            </a:r>
            <a:r>
              <a:rPr lang="zh-CN" altLang="en-US" b="1" dirty="0">
                <a:latin typeface="微软雅黑" panose="020B0503020204020204" pitchFamily="34" charset="-122"/>
                <a:ea typeface="微软雅黑" panose="020B0503020204020204" pitchFamily="34" charset="-122"/>
              </a:rPr>
              <a:t>）</a:t>
            </a:r>
          </a:p>
        </p:txBody>
      </p:sp>
      <p:sp>
        <p:nvSpPr>
          <p:cNvPr id="46" name="文本框 45">
            <a:extLst>
              <a:ext uri="{FF2B5EF4-FFF2-40B4-BE49-F238E27FC236}">
                <a16:creationId xmlns:a16="http://schemas.microsoft.com/office/drawing/2014/main" id="{42B2AFE1-63C8-1B9F-1BAC-711E11A8185F}"/>
              </a:ext>
            </a:extLst>
          </p:cNvPr>
          <p:cNvSpPr txBox="1"/>
          <p:nvPr/>
        </p:nvSpPr>
        <p:spPr>
          <a:xfrm>
            <a:off x="6397748" y="3863975"/>
            <a:ext cx="755335"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2018</a:t>
            </a:r>
            <a:endParaRPr lang="zh-CN" altLang="en-US" b="1" dirty="0">
              <a:latin typeface="微软雅黑" panose="020B0503020204020204" pitchFamily="34" charset="-122"/>
              <a:ea typeface="微软雅黑" panose="020B0503020204020204" pitchFamily="34" charset="-122"/>
            </a:endParaRPr>
          </a:p>
        </p:txBody>
      </p:sp>
      <p:sp>
        <p:nvSpPr>
          <p:cNvPr id="47" name="椭圆 46">
            <a:extLst>
              <a:ext uri="{FF2B5EF4-FFF2-40B4-BE49-F238E27FC236}">
                <a16:creationId xmlns:a16="http://schemas.microsoft.com/office/drawing/2014/main" id="{F79BC40F-510C-272C-1E77-AF169CF9DDD2}"/>
              </a:ext>
            </a:extLst>
          </p:cNvPr>
          <p:cNvSpPr/>
          <p:nvPr/>
        </p:nvSpPr>
        <p:spPr>
          <a:xfrm>
            <a:off x="6665193" y="3653361"/>
            <a:ext cx="228598" cy="22859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0" name="文本框 49">
            <a:extLst>
              <a:ext uri="{FF2B5EF4-FFF2-40B4-BE49-F238E27FC236}">
                <a16:creationId xmlns:a16="http://schemas.microsoft.com/office/drawing/2014/main" id="{797C2244-B427-9874-269C-F3DCE981B7F4}"/>
              </a:ext>
            </a:extLst>
          </p:cNvPr>
          <p:cNvSpPr txBox="1"/>
          <p:nvPr/>
        </p:nvSpPr>
        <p:spPr>
          <a:xfrm>
            <a:off x="6822549" y="2441304"/>
            <a:ext cx="2268732" cy="1200329"/>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虹云工程：计划发射</a:t>
            </a:r>
            <a:r>
              <a:rPr lang="en-US" altLang="zh-CN" b="1" dirty="0">
                <a:solidFill>
                  <a:srgbClr val="C00000"/>
                </a:solidFill>
                <a:latin typeface="微软雅黑" panose="020B0503020204020204" pitchFamily="34" charset="-122"/>
                <a:ea typeface="微软雅黑" panose="020B0503020204020204" pitchFamily="34" charset="-122"/>
              </a:rPr>
              <a:t>156</a:t>
            </a:r>
            <a:r>
              <a:rPr lang="zh-CN" altLang="en-US" b="1" dirty="0">
                <a:latin typeface="微软雅黑" panose="020B0503020204020204" pitchFamily="34" charset="-122"/>
                <a:ea typeface="微软雅黑" panose="020B0503020204020204" pitchFamily="34" charset="-122"/>
              </a:rPr>
              <a:t>颗卫星（</a:t>
            </a:r>
            <a:r>
              <a:rPr lang="zh-CN" altLang="en-US" b="1" dirty="0">
                <a:solidFill>
                  <a:srgbClr val="002060"/>
                </a:solidFill>
                <a:latin typeface="微软雅黑" panose="020B0503020204020204" pitchFamily="34" charset="-122"/>
                <a:ea typeface="微软雅黑" panose="020B0503020204020204" pitchFamily="34" charset="-122"/>
              </a:rPr>
              <a:t>低轨</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鸿雁星座：计划发射</a:t>
            </a:r>
            <a:r>
              <a:rPr lang="en-US" altLang="zh-CN" b="1" dirty="0">
                <a:solidFill>
                  <a:srgbClr val="C00000"/>
                </a:solidFill>
                <a:latin typeface="微软雅黑" panose="020B0503020204020204" pitchFamily="34" charset="-122"/>
                <a:ea typeface="微软雅黑" panose="020B0503020204020204" pitchFamily="34" charset="-122"/>
              </a:rPr>
              <a:t>300</a:t>
            </a:r>
            <a:r>
              <a:rPr lang="zh-CN" altLang="en-US" b="1" dirty="0">
                <a:latin typeface="微软雅黑" panose="020B0503020204020204" pitchFamily="34" charset="-122"/>
                <a:ea typeface="微软雅黑" panose="020B0503020204020204" pitchFamily="34" charset="-122"/>
              </a:rPr>
              <a:t>颗卫星（</a:t>
            </a:r>
            <a:r>
              <a:rPr lang="zh-CN" altLang="en-US" b="1" dirty="0">
                <a:solidFill>
                  <a:srgbClr val="002060"/>
                </a:solidFill>
                <a:latin typeface="微软雅黑" panose="020B0503020204020204" pitchFamily="34" charset="-122"/>
                <a:ea typeface="微软雅黑" panose="020B0503020204020204" pitchFamily="34" charset="-122"/>
              </a:rPr>
              <a:t>低轨</a:t>
            </a:r>
            <a:r>
              <a:rPr lang="zh-CN" altLang="en-US" b="1" dirty="0">
                <a:latin typeface="微软雅黑" panose="020B0503020204020204" pitchFamily="34" charset="-122"/>
                <a:ea typeface="微软雅黑" panose="020B0503020204020204" pitchFamily="34" charset="-122"/>
              </a:rPr>
              <a:t>）</a:t>
            </a:r>
          </a:p>
        </p:txBody>
      </p:sp>
      <p:sp>
        <p:nvSpPr>
          <p:cNvPr id="53" name="文本框 52">
            <a:extLst>
              <a:ext uri="{FF2B5EF4-FFF2-40B4-BE49-F238E27FC236}">
                <a16:creationId xmlns:a16="http://schemas.microsoft.com/office/drawing/2014/main" id="{01F47576-13A9-D771-FCC6-3220E634FB85}"/>
              </a:ext>
            </a:extLst>
          </p:cNvPr>
          <p:cNvSpPr txBox="1"/>
          <p:nvPr/>
        </p:nvSpPr>
        <p:spPr>
          <a:xfrm>
            <a:off x="7891180" y="3860482"/>
            <a:ext cx="755335"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2024</a:t>
            </a:r>
            <a:endParaRPr lang="zh-CN" altLang="en-US" b="1" dirty="0">
              <a:latin typeface="微软雅黑" panose="020B0503020204020204" pitchFamily="34" charset="-122"/>
              <a:ea typeface="微软雅黑" panose="020B0503020204020204" pitchFamily="34" charset="-122"/>
            </a:endParaRPr>
          </a:p>
        </p:txBody>
      </p:sp>
      <p:sp>
        <p:nvSpPr>
          <p:cNvPr id="54" name="椭圆 53">
            <a:extLst>
              <a:ext uri="{FF2B5EF4-FFF2-40B4-BE49-F238E27FC236}">
                <a16:creationId xmlns:a16="http://schemas.microsoft.com/office/drawing/2014/main" id="{88EFFA57-007D-449A-DD93-F8C5E156BBA6}"/>
              </a:ext>
            </a:extLst>
          </p:cNvPr>
          <p:cNvSpPr/>
          <p:nvPr/>
        </p:nvSpPr>
        <p:spPr>
          <a:xfrm>
            <a:off x="8553515" y="3653361"/>
            <a:ext cx="228598" cy="22859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6" name="文本框 55">
            <a:extLst>
              <a:ext uri="{FF2B5EF4-FFF2-40B4-BE49-F238E27FC236}">
                <a16:creationId xmlns:a16="http://schemas.microsoft.com/office/drawing/2014/main" id="{D026ABEB-1663-BA5F-F8F8-6D87A05352DB}"/>
              </a:ext>
            </a:extLst>
          </p:cNvPr>
          <p:cNvSpPr txBox="1"/>
          <p:nvPr/>
        </p:nvSpPr>
        <p:spPr>
          <a:xfrm>
            <a:off x="8553515" y="4453329"/>
            <a:ext cx="1723421" cy="1200329"/>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G60</a:t>
            </a:r>
            <a:r>
              <a:rPr lang="zh-CN" altLang="en-US" b="1" dirty="0">
                <a:latin typeface="微软雅黑" panose="020B0503020204020204" pitchFamily="34" charset="-122"/>
                <a:ea typeface="微软雅黑" panose="020B0503020204020204" pitchFamily="34" charset="-122"/>
              </a:rPr>
              <a:t>星链</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千帆星座：计划发射</a:t>
            </a:r>
            <a:r>
              <a:rPr lang="en-US" altLang="zh-CN" sz="1800" b="1" kern="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1.4</a:t>
            </a:r>
            <a:r>
              <a:rPr lang="zh-CN" altLang="en-US" sz="1800" b="1" kern="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万</a:t>
            </a:r>
            <a:r>
              <a:rPr lang="zh-CN" altLang="en-US" b="1" dirty="0">
                <a:latin typeface="微软雅黑" panose="020B0503020204020204" pitchFamily="34" charset="-122"/>
                <a:ea typeface="微软雅黑" panose="020B0503020204020204" pitchFamily="34" charset="-122"/>
              </a:rPr>
              <a:t>颗卫星（</a:t>
            </a:r>
            <a:r>
              <a:rPr lang="zh-CN" altLang="en-US" b="1" dirty="0">
                <a:solidFill>
                  <a:srgbClr val="002060"/>
                </a:solidFill>
                <a:latin typeface="微软雅黑" panose="020B0503020204020204" pitchFamily="34" charset="-122"/>
                <a:ea typeface="微软雅黑" panose="020B0503020204020204" pitchFamily="34" charset="-122"/>
              </a:rPr>
              <a:t>低轨、多层</a:t>
            </a:r>
            <a:r>
              <a:rPr lang="zh-CN" altLang="en-US" b="1" dirty="0">
                <a:latin typeface="微软雅黑" panose="020B0503020204020204" pitchFamily="34" charset="-122"/>
                <a:ea typeface="微软雅黑" panose="020B0503020204020204" pitchFamily="34" charset="-122"/>
              </a:rPr>
              <a:t>）</a:t>
            </a:r>
          </a:p>
        </p:txBody>
      </p:sp>
      <p:sp>
        <p:nvSpPr>
          <p:cNvPr id="57" name="椭圆 56">
            <a:extLst>
              <a:ext uri="{FF2B5EF4-FFF2-40B4-BE49-F238E27FC236}">
                <a16:creationId xmlns:a16="http://schemas.microsoft.com/office/drawing/2014/main" id="{36FDCAFD-E9FC-7822-4125-60F112F56EE0}"/>
              </a:ext>
            </a:extLst>
          </p:cNvPr>
          <p:cNvSpPr/>
          <p:nvPr/>
        </p:nvSpPr>
        <p:spPr>
          <a:xfrm>
            <a:off x="9921806" y="3643256"/>
            <a:ext cx="228598" cy="22859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9" name="文本框 58">
            <a:extLst>
              <a:ext uri="{FF2B5EF4-FFF2-40B4-BE49-F238E27FC236}">
                <a16:creationId xmlns:a16="http://schemas.microsoft.com/office/drawing/2014/main" id="{B69FB54D-C81F-4BFE-D3D0-18D5F071AD17}"/>
              </a:ext>
            </a:extLst>
          </p:cNvPr>
          <p:cNvSpPr txBox="1"/>
          <p:nvPr/>
        </p:nvSpPr>
        <p:spPr>
          <a:xfrm>
            <a:off x="9671657" y="3862311"/>
            <a:ext cx="755335"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2027</a:t>
            </a:r>
            <a:endParaRPr lang="zh-CN" altLang="en-US" b="1" dirty="0">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6B6E2458-C379-FE72-98E5-B0B2EDC5B23F}"/>
              </a:ext>
            </a:extLst>
          </p:cNvPr>
          <p:cNvSpPr txBox="1"/>
          <p:nvPr/>
        </p:nvSpPr>
        <p:spPr>
          <a:xfrm>
            <a:off x="10075916" y="2475292"/>
            <a:ext cx="1849270" cy="1200329"/>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二代</a:t>
            </a:r>
            <a:r>
              <a:rPr lang="en-US" altLang="zh-CN" sz="1800" b="1" dirty="0">
                <a:solidFill>
                  <a:schemeClr val="tx1"/>
                </a:solidFill>
                <a:latin typeface="微软雅黑" panose="020B0503020204020204" pitchFamily="34" charset="-122"/>
                <a:ea typeface="微软雅黑" panose="020B0503020204020204" pitchFamily="34" charset="-122"/>
              </a:rPr>
              <a:t>Starlink </a:t>
            </a:r>
            <a:r>
              <a:rPr lang="zh-CN" altLang="en-US" b="1" dirty="0">
                <a:latin typeface="微软雅黑" panose="020B0503020204020204" pitchFamily="34" charset="-122"/>
                <a:ea typeface="微软雅黑" panose="020B0503020204020204" pitchFamily="34" charset="-122"/>
              </a:rPr>
              <a:t>：计划完成</a:t>
            </a:r>
            <a:r>
              <a:rPr lang="en-US" altLang="zh-CN" b="1" dirty="0">
                <a:solidFill>
                  <a:srgbClr val="C00000"/>
                </a:solidFill>
                <a:latin typeface="微软雅黑" panose="020B0503020204020204" pitchFamily="34" charset="-122"/>
                <a:ea typeface="微软雅黑" panose="020B0503020204020204" pitchFamily="34" charset="-122"/>
              </a:rPr>
              <a:t>4.2</a:t>
            </a:r>
            <a:r>
              <a:rPr lang="zh-CN" altLang="en-US" b="1" dirty="0">
                <a:solidFill>
                  <a:srgbClr val="C00000"/>
                </a:solidFill>
                <a:latin typeface="微软雅黑" panose="020B0503020204020204" pitchFamily="34" charset="-122"/>
                <a:ea typeface="微软雅黑" panose="020B0503020204020204" pitchFamily="34" charset="-122"/>
              </a:rPr>
              <a:t>万</a:t>
            </a:r>
            <a:r>
              <a:rPr lang="zh-CN" altLang="en-US" b="1" dirty="0">
                <a:latin typeface="微软雅黑" panose="020B0503020204020204" pitchFamily="34" charset="-122"/>
                <a:ea typeface="微软雅黑" panose="020B0503020204020204" pitchFamily="34" charset="-122"/>
              </a:rPr>
              <a:t>颗星的组网工作（</a:t>
            </a:r>
            <a:r>
              <a:rPr lang="zh-CN" altLang="en-US" b="1" dirty="0">
                <a:solidFill>
                  <a:srgbClr val="002060"/>
                </a:solidFill>
                <a:latin typeface="微软雅黑" panose="020B0503020204020204" pitchFamily="34" charset="-122"/>
                <a:ea typeface="微软雅黑" panose="020B0503020204020204" pitchFamily="34" charset="-122"/>
              </a:rPr>
              <a:t>低轨、多层</a:t>
            </a:r>
            <a:r>
              <a:rPr lang="zh-CN" altLang="en-US" b="1" dirty="0">
                <a:latin typeface="微软雅黑" panose="020B0503020204020204" pitchFamily="34" charset="-122"/>
                <a:ea typeface="微软雅黑" panose="020B0503020204020204" pitchFamily="34" charset="-122"/>
              </a:rPr>
              <a:t>）</a:t>
            </a:r>
          </a:p>
        </p:txBody>
      </p:sp>
      <p:cxnSp>
        <p:nvCxnSpPr>
          <p:cNvPr id="78" name="连接符: 肘形 77">
            <a:extLst>
              <a:ext uri="{FF2B5EF4-FFF2-40B4-BE49-F238E27FC236}">
                <a16:creationId xmlns:a16="http://schemas.microsoft.com/office/drawing/2014/main" id="{FD12BD77-74F9-B7AD-1914-983A837BBD22}"/>
              </a:ext>
            </a:extLst>
          </p:cNvPr>
          <p:cNvCxnSpPr/>
          <p:nvPr/>
        </p:nvCxnSpPr>
        <p:spPr>
          <a:xfrm>
            <a:off x="5169172" y="3773258"/>
            <a:ext cx="1368603" cy="631992"/>
          </a:xfrm>
          <a:prstGeom prst="bentConnector3">
            <a:avLst>
              <a:gd name="adj1" fmla="val 734"/>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34E0FDDB-29DE-BE7B-9CF2-7E2B2086213A}"/>
              </a:ext>
            </a:extLst>
          </p:cNvPr>
          <p:cNvCxnSpPr/>
          <p:nvPr/>
        </p:nvCxnSpPr>
        <p:spPr>
          <a:xfrm rot="5400000" flipH="1" flipV="1">
            <a:off x="6678591" y="2490777"/>
            <a:ext cx="1368649" cy="1177345"/>
          </a:xfrm>
          <a:prstGeom prst="bentConnector3">
            <a:avLst>
              <a:gd name="adj1" fmla="val 100507"/>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5" name="连接符: 肘形 104">
            <a:extLst>
              <a:ext uri="{FF2B5EF4-FFF2-40B4-BE49-F238E27FC236}">
                <a16:creationId xmlns:a16="http://schemas.microsoft.com/office/drawing/2014/main" id="{3907A47A-520D-446A-DF76-4AA8ED3A9613}"/>
              </a:ext>
            </a:extLst>
          </p:cNvPr>
          <p:cNvCxnSpPr>
            <a:cxnSpLocks/>
          </p:cNvCxnSpPr>
          <p:nvPr/>
        </p:nvCxnSpPr>
        <p:spPr>
          <a:xfrm>
            <a:off x="2047096" y="3781279"/>
            <a:ext cx="1794226" cy="627094"/>
          </a:xfrm>
          <a:prstGeom prst="bentConnector3">
            <a:avLst>
              <a:gd name="adj1" fmla="val 1379"/>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连接符: 肘形 112">
            <a:extLst>
              <a:ext uri="{FF2B5EF4-FFF2-40B4-BE49-F238E27FC236}">
                <a16:creationId xmlns:a16="http://schemas.microsoft.com/office/drawing/2014/main" id="{A29348A0-1C8C-0C5D-FEC6-BB76BD22766A}"/>
              </a:ext>
            </a:extLst>
          </p:cNvPr>
          <p:cNvCxnSpPr/>
          <p:nvPr/>
        </p:nvCxnSpPr>
        <p:spPr>
          <a:xfrm>
            <a:off x="8676799" y="3767660"/>
            <a:ext cx="1368603" cy="631992"/>
          </a:xfrm>
          <a:prstGeom prst="bentConnector3">
            <a:avLst>
              <a:gd name="adj1" fmla="val 734"/>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连接符: 肘形 116">
            <a:extLst>
              <a:ext uri="{FF2B5EF4-FFF2-40B4-BE49-F238E27FC236}">
                <a16:creationId xmlns:a16="http://schemas.microsoft.com/office/drawing/2014/main" id="{F00D42F8-704C-EE83-B52D-77529D723F53}"/>
              </a:ext>
            </a:extLst>
          </p:cNvPr>
          <p:cNvCxnSpPr/>
          <p:nvPr/>
        </p:nvCxnSpPr>
        <p:spPr>
          <a:xfrm rot="5400000" flipH="1" flipV="1">
            <a:off x="3662327" y="2496510"/>
            <a:ext cx="1368649" cy="1177345"/>
          </a:xfrm>
          <a:prstGeom prst="bentConnector3">
            <a:avLst>
              <a:gd name="adj1" fmla="val 100507"/>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连接符: 肘形 117">
            <a:extLst>
              <a:ext uri="{FF2B5EF4-FFF2-40B4-BE49-F238E27FC236}">
                <a16:creationId xmlns:a16="http://schemas.microsoft.com/office/drawing/2014/main" id="{3DD15658-9677-1088-F708-07A057E32BF7}"/>
              </a:ext>
            </a:extLst>
          </p:cNvPr>
          <p:cNvCxnSpPr/>
          <p:nvPr/>
        </p:nvCxnSpPr>
        <p:spPr>
          <a:xfrm rot="5400000" flipH="1" flipV="1">
            <a:off x="9940993" y="2475664"/>
            <a:ext cx="1368649" cy="1177345"/>
          </a:xfrm>
          <a:prstGeom prst="bentConnector3">
            <a:avLst>
              <a:gd name="adj1" fmla="val 100507"/>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连接符: 肘形 118">
            <a:extLst>
              <a:ext uri="{FF2B5EF4-FFF2-40B4-BE49-F238E27FC236}">
                <a16:creationId xmlns:a16="http://schemas.microsoft.com/office/drawing/2014/main" id="{CEEB1B73-7EF0-B89C-B08A-159969C1B053}"/>
              </a:ext>
            </a:extLst>
          </p:cNvPr>
          <p:cNvCxnSpPr/>
          <p:nvPr/>
        </p:nvCxnSpPr>
        <p:spPr>
          <a:xfrm rot="5400000" flipH="1" flipV="1">
            <a:off x="954229" y="2500261"/>
            <a:ext cx="1368649" cy="1177345"/>
          </a:xfrm>
          <a:prstGeom prst="bentConnector3">
            <a:avLst>
              <a:gd name="adj1" fmla="val 100507"/>
            </a:avLst>
          </a:prstGeom>
          <a:ln w="28575">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53F6E310-12C3-255C-41BF-7EE751CAE092}"/>
              </a:ext>
            </a:extLst>
          </p:cNvPr>
          <p:cNvSpPr txBox="1"/>
          <p:nvPr/>
        </p:nvSpPr>
        <p:spPr>
          <a:xfrm>
            <a:off x="1841780" y="4452042"/>
            <a:ext cx="1999542"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北斗三号系统：计划发射</a:t>
            </a:r>
            <a:r>
              <a:rPr lang="en-US" altLang="zh-CN" b="1" dirty="0">
                <a:solidFill>
                  <a:srgbClr val="C00000"/>
                </a:solidFill>
                <a:latin typeface="微软雅黑" panose="020B0503020204020204" pitchFamily="34" charset="-122"/>
                <a:ea typeface="微软雅黑" panose="020B0503020204020204" pitchFamily="34" charset="-122"/>
              </a:rPr>
              <a:t>35</a:t>
            </a:r>
            <a:r>
              <a:rPr lang="zh-CN" altLang="en-US" b="1" dirty="0">
                <a:latin typeface="微软雅黑" panose="020B0503020204020204" pitchFamily="34" charset="-122"/>
                <a:ea typeface="微软雅黑" panose="020B0503020204020204" pitchFamily="34" charset="-122"/>
              </a:rPr>
              <a:t>颗卫星（</a:t>
            </a:r>
            <a:r>
              <a:rPr lang="zh-CN" altLang="en-US" b="1" dirty="0">
                <a:solidFill>
                  <a:srgbClr val="002060"/>
                </a:solidFill>
                <a:latin typeface="微软雅黑" panose="020B0503020204020204" pitchFamily="34" charset="-122"/>
                <a:ea typeface="微软雅黑" panose="020B0503020204020204" pitchFamily="34" charset="-122"/>
              </a:rPr>
              <a:t>高轨、中轨</a:t>
            </a:r>
            <a:r>
              <a:rPr lang="zh-CN" altLang="en-US" b="1" dirty="0">
                <a:latin typeface="微软雅黑" panose="020B0503020204020204" pitchFamily="34" charset="-122"/>
                <a:ea typeface="微软雅黑" panose="020B0503020204020204" pitchFamily="34" charset="-122"/>
              </a:rPr>
              <a:t>）</a:t>
            </a:r>
          </a:p>
        </p:txBody>
      </p:sp>
      <p:sp>
        <p:nvSpPr>
          <p:cNvPr id="49" name="标题 1">
            <a:extLst>
              <a:ext uri="{FF2B5EF4-FFF2-40B4-BE49-F238E27FC236}">
                <a16:creationId xmlns:a16="http://schemas.microsoft.com/office/drawing/2014/main" id="{6AAABB50-796E-6547-2567-90E72AD87B40}"/>
              </a:ext>
            </a:extLst>
          </p:cNvPr>
          <p:cNvSpPr>
            <a:spLocks noGrp="1"/>
          </p:cNvSpPr>
          <p:nvPr>
            <p:ph type="title"/>
          </p:nvPr>
        </p:nvSpPr>
        <p:spPr>
          <a:xfrm>
            <a:off x="614680" y="203200"/>
            <a:ext cx="6642100" cy="730249"/>
          </a:xfrm>
        </p:spPr>
        <p:txBody>
          <a:bodyPr/>
          <a:lstStyle/>
          <a:p>
            <a:r>
              <a:rPr lang="zh-CN" altLang="en-US" dirty="0"/>
              <a:t>研究背景与现状</a:t>
            </a:r>
          </a:p>
        </p:txBody>
      </p:sp>
      <p:sp>
        <p:nvSpPr>
          <p:cNvPr id="2" name="矩形 1">
            <a:extLst>
              <a:ext uri="{FF2B5EF4-FFF2-40B4-BE49-F238E27FC236}">
                <a16:creationId xmlns:a16="http://schemas.microsoft.com/office/drawing/2014/main" id="{4422B50B-7CC7-FD03-E495-7870A91D8920}"/>
              </a:ext>
            </a:extLst>
          </p:cNvPr>
          <p:cNvSpPr/>
          <p:nvPr/>
        </p:nvSpPr>
        <p:spPr>
          <a:xfrm>
            <a:off x="266813" y="5855688"/>
            <a:ext cx="11658373" cy="6369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latin typeface="微软雅黑" panose="020B0503020204020204" pitchFamily="34" charset="-122"/>
                <a:ea typeface="微软雅黑" panose="020B0503020204020204" pitchFamily="34" charset="-122"/>
              </a:rPr>
              <a:t>卫星网络正朝着</a:t>
            </a:r>
            <a:r>
              <a:rPr lang="zh-CN" altLang="en-US" sz="2600" b="1" dirty="0">
                <a:solidFill>
                  <a:srgbClr val="FFFF00"/>
                </a:solidFill>
                <a:latin typeface="微软雅黑" panose="020B0503020204020204" pitchFamily="34" charset="-122"/>
                <a:ea typeface="微软雅黑" panose="020B0503020204020204" pitchFamily="34" charset="-122"/>
              </a:rPr>
              <a:t>大规模</a:t>
            </a:r>
            <a:r>
              <a:rPr lang="zh-CN" altLang="en-US" sz="2600" b="1" dirty="0">
                <a:latin typeface="微软雅黑" panose="020B0503020204020204" pitchFamily="34" charset="-122"/>
                <a:ea typeface="微软雅黑" panose="020B0503020204020204" pitchFamily="34" charset="-122"/>
              </a:rPr>
              <a:t>和</a:t>
            </a:r>
            <a:r>
              <a:rPr lang="zh-CN" altLang="en-US" sz="2600" b="1" dirty="0">
                <a:solidFill>
                  <a:srgbClr val="FFFF00"/>
                </a:solidFill>
                <a:latin typeface="微软雅黑" panose="020B0503020204020204" pitchFamily="34" charset="-122"/>
                <a:ea typeface="微软雅黑" panose="020B0503020204020204" pitchFamily="34" charset="-122"/>
              </a:rPr>
              <a:t>多层次</a:t>
            </a:r>
            <a:r>
              <a:rPr lang="zh-CN" altLang="en-US" sz="2600" b="1" dirty="0">
                <a:latin typeface="微软雅黑" panose="020B0503020204020204" pitchFamily="34" charset="-122"/>
                <a:ea typeface="微软雅黑" panose="020B0503020204020204" pitchFamily="34" charset="-122"/>
              </a:rPr>
              <a:t>的发展方向迈进</a:t>
            </a:r>
          </a:p>
        </p:txBody>
      </p:sp>
      <p:sp>
        <p:nvSpPr>
          <p:cNvPr id="28" name="矩形 27">
            <a:extLst>
              <a:ext uri="{FF2B5EF4-FFF2-40B4-BE49-F238E27FC236}">
                <a16:creationId xmlns:a16="http://schemas.microsoft.com/office/drawing/2014/main" id="{17F0FE48-E79F-123F-5954-CAFE39DE4CF0}"/>
              </a:ext>
            </a:extLst>
          </p:cNvPr>
          <p:cNvSpPr/>
          <p:nvPr/>
        </p:nvSpPr>
        <p:spPr>
          <a:xfrm>
            <a:off x="1888129" y="951125"/>
            <a:ext cx="8280970" cy="12903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十字形 28">
            <a:extLst>
              <a:ext uri="{FF2B5EF4-FFF2-40B4-BE49-F238E27FC236}">
                <a16:creationId xmlns:a16="http://schemas.microsoft.com/office/drawing/2014/main" id="{E4FCCC4F-6468-4B75-D365-F137924F5324}"/>
              </a:ext>
            </a:extLst>
          </p:cNvPr>
          <p:cNvSpPr/>
          <p:nvPr/>
        </p:nvSpPr>
        <p:spPr>
          <a:xfrm>
            <a:off x="4316852" y="1405664"/>
            <a:ext cx="416823" cy="407906"/>
          </a:xfrm>
          <a:prstGeom prst="plus">
            <a:avLst>
              <a:gd name="adj" fmla="val 39335"/>
            </a:avLst>
          </a:prstGeom>
          <a:solidFill>
            <a:srgbClr val="203864"/>
          </a:solidFill>
          <a:ln>
            <a:solidFill>
              <a:srgbClr val="004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7A34C39F-5705-21C0-4759-7EE90FACDA38}"/>
              </a:ext>
            </a:extLst>
          </p:cNvPr>
          <p:cNvGrpSpPr/>
          <p:nvPr/>
        </p:nvGrpSpPr>
        <p:grpSpPr>
          <a:xfrm>
            <a:off x="8046683" y="1006504"/>
            <a:ext cx="2366406" cy="1128143"/>
            <a:chOff x="1043804" y="998238"/>
            <a:chExt cx="2366406" cy="1128143"/>
          </a:xfrm>
        </p:grpSpPr>
        <p:sp>
          <p:nvSpPr>
            <p:cNvPr id="31" name="文本框 30">
              <a:extLst>
                <a:ext uri="{FF2B5EF4-FFF2-40B4-BE49-F238E27FC236}">
                  <a16:creationId xmlns:a16="http://schemas.microsoft.com/office/drawing/2014/main" id="{188D3DEB-6EDB-BD7F-B66A-7946AD6F55CE}"/>
                </a:ext>
              </a:extLst>
            </p:cNvPr>
            <p:cNvSpPr txBox="1"/>
            <p:nvPr/>
          </p:nvSpPr>
          <p:spPr>
            <a:xfrm>
              <a:off x="1052843" y="998238"/>
              <a:ext cx="2004724" cy="400110"/>
            </a:xfrm>
            <a:prstGeom prst="rect">
              <a:avLst/>
            </a:prstGeom>
            <a:solidFill>
              <a:srgbClr val="002060"/>
            </a:solidFill>
            <a:effectLst/>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应用需求</a:t>
              </a:r>
            </a:p>
          </p:txBody>
        </p:sp>
        <p:grpSp>
          <p:nvGrpSpPr>
            <p:cNvPr id="32" name="组合 31">
              <a:extLst>
                <a:ext uri="{FF2B5EF4-FFF2-40B4-BE49-F238E27FC236}">
                  <a16:creationId xmlns:a16="http://schemas.microsoft.com/office/drawing/2014/main" id="{98F7B077-D725-7BD2-F410-26ADD7E9FC41}"/>
                </a:ext>
              </a:extLst>
            </p:cNvPr>
            <p:cNvGrpSpPr/>
            <p:nvPr/>
          </p:nvGrpSpPr>
          <p:grpSpPr>
            <a:xfrm>
              <a:off x="1043804" y="1370159"/>
              <a:ext cx="2366406" cy="756222"/>
              <a:chOff x="1043813" y="1032584"/>
              <a:chExt cx="2366406" cy="756222"/>
            </a:xfrm>
          </p:grpSpPr>
          <p:grpSp>
            <p:nvGrpSpPr>
              <p:cNvPr id="33" name="组合 32">
                <a:extLst>
                  <a:ext uri="{FF2B5EF4-FFF2-40B4-BE49-F238E27FC236}">
                    <a16:creationId xmlns:a16="http://schemas.microsoft.com/office/drawing/2014/main" id="{CDD9FDDC-77EE-B13C-CBDB-6471D9B4D0A9}"/>
                  </a:ext>
                </a:extLst>
              </p:cNvPr>
              <p:cNvGrpSpPr/>
              <p:nvPr/>
            </p:nvGrpSpPr>
            <p:grpSpPr>
              <a:xfrm>
                <a:off x="1043813" y="1032584"/>
                <a:ext cx="2013763" cy="732130"/>
                <a:chOff x="1043813" y="1032584"/>
                <a:chExt cx="2013763" cy="732130"/>
              </a:xfrm>
            </p:grpSpPr>
            <p:sp>
              <p:nvSpPr>
                <p:cNvPr id="39" name="矩形 38">
                  <a:extLst>
                    <a:ext uri="{FF2B5EF4-FFF2-40B4-BE49-F238E27FC236}">
                      <a16:creationId xmlns:a16="http://schemas.microsoft.com/office/drawing/2014/main" id="{19659BB9-1C51-228E-8A50-566CDD1202F8}"/>
                    </a:ext>
                  </a:extLst>
                </p:cNvPr>
                <p:cNvSpPr/>
                <p:nvPr/>
              </p:nvSpPr>
              <p:spPr>
                <a:xfrm>
                  <a:off x="1043813" y="1063052"/>
                  <a:ext cx="2013763" cy="70166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44" name="文本框 43">
                  <a:extLst>
                    <a:ext uri="{FF2B5EF4-FFF2-40B4-BE49-F238E27FC236}">
                      <a16:creationId xmlns:a16="http://schemas.microsoft.com/office/drawing/2014/main" id="{D78C3F88-624C-EBB9-C267-8DDC7DF11415}"/>
                    </a:ext>
                  </a:extLst>
                </p:cNvPr>
                <p:cNvSpPr txBox="1"/>
                <p:nvPr/>
              </p:nvSpPr>
              <p:spPr>
                <a:xfrm>
                  <a:off x="1207999" y="1032584"/>
                  <a:ext cx="1760432" cy="400110"/>
                </a:xfrm>
                <a:prstGeom prst="rect">
                  <a:avLst/>
                </a:prstGeom>
                <a:noFill/>
                <a:effectLst/>
              </p:spPr>
              <p:txBody>
                <a:bodyPr wrap="square">
                  <a:spAutoFit/>
                </a:bodyPr>
                <a:lstStyle>
                  <a:defPPr>
                    <a:defRPr lang="zh-CN"/>
                  </a:defPPr>
                  <a:lvl1pPr>
                    <a:defRPr sz="2200" b="1">
                      <a:latin typeface="微软雅黑" panose="020B0503020204020204" pitchFamily="34" charset="-122"/>
                      <a:ea typeface="微软雅黑" panose="020B0503020204020204" pitchFamily="34" charset="-122"/>
                    </a:defRPr>
                  </a:lvl1pPr>
                </a:lstStyle>
                <a:p>
                  <a:r>
                    <a:rPr lang="zh-CN" altLang="en-US" sz="2000" dirty="0">
                      <a:solidFill>
                        <a:srgbClr val="002060"/>
                      </a:solidFill>
                    </a:rPr>
                    <a:t>提升通信容量</a:t>
                  </a:r>
                </a:p>
              </p:txBody>
            </p:sp>
          </p:grpSp>
          <p:sp>
            <p:nvSpPr>
              <p:cNvPr id="34" name="文本框 33">
                <a:extLst>
                  <a:ext uri="{FF2B5EF4-FFF2-40B4-BE49-F238E27FC236}">
                    <a16:creationId xmlns:a16="http://schemas.microsoft.com/office/drawing/2014/main" id="{9FDD70BF-4B26-0FC5-2D31-5F8D6929C199}"/>
                  </a:ext>
                </a:extLst>
              </p:cNvPr>
              <p:cNvSpPr txBox="1"/>
              <p:nvPr/>
            </p:nvSpPr>
            <p:spPr>
              <a:xfrm>
                <a:off x="1196696" y="1388696"/>
                <a:ext cx="2213523" cy="400110"/>
              </a:xfrm>
              <a:prstGeom prst="rect">
                <a:avLst/>
              </a:prstGeom>
              <a:noFill/>
              <a:effectLst/>
            </p:spPr>
            <p:txBody>
              <a:bodyPr wrap="square">
                <a:spAutoFit/>
              </a:bodyPr>
              <a:lstStyle>
                <a:defPPr>
                  <a:defRPr lang="zh-CN"/>
                </a:defPPr>
                <a:lvl1pPr>
                  <a:defRPr sz="2200" b="1">
                    <a:latin typeface="微软雅黑" panose="020B0503020204020204" pitchFamily="34" charset="-122"/>
                    <a:ea typeface="微软雅黑" panose="020B0503020204020204" pitchFamily="34" charset="-122"/>
                  </a:defRPr>
                </a:lvl1pPr>
              </a:lstStyle>
              <a:p>
                <a:r>
                  <a:rPr lang="zh-CN" altLang="en-US" sz="2000" dirty="0">
                    <a:solidFill>
                      <a:srgbClr val="002060"/>
                    </a:solidFill>
                  </a:rPr>
                  <a:t>实现全球覆盖</a:t>
                </a:r>
              </a:p>
            </p:txBody>
          </p:sp>
        </p:grpSp>
      </p:grpSp>
      <p:grpSp>
        <p:nvGrpSpPr>
          <p:cNvPr id="62" name="组合 61">
            <a:extLst>
              <a:ext uri="{FF2B5EF4-FFF2-40B4-BE49-F238E27FC236}">
                <a16:creationId xmlns:a16="http://schemas.microsoft.com/office/drawing/2014/main" id="{961BB2EB-1D8B-542E-4CF2-14C96A65119E}"/>
              </a:ext>
            </a:extLst>
          </p:cNvPr>
          <p:cNvGrpSpPr/>
          <p:nvPr/>
        </p:nvGrpSpPr>
        <p:grpSpPr>
          <a:xfrm>
            <a:off x="5021733" y="1005554"/>
            <a:ext cx="2366406" cy="1128143"/>
            <a:chOff x="1043804" y="998238"/>
            <a:chExt cx="2366406" cy="1128143"/>
          </a:xfrm>
        </p:grpSpPr>
        <p:sp>
          <p:nvSpPr>
            <p:cNvPr id="63" name="文本框 62">
              <a:extLst>
                <a:ext uri="{FF2B5EF4-FFF2-40B4-BE49-F238E27FC236}">
                  <a16:creationId xmlns:a16="http://schemas.microsoft.com/office/drawing/2014/main" id="{FB2EA5AF-C3A0-F33B-487E-B1C6ECCA97E7}"/>
                </a:ext>
              </a:extLst>
            </p:cNvPr>
            <p:cNvSpPr txBox="1"/>
            <p:nvPr/>
          </p:nvSpPr>
          <p:spPr>
            <a:xfrm>
              <a:off x="1052843" y="998238"/>
              <a:ext cx="2004724" cy="400110"/>
            </a:xfrm>
            <a:prstGeom prst="rect">
              <a:avLst/>
            </a:prstGeom>
            <a:solidFill>
              <a:srgbClr val="002060"/>
            </a:solidFill>
            <a:effectLst/>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组网成本</a:t>
              </a:r>
            </a:p>
          </p:txBody>
        </p:sp>
        <p:grpSp>
          <p:nvGrpSpPr>
            <p:cNvPr id="65" name="组合 64">
              <a:extLst>
                <a:ext uri="{FF2B5EF4-FFF2-40B4-BE49-F238E27FC236}">
                  <a16:creationId xmlns:a16="http://schemas.microsoft.com/office/drawing/2014/main" id="{2F8E3589-E203-F2F4-E0DB-C3C215AEB563}"/>
                </a:ext>
              </a:extLst>
            </p:cNvPr>
            <p:cNvGrpSpPr/>
            <p:nvPr/>
          </p:nvGrpSpPr>
          <p:grpSpPr>
            <a:xfrm>
              <a:off x="1043804" y="1370159"/>
              <a:ext cx="2366406" cy="756222"/>
              <a:chOff x="1043813" y="1032584"/>
              <a:chExt cx="2366406" cy="756222"/>
            </a:xfrm>
          </p:grpSpPr>
          <p:grpSp>
            <p:nvGrpSpPr>
              <p:cNvPr id="66" name="组合 65">
                <a:extLst>
                  <a:ext uri="{FF2B5EF4-FFF2-40B4-BE49-F238E27FC236}">
                    <a16:creationId xmlns:a16="http://schemas.microsoft.com/office/drawing/2014/main" id="{72A0755F-7E73-6A38-CAA9-10509F4E4019}"/>
                  </a:ext>
                </a:extLst>
              </p:cNvPr>
              <p:cNvGrpSpPr/>
              <p:nvPr/>
            </p:nvGrpSpPr>
            <p:grpSpPr>
              <a:xfrm>
                <a:off x="1043813" y="1032584"/>
                <a:ext cx="2013763" cy="732130"/>
                <a:chOff x="1043813" y="1032584"/>
                <a:chExt cx="2013763" cy="732130"/>
              </a:xfrm>
            </p:grpSpPr>
            <p:sp>
              <p:nvSpPr>
                <p:cNvPr id="70" name="矩形 69">
                  <a:extLst>
                    <a:ext uri="{FF2B5EF4-FFF2-40B4-BE49-F238E27FC236}">
                      <a16:creationId xmlns:a16="http://schemas.microsoft.com/office/drawing/2014/main" id="{57EE29A5-AA5C-9978-025F-B405BE45B938}"/>
                    </a:ext>
                  </a:extLst>
                </p:cNvPr>
                <p:cNvSpPr/>
                <p:nvPr/>
              </p:nvSpPr>
              <p:spPr>
                <a:xfrm>
                  <a:off x="1043813" y="1063052"/>
                  <a:ext cx="2013763" cy="70166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71" name="文本框 70">
                  <a:extLst>
                    <a:ext uri="{FF2B5EF4-FFF2-40B4-BE49-F238E27FC236}">
                      <a16:creationId xmlns:a16="http://schemas.microsoft.com/office/drawing/2014/main" id="{0D9FEAAB-3B82-3701-6293-4651F645B056}"/>
                    </a:ext>
                  </a:extLst>
                </p:cNvPr>
                <p:cNvSpPr txBox="1"/>
                <p:nvPr/>
              </p:nvSpPr>
              <p:spPr>
                <a:xfrm>
                  <a:off x="1207999" y="1032584"/>
                  <a:ext cx="1760432" cy="400110"/>
                </a:xfrm>
                <a:prstGeom prst="rect">
                  <a:avLst/>
                </a:prstGeom>
                <a:noFill/>
                <a:effectLst/>
              </p:spPr>
              <p:txBody>
                <a:bodyPr wrap="square">
                  <a:spAutoFit/>
                </a:bodyPr>
                <a:lstStyle>
                  <a:defPPr>
                    <a:defRPr lang="zh-CN"/>
                  </a:defPPr>
                  <a:lvl1pPr>
                    <a:defRPr sz="2200" b="1">
                      <a:latin typeface="微软雅黑" panose="020B0503020204020204" pitchFamily="34" charset="-122"/>
                      <a:ea typeface="微软雅黑" panose="020B0503020204020204" pitchFamily="34" charset="-122"/>
                    </a:defRPr>
                  </a:lvl1pPr>
                </a:lstStyle>
                <a:p>
                  <a:r>
                    <a:rPr lang="zh-CN" altLang="en-US" sz="2000" dirty="0">
                      <a:solidFill>
                        <a:srgbClr val="002060"/>
                      </a:solidFill>
                    </a:rPr>
                    <a:t>卫星批量制造</a:t>
                  </a:r>
                </a:p>
              </p:txBody>
            </p:sp>
          </p:grpSp>
          <p:sp>
            <p:nvSpPr>
              <p:cNvPr id="68" name="文本框 67">
                <a:extLst>
                  <a:ext uri="{FF2B5EF4-FFF2-40B4-BE49-F238E27FC236}">
                    <a16:creationId xmlns:a16="http://schemas.microsoft.com/office/drawing/2014/main" id="{3BAD662B-38F6-3796-DE53-840E01C1B593}"/>
                  </a:ext>
                </a:extLst>
              </p:cNvPr>
              <p:cNvSpPr txBox="1"/>
              <p:nvPr/>
            </p:nvSpPr>
            <p:spPr>
              <a:xfrm>
                <a:off x="1196696" y="1388696"/>
                <a:ext cx="2213523" cy="400110"/>
              </a:xfrm>
              <a:prstGeom prst="rect">
                <a:avLst/>
              </a:prstGeom>
              <a:noFill/>
              <a:effectLst/>
            </p:spPr>
            <p:txBody>
              <a:bodyPr wrap="square">
                <a:spAutoFit/>
              </a:bodyPr>
              <a:lstStyle>
                <a:defPPr>
                  <a:defRPr lang="zh-CN"/>
                </a:defPPr>
                <a:lvl1pPr>
                  <a:defRPr sz="2200" b="1">
                    <a:latin typeface="微软雅黑" panose="020B0503020204020204" pitchFamily="34" charset="-122"/>
                    <a:ea typeface="微软雅黑" panose="020B0503020204020204" pitchFamily="34" charset="-122"/>
                  </a:defRPr>
                </a:lvl1pPr>
              </a:lstStyle>
              <a:p>
                <a:r>
                  <a:rPr lang="zh-CN" altLang="en-US" sz="2000" dirty="0">
                    <a:solidFill>
                      <a:srgbClr val="002060"/>
                    </a:solidFill>
                  </a:rPr>
                  <a:t>发射成本下降</a:t>
                </a:r>
              </a:p>
            </p:txBody>
          </p:sp>
        </p:grpSp>
      </p:grpSp>
      <p:grpSp>
        <p:nvGrpSpPr>
          <p:cNvPr id="72" name="组合 71">
            <a:extLst>
              <a:ext uri="{FF2B5EF4-FFF2-40B4-BE49-F238E27FC236}">
                <a16:creationId xmlns:a16="http://schemas.microsoft.com/office/drawing/2014/main" id="{D1A9ED2E-A165-FEDE-6AAD-076F7655B3B6}"/>
              </a:ext>
            </a:extLst>
          </p:cNvPr>
          <p:cNvGrpSpPr/>
          <p:nvPr/>
        </p:nvGrpSpPr>
        <p:grpSpPr>
          <a:xfrm>
            <a:off x="1963249" y="1004099"/>
            <a:ext cx="2366406" cy="1128143"/>
            <a:chOff x="1043804" y="998238"/>
            <a:chExt cx="2366406" cy="1128143"/>
          </a:xfrm>
        </p:grpSpPr>
        <p:sp>
          <p:nvSpPr>
            <p:cNvPr id="73" name="文本框 72">
              <a:extLst>
                <a:ext uri="{FF2B5EF4-FFF2-40B4-BE49-F238E27FC236}">
                  <a16:creationId xmlns:a16="http://schemas.microsoft.com/office/drawing/2014/main" id="{2DD45895-DB7C-77EE-90B6-30385A5F5611}"/>
                </a:ext>
              </a:extLst>
            </p:cNvPr>
            <p:cNvSpPr txBox="1"/>
            <p:nvPr/>
          </p:nvSpPr>
          <p:spPr>
            <a:xfrm>
              <a:off x="1052843" y="998238"/>
              <a:ext cx="2004724" cy="400110"/>
            </a:xfrm>
            <a:prstGeom prst="rect">
              <a:avLst/>
            </a:prstGeom>
            <a:solidFill>
              <a:srgbClr val="002060"/>
            </a:solidFill>
            <a:effectLst/>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太空政策</a:t>
              </a:r>
            </a:p>
          </p:txBody>
        </p:sp>
        <p:grpSp>
          <p:nvGrpSpPr>
            <p:cNvPr id="74" name="组合 73">
              <a:extLst>
                <a:ext uri="{FF2B5EF4-FFF2-40B4-BE49-F238E27FC236}">
                  <a16:creationId xmlns:a16="http://schemas.microsoft.com/office/drawing/2014/main" id="{9421F7A9-D322-DE1E-5E54-6A303ABDB6DB}"/>
                </a:ext>
              </a:extLst>
            </p:cNvPr>
            <p:cNvGrpSpPr/>
            <p:nvPr/>
          </p:nvGrpSpPr>
          <p:grpSpPr>
            <a:xfrm>
              <a:off x="1043804" y="1370159"/>
              <a:ext cx="2366406" cy="756222"/>
              <a:chOff x="1043813" y="1032584"/>
              <a:chExt cx="2366406" cy="756222"/>
            </a:xfrm>
          </p:grpSpPr>
          <p:grpSp>
            <p:nvGrpSpPr>
              <p:cNvPr id="75" name="组合 74">
                <a:extLst>
                  <a:ext uri="{FF2B5EF4-FFF2-40B4-BE49-F238E27FC236}">
                    <a16:creationId xmlns:a16="http://schemas.microsoft.com/office/drawing/2014/main" id="{C7F5EB0B-8BE9-ED62-E300-71E1E09235E7}"/>
                  </a:ext>
                </a:extLst>
              </p:cNvPr>
              <p:cNvGrpSpPr/>
              <p:nvPr/>
            </p:nvGrpSpPr>
            <p:grpSpPr>
              <a:xfrm>
                <a:off x="1043813" y="1032584"/>
                <a:ext cx="2013763" cy="732130"/>
                <a:chOff x="1043813" y="1032584"/>
                <a:chExt cx="2013763" cy="732130"/>
              </a:xfrm>
            </p:grpSpPr>
            <p:sp>
              <p:nvSpPr>
                <p:cNvPr id="77" name="矩形 76">
                  <a:extLst>
                    <a:ext uri="{FF2B5EF4-FFF2-40B4-BE49-F238E27FC236}">
                      <a16:creationId xmlns:a16="http://schemas.microsoft.com/office/drawing/2014/main" id="{23EEBBCF-0D4C-6B8E-0B53-1F32C3719DCC}"/>
                    </a:ext>
                  </a:extLst>
                </p:cNvPr>
                <p:cNvSpPr/>
                <p:nvPr/>
              </p:nvSpPr>
              <p:spPr>
                <a:xfrm>
                  <a:off x="1043813" y="1063052"/>
                  <a:ext cx="2013763" cy="701662"/>
                </a:xfrm>
                <a:prstGeom prst="rect">
                  <a:avLst/>
                </a:prstGeom>
                <a:solidFill>
                  <a:schemeClr val="bg2"/>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02060"/>
                    </a:solidFill>
                  </a:endParaRPr>
                </a:p>
              </p:txBody>
            </p:sp>
            <p:sp>
              <p:nvSpPr>
                <p:cNvPr id="79" name="文本框 78">
                  <a:extLst>
                    <a:ext uri="{FF2B5EF4-FFF2-40B4-BE49-F238E27FC236}">
                      <a16:creationId xmlns:a16="http://schemas.microsoft.com/office/drawing/2014/main" id="{7C21684A-97DD-1431-ADDE-78F18A247AC9}"/>
                    </a:ext>
                  </a:extLst>
                </p:cNvPr>
                <p:cNvSpPr txBox="1"/>
                <p:nvPr/>
              </p:nvSpPr>
              <p:spPr>
                <a:xfrm>
                  <a:off x="1207999" y="1032584"/>
                  <a:ext cx="1760432" cy="400110"/>
                </a:xfrm>
                <a:prstGeom prst="rect">
                  <a:avLst/>
                </a:prstGeom>
                <a:noFill/>
                <a:effectLst/>
              </p:spPr>
              <p:txBody>
                <a:bodyPr wrap="square">
                  <a:spAutoFit/>
                </a:bodyPr>
                <a:lstStyle>
                  <a:defPPr>
                    <a:defRPr lang="zh-CN"/>
                  </a:defPPr>
                  <a:lvl1pPr>
                    <a:defRPr sz="2200" b="1">
                      <a:latin typeface="微软雅黑" panose="020B0503020204020204" pitchFamily="34" charset="-122"/>
                      <a:ea typeface="微软雅黑" panose="020B0503020204020204" pitchFamily="34" charset="-122"/>
                    </a:defRPr>
                  </a:lvl1pPr>
                </a:lstStyle>
                <a:p>
                  <a:r>
                    <a:rPr lang="zh-CN" altLang="en-US" sz="2000" dirty="0">
                      <a:solidFill>
                        <a:srgbClr val="002060"/>
                      </a:solidFill>
                    </a:rPr>
                    <a:t>“先占先得”</a:t>
                  </a:r>
                </a:p>
              </p:txBody>
            </p:sp>
          </p:grpSp>
          <p:sp>
            <p:nvSpPr>
              <p:cNvPr id="76" name="文本框 75">
                <a:extLst>
                  <a:ext uri="{FF2B5EF4-FFF2-40B4-BE49-F238E27FC236}">
                    <a16:creationId xmlns:a16="http://schemas.microsoft.com/office/drawing/2014/main" id="{A18F82B8-AA81-EFE7-8CF1-6FCE4DB9A9BB}"/>
                  </a:ext>
                </a:extLst>
              </p:cNvPr>
              <p:cNvSpPr txBox="1"/>
              <p:nvPr/>
            </p:nvSpPr>
            <p:spPr>
              <a:xfrm>
                <a:off x="1196696" y="1388696"/>
                <a:ext cx="2213523" cy="400110"/>
              </a:xfrm>
              <a:prstGeom prst="rect">
                <a:avLst/>
              </a:prstGeom>
              <a:noFill/>
              <a:effectLst/>
            </p:spPr>
            <p:txBody>
              <a:bodyPr wrap="square">
                <a:spAutoFit/>
              </a:bodyPr>
              <a:lstStyle>
                <a:defPPr>
                  <a:defRPr lang="zh-CN"/>
                </a:defPPr>
                <a:lvl1pPr>
                  <a:defRPr sz="2200" b="1">
                    <a:latin typeface="微软雅黑" panose="020B0503020204020204" pitchFamily="34" charset="-122"/>
                    <a:ea typeface="微软雅黑" panose="020B0503020204020204" pitchFamily="34" charset="-122"/>
                  </a:defRPr>
                </a:lvl1pPr>
              </a:lstStyle>
              <a:p>
                <a:r>
                  <a:rPr lang="zh-CN" altLang="en-US" sz="2000" dirty="0">
                    <a:solidFill>
                      <a:srgbClr val="002060"/>
                    </a:solidFill>
                  </a:rPr>
                  <a:t>抢占轨道资源</a:t>
                </a:r>
              </a:p>
            </p:txBody>
          </p:sp>
        </p:grpSp>
      </p:grpSp>
      <p:sp>
        <p:nvSpPr>
          <p:cNvPr id="80" name="十字形 79">
            <a:extLst>
              <a:ext uri="{FF2B5EF4-FFF2-40B4-BE49-F238E27FC236}">
                <a16:creationId xmlns:a16="http://schemas.microsoft.com/office/drawing/2014/main" id="{1497EE22-A78B-6395-38B1-D6E009DD0321}"/>
              </a:ext>
            </a:extLst>
          </p:cNvPr>
          <p:cNvSpPr/>
          <p:nvPr/>
        </p:nvSpPr>
        <p:spPr>
          <a:xfrm>
            <a:off x="7332678" y="1385271"/>
            <a:ext cx="416823" cy="407906"/>
          </a:xfrm>
          <a:prstGeom prst="plus">
            <a:avLst>
              <a:gd name="adj" fmla="val 39335"/>
            </a:avLst>
          </a:prstGeom>
          <a:solidFill>
            <a:srgbClr val="203864"/>
          </a:solidFill>
          <a:ln>
            <a:solidFill>
              <a:srgbClr val="004B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灯片编号占位符 3">
            <a:extLst>
              <a:ext uri="{FF2B5EF4-FFF2-40B4-BE49-F238E27FC236}">
                <a16:creationId xmlns:a16="http://schemas.microsoft.com/office/drawing/2014/main" id="{A1D483C5-803B-BAE0-59A8-EE7B539EFC88}"/>
              </a:ext>
            </a:extLst>
          </p:cNvPr>
          <p:cNvSpPr>
            <a:spLocks noGrp="1"/>
          </p:cNvSpPr>
          <p:nvPr>
            <p:ph type="sldNum" sz="quarter" idx="10"/>
          </p:nvPr>
        </p:nvSpPr>
        <p:spPr/>
        <p:txBody>
          <a:bodyPr/>
          <a:lstStyle/>
          <a:p>
            <a:fld id="{33C59F56-D4B4-4DCE-AF8F-B905FFBCF912}" type="slidenum">
              <a:rPr lang="zh-CN" altLang="en-US" smtClean="0"/>
              <a:t>3</a:t>
            </a:fld>
            <a:endParaRPr lang="zh-CN" altLang="en-US"/>
          </a:p>
        </p:txBody>
      </p:sp>
    </p:spTree>
    <p:extLst>
      <p:ext uri="{BB962C8B-B14F-4D97-AF65-F5344CB8AC3E}">
        <p14:creationId xmlns:p14="http://schemas.microsoft.com/office/powerpoint/2010/main" val="379800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3D73E-C5E3-6589-6EBA-3C1D436D54B4}"/>
            </a:ext>
          </a:extLst>
        </p:cNvPr>
        <p:cNvGrpSpPr/>
        <p:nvPr/>
      </p:nvGrpSpPr>
      <p:grpSpPr>
        <a:xfrm>
          <a:off x="0" y="0"/>
          <a:ext cx="0" cy="0"/>
          <a:chOff x="0" y="0"/>
          <a:chExt cx="0" cy="0"/>
        </a:xfrm>
      </p:grpSpPr>
      <p:sp>
        <p:nvSpPr>
          <p:cNvPr id="119" name="矩形: 圆角 118">
            <a:extLst>
              <a:ext uri="{FF2B5EF4-FFF2-40B4-BE49-F238E27FC236}">
                <a16:creationId xmlns:a16="http://schemas.microsoft.com/office/drawing/2014/main" id="{1F21E9A1-890D-8A62-D1F9-066B781BC64B}"/>
              </a:ext>
            </a:extLst>
          </p:cNvPr>
          <p:cNvSpPr/>
          <p:nvPr/>
        </p:nvSpPr>
        <p:spPr>
          <a:xfrm>
            <a:off x="8380062" y="4543746"/>
            <a:ext cx="1618241" cy="372068"/>
          </a:xfrm>
          <a:prstGeom prst="roundRect">
            <a:avLst/>
          </a:prstGeom>
          <a:solidFill>
            <a:srgbClr val="002060"/>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B1C22A1C-7D0C-9CAE-80DA-63E8491A22CC}"/>
              </a:ext>
            </a:extLst>
          </p:cNvPr>
          <p:cNvSpPr/>
          <p:nvPr/>
        </p:nvSpPr>
        <p:spPr>
          <a:xfrm>
            <a:off x="8380062" y="2406144"/>
            <a:ext cx="1618241" cy="372068"/>
          </a:xfrm>
          <a:prstGeom prst="roundRect">
            <a:avLst/>
          </a:prstGeom>
          <a:solidFill>
            <a:srgbClr val="002060"/>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圆角 119">
            <a:extLst>
              <a:ext uri="{FF2B5EF4-FFF2-40B4-BE49-F238E27FC236}">
                <a16:creationId xmlns:a16="http://schemas.microsoft.com/office/drawing/2014/main" id="{75CFE98A-B1A1-33AF-CCE3-7138FFF8312A}"/>
              </a:ext>
            </a:extLst>
          </p:cNvPr>
          <p:cNvSpPr/>
          <p:nvPr/>
        </p:nvSpPr>
        <p:spPr>
          <a:xfrm>
            <a:off x="8380062" y="4009345"/>
            <a:ext cx="1618241" cy="372068"/>
          </a:xfrm>
          <a:prstGeom prst="roundRect">
            <a:avLst/>
          </a:prstGeom>
          <a:solidFill>
            <a:srgbClr val="002060"/>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圆角 120">
            <a:extLst>
              <a:ext uri="{FF2B5EF4-FFF2-40B4-BE49-F238E27FC236}">
                <a16:creationId xmlns:a16="http://schemas.microsoft.com/office/drawing/2014/main" id="{60E32B0F-5D75-07B8-76F5-723621102AC7}"/>
              </a:ext>
            </a:extLst>
          </p:cNvPr>
          <p:cNvSpPr/>
          <p:nvPr/>
        </p:nvSpPr>
        <p:spPr>
          <a:xfrm>
            <a:off x="8380062" y="3474944"/>
            <a:ext cx="1618241" cy="372068"/>
          </a:xfrm>
          <a:prstGeom prst="roundRect">
            <a:avLst/>
          </a:prstGeom>
          <a:solidFill>
            <a:srgbClr val="002060"/>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圆角 121">
            <a:extLst>
              <a:ext uri="{FF2B5EF4-FFF2-40B4-BE49-F238E27FC236}">
                <a16:creationId xmlns:a16="http://schemas.microsoft.com/office/drawing/2014/main" id="{0A0A6FB2-8C48-A65F-FD73-CD93F53FCC8A}"/>
              </a:ext>
            </a:extLst>
          </p:cNvPr>
          <p:cNvSpPr/>
          <p:nvPr/>
        </p:nvSpPr>
        <p:spPr>
          <a:xfrm>
            <a:off x="8380062" y="2940544"/>
            <a:ext cx="1618241" cy="372068"/>
          </a:xfrm>
          <a:prstGeom prst="roundRect">
            <a:avLst/>
          </a:prstGeom>
          <a:solidFill>
            <a:srgbClr val="002060"/>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标题 1">
            <a:extLst>
              <a:ext uri="{FF2B5EF4-FFF2-40B4-BE49-F238E27FC236}">
                <a16:creationId xmlns:a16="http://schemas.microsoft.com/office/drawing/2014/main" id="{4ACBA70F-CA9A-8044-C049-5509F86911ED}"/>
              </a:ext>
            </a:extLst>
          </p:cNvPr>
          <p:cNvSpPr>
            <a:spLocks noGrp="1"/>
          </p:cNvSpPr>
          <p:nvPr>
            <p:ph type="title"/>
          </p:nvPr>
        </p:nvSpPr>
        <p:spPr>
          <a:xfrm>
            <a:off x="614680" y="203200"/>
            <a:ext cx="6642100" cy="730249"/>
          </a:xfrm>
        </p:spPr>
        <p:txBody>
          <a:bodyPr/>
          <a:lstStyle/>
          <a:p>
            <a:r>
              <a:rPr lang="zh-CN" altLang="en-US" dirty="0"/>
              <a:t>研究背景与现状</a:t>
            </a:r>
          </a:p>
        </p:txBody>
      </p:sp>
      <p:sp>
        <p:nvSpPr>
          <p:cNvPr id="2" name="矩形 1">
            <a:extLst>
              <a:ext uri="{FF2B5EF4-FFF2-40B4-BE49-F238E27FC236}">
                <a16:creationId xmlns:a16="http://schemas.microsoft.com/office/drawing/2014/main" id="{8E83ED99-34C2-BA62-BFE9-4DD293F8788E}"/>
              </a:ext>
            </a:extLst>
          </p:cNvPr>
          <p:cNvSpPr/>
          <p:nvPr/>
        </p:nvSpPr>
        <p:spPr>
          <a:xfrm>
            <a:off x="614680" y="5787506"/>
            <a:ext cx="10925362" cy="6369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latin typeface="微软雅黑" panose="020B0503020204020204" pitchFamily="34" charset="-122"/>
                <a:ea typeface="微软雅黑" panose="020B0503020204020204" pitchFamily="34" charset="-122"/>
              </a:rPr>
              <a:t>地面服务需求呈现</a:t>
            </a:r>
            <a:r>
              <a:rPr lang="zh-CN" altLang="en-US" sz="2600" b="1" dirty="0">
                <a:solidFill>
                  <a:srgbClr val="FFFF00"/>
                </a:solidFill>
                <a:latin typeface="微软雅黑" panose="020B0503020204020204" pitchFamily="34" charset="-122"/>
                <a:ea typeface="微软雅黑" panose="020B0503020204020204" pitchFamily="34" charset="-122"/>
              </a:rPr>
              <a:t>多尺度</a:t>
            </a:r>
            <a:r>
              <a:rPr lang="zh-CN" altLang="en-US" sz="2600" b="1" dirty="0">
                <a:latin typeface="微软雅黑" panose="020B0503020204020204" pitchFamily="34" charset="-122"/>
                <a:ea typeface="微软雅黑" panose="020B0503020204020204" pitchFamily="34" charset="-122"/>
              </a:rPr>
              <a:t>、分布</a:t>
            </a:r>
            <a:r>
              <a:rPr lang="zh-CN" altLang="en-US" sz="2600" b="1" dirty="0">
                <a:solidFill>
                  <a:srgbClr val="FFFF00"/>
                </a:solidFill>
                <a:latin typeface="微软雅黑" panose="020B0503020204020204" pitchFamily="34" charset="-122"/>
                <a:ea typeface="微软雅黑" panose="020B0503020204020204" pitchFamily="34" charset="-122"/>
              </a:rPr>
              <a:t>不均</a:t>
            </a:r>
            <a:r>
              <a:rPr lang="zh-CN" altLang="en-US" sz="2600" b="1" dirty="0">
                <a:latin typeface="微软雅黑" panose="020B0503020204020204" pitchFamily="34" charset="-122"/>
                <a:ea typeface="微软雅黑" panose="020B0503020204020204" pitchFamily="34" charset="-122"/>
              </a:rPr>
              <a:t>、时空</a:t>
            </a:r>
            <a:r>
              <a:rPr lang="zh-CN" altLang="en-US" sz="2600" b="1" dirty="0">
                <a:solidFill>
                  <a:srgbClr val="FFFF00"/>
                </a:solidFill>
                <a:latin typeface="微软雅黑" panose="020B0503020204020204" pitchFamily="34" charset="-122"/>
                <a:ea typeface="微软雅黑" panose="020B0503020204020204" pitchFamily="34" charset="-122"/>
              </a:rPr>
              <a:t>动态</a:t>
            </a:r>
            <a:r>
              <a:rPr lang="zh-CN" altLang="en-US" sz="2600" b="1" dirty="0">
                <a:latin typeface="微软雅黑" panose="020B0503020204020204" pitchFamily="34" charset="-122"/>
                <a:ea typeface="微软雅黑" panose="020B0503020204020204" pitchFamily="34" charset="-122"/>
              </a:rPr>
              <a:t>特性</a:t>
            </a:r>
          </a:p>
        </p:txBody>
      </p:sp>
      <p:sp>
        <p:nvSpPr>
          <p:cNvPr id="85" name="矩形 84">
            <a:extLst>
              <a:ext uri="{FF2B5EF4-FFF2-40B4-BE49-F238E27FC236}">
                <a16:creationId xmlns:a16="http://schemas.microsoft.com/office/drawing/2014/main" id="{6A7CA4AF-D1BF-C779-8370-413D3FCD317B}"/>
              </a:ext>
            </a:extLst>
          </p:cNvPr>
          <p:cNvSpPr/>
          <p:nvPr/>
        </p:nvSpPr>
        <p:spPr>
          <a:xfrm>
            <a:off x="633319" y="933449"/>
            <a:ext cx="10925362" cy="579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ts val="2800"/>
              </a:lnSpc>
            </a:pPr>
            <a:r>
              <a:rPr lang="zh-CN" altLang="en-US" sz="2600" b="1" dirty="0">
                <a:solidFill>
                  <a:srgbClr val="002060"/>
                </a:solidFill>
                <a:latin typeface="微软雅黑" panose="020B0503020204020204" pitchFamily="34" charset="-122"/>
                <a:ea typeface="微软雅黑" panose="020B0503020204020204" pitchFamily="34" charset="-122"/>
              </a:rPr>
              <a:t>卫星网络可提供更大的连接容量、更低的延迟、更广的覆盖范围</a:t>
            </a:r>
            <a:endParaRPr lang="zh-CN" altLang="en-US" sz="2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616626D3-7AB3-3820-2D77-04F1011F8DA4}"/>
              </a:ext>
            </a:extLst>
          </p:cNvPr>
          <p:cNvSpPr txBox="1"/>
          <p:nvPr/>
        </p:nvSpPr>
        <p:spPr>
          <a:xfrm>
            <a:off x="8498529" y="3488881"/>
            <a:ext cx="1438433"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超远程实时类</a:t>
            </a:r>
          </a:p>
        </p:txBody>
      </p:sp>
      <p:sp>
        <p:nvSpPr>
          <p:cNvPr id="58" name="文本框 57">
            <a:extLst>
              <a:ext uri="{FF2B5EF4-FFF2-40B4-BE49-F238E27FC236}">
                <a16:creationId xmlns:a16="http://schemas.microsoft.com/office/drawing/2014/main" id="{F2A9AA74-449F-694D-91E3-D1B21A55B691}"/>
              </a:ext>
            </a:extLst>
          </p:cNvPr>
          <p:cNvSpPr txBox="1"/>
          <p:nvPr/>
        </p:nvSpPr>
        <p:spPr>
          <a:xfrm>
            <a:off x="8585939" y="2417259"/>
            <a:ext cx="1206487"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密集连接类</a:t>
            </a:r>
          </a:p>
        </p:txBody>
      </p:sp>
      <p:sp>
        <p:nvSpPr>
          <p:cNvPr id="59" name="文本框 58">
            <a:extLst>
              <a:ext uri="{FF2B5EF4-FFF2-40B4-BE49-F238E27FC236}">
                <a16:creationId xmlns:a16="http://schemas.microsoft.com/office/drawing/2014/main" id="{5EEA1920-8A71-CB07-8B35-C694927A295A}"/>
              </a:ext>
            </a:extLst>
          </p:cNvPr>
          <p:cNvSpPr txBox="1"/>
          <p:nvPr/>
        </p:nvSpPr>
        <p:spPr>
          <a:xfrm>
            <a:off x="8616628" y="2953070"/>
            <a:ext cx="1202235"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短时突发类</a:t>
            </a:r>
          </a:p>
        </p:txBody>
      </p:sp>
      <p:sp>
        <p:nvSpPr>
          <p:cNvPr id="60" name="文本框 59">
            <a:extLst>
              <a:ext uri="{FF2B5EF4-FFF2-40B4-BE49-F238E27FC236}">
                <a16:creationId xmlns:a16="http://schemas.microsoft.com/office/drawing/2014/main" id="{EB53425A-F96A-46DC-6895-BB3767318E56}"/>
              </a:ext>
            </a:extLst>
          </p:cNvPr>
          <p:cNvSpPr txBox="1"/>
          <p:nvPr/>
        </p:nvSpPr>
        <p:spPr>
          <a:xfrm>
            <a:off x="8408624" y="4560503"/>
            <a:ext cx="1618241"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高速移动带宽类</a:t>
            </a:r>
          </a:p>
        </p:txBody>
      </p:sp>
      <p:sp>
        <p:nvSpPr>
          <p:cNvPr id="61" name="文本框 60">
            <a:extLst>
              <a:ext uri="{FF2B5EF4-FFF2-40B4-BE49-F238E27FC236}">
                <a16:creationId xmlns:a16="http://schemas.microsoft.com/office/drawing/2014/main" id="{9AA9DFFD-648C-4F93-46C0-F68FC0C3220E}"/>
              </a:ext>
            </a:extLst>
          </p:cNvPr>
          <p:cNvSpPr txBox="1"/>
          <p:nvPr/>
        </p:nvSpPr>
        <p:spPr>
          <a:xfrm>
            <a:off x="8498529" y="4024692"/>
            <a:ext cx="1438433"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大容量传输类</a:t>
            </a:r>
          </a:p>
        </p:txBody>
      </p:sp>
      <p:pic>
        <p:nvPicPr>
          <p:cNvPr id="65" name="图片 64">
            <a:extLst>
              <a:ext uri="{FF2B5EF4-FFF2-40B4-BE49-F238E27FC236}">
                <a16:creationId xmlns:a16="http://schemas.microsoft.com/office/drawing/2014/main" id="{50071460-8115-551E-4485-289540D59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132" y="2412495"/>
            <a:ext cx="3901201" cy="2490227"/>
          </a:xfrm>
          <a:prstGeom prst="rect">
            <a:avLst/>
          </a:prstGeom>
          <a:effectLst>
            <a:glow rad="63500">
              <a:schemeClr val="accent3">
                <a:satMod val="175000"/>
                <a:alpha val="40000"/>
              </a:schemeClr>
            </a:glow>
            <a:outerShdw blurRad="50800" dist="38100" dir="2700000" algn="tl" rotWithShape="0">
              <a:prstClr val="black">
                <a:alpha val="40000"/>
              </a:prstClr>
            </a:outerShdw>
          </a:effectLst>
        </p:spPr>
      </p:pic>
      <p:sp>
        <p:nvSpPr>
          <p:cNvPr id="67" name="椭圆 66">
            <a:extLst>
              <a:ext uri="{FF2B5EF4-FFF2-40B4-BE49-F238E27FC236}">
                <a16:creationId xmlns:a16="http://schemas.microsoft.com/office/drawing/2014/main" id="{B3013201-A0F9-D08F-6634-B21BCF27F507}"/>
              </a:ext>
            </a:extLst>
          </p:cNvPr>
          <p:cNvSpPr/>
          <p:nvPr/>
        </p:nvSpPr>
        <p:spPr>
          <a:xfrm>
            <a:off x="6416752" y="2955573"/>
            <a:ext cx="257000" cy="217415"/>
          </a:xfrm>
          <a:prstGeom prst="ellipse">
            <a:avLst/>
          </a:prstGeom>
          <a:solidFill>
            <a:srgbClr val="FF00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4161C84-BF6F-4D7D-846F-5BE696FC985A}"/>
              </a:ext>
            </a:extLst>
          </p:cNvPr>
          <p:cNvSpPr/>
          <p:nvPr/>
        </p:nvSpPr>
        <p:spPr>
          <a:xfrm>
            <a:off x="4877210" y="3006443"/>
            <a:ext cx="295540" cy="197536"/>
          </a:xfrm>
          <a:prstGeom prst="ellipse">
            <a:avLst/>
          </a:prstGeom>
          <a:solidFill>
            <a:srgbClr val="FF00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7A5E35EA-8DBF-FEC4-969B-2A09662F963E}"/>
              </a:ext>
            </a:extLst>
          </p:cNvPr>
          <p:cNvSpPr/>
          <p:nvPr/>
        </p:nvSpPr>
        <p:spPr>
          <a:xfrm>
            <a:off x="5969963" y="3395352"/>
            <a:ext cx="221650" cy="201981"/>
          </a:xfrm>
          <a:prstGeom prst="ellipse">
            <a:avLst/>
          </a:prstGeom>
          <a:solidFill>
            <a:srgbClr val="FF00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B58021B5-9874-FE84-E86A-3744200416E2}"/>
              </a:ext>
            </a:extLst>
          </p:cNvPr>
          <p:cNvSpPr/>
          <p:nvPr/>
        </p:nvSpPr>
        <p:spPr>
          <a:xfrm>
            <a:off x="7148204" y="3862531"/>
            <a:ext cx="287411" cy="245251"/>
          </a:xfrm>
          <a:prstGeom prst="ellipse">
            <a:avLst/>
          </a:prstGeom>
          <a:solidFill>
            <a:srgbClr val="FF00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1" name="直接箭头连接符 70">
            <a:extLst>
              <a:ext uri="{FF2B5EF4-FFF2-40B4-BE49-F238E27FC236}">
                <a16:creationId xmlns:a16="http://schemas.microsoft.com/office/drawing/2014/main" id="{1A6B1038-9C8F-9298-86C7-B8F69DA69EE4}"/>
              </a:ext>
            </a:extLst>
          </p:cNvPr>
          <p:cNvCxnSpPr>
            <a:cxnSpLocks/>
            <a:stCxn id="66" idx="6"/>
            <a:endCxn id="58" idx="1"/>
          </p:cNvCxnSpPr>
          <p:nvPr/>
        </p:nvCxnSpPr>
        <p:spPr>
          <a:xfrm flipV="1">
            <a:off x="7482412" y="2586536"/>
            <a:ext cx="1103527" cy="858599"/>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2012D83A-38C6-892B-208D-D0B09C7B8255}"/>
              </a:ext>
            </a:extLst>
          </p:cNvPr>
          <p:cNvCxnSpPr>
            <a:cxnSpLocks/>
            <a:stCxn id="69" idx="6"/>
            <a:endCxn id="59" idx="1"/>
          </p:cNvCxnSpPr>
          <p:nvPr/>
        </p:nvCxnSpPr>
        <p:spPr>
          <a:xfrm flipV="1">
            <a:off x="6191613" y="3122347"/>
            <a:ext cx="2425015" cy="373996"/>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FE5E76EF-C422-6E52-7119-96EB66046B9D}"/>
              </a:ext>
            </a:extLst>
          </p:cNvPr>
          <p:cNvCxnSpPr>
            <a:cxnSpLocks/>
            <a:stCxn id="68" idx="6"/>
            <a:endCxn id="57" idx="1"/>
          </p:cNvCxnSpPr>
          <p:nvPr/>
        </p:nvCxnSpPr>
        <p:spPr>
          <a:xfrm>
            <a:off x="5172750" y="3105211"/>
            <a:ext cx="3325779" cy="552947"/>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D4C5CDA8-93E8-120D-283C-E0A6AC3C8D7C}"/>
              </a:ext>
            </a:extLst>
          </p:cNvPr>
          <p:cNvCxnSpPr>
            <a:cxnSpLocks/>
            <a:stCxn id="67" idx="5"/>
            <a:endCxn id="61" idx="1"/>
          </p:cNvCxnSpPr>
          <p:nvPr/>
        </p:nvCxnSpPr>
        <p:spPr>
          <a:xfrm>
            <a:off x="6636115" y="3141148"/>
            <a:ext cx="1862414" cy="1052821"/>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B5D470A6-AE9A-129F-4C73-43261AECBE28}"/>
              </a:ext>
            </a:extLst>
          </p:cNvPr>
          <p:cNvCxnSpPr>
            <a:cxnSpLocks/>
            <a:stCxn id="70" idx="5"/>
            <a:endCxn id="60" idx="1"/>
          </p:cNvCxnSpPr>
          <p:nvPr/>
        </p:nvCxnSpPr>
        <p:spPr>
          <a:xfrm>
            <a:off x="7393525" y="4071866"/>
            <a:ext cx="1015099" cy="657914"/>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54DA87FD-3789-F3F4-90C1-5D1ED969B7D4}"/>
              </a:ext>
            </a:extLst>
          </p:cNvPr>
          <p:cNvSpPr/>
          <p:nvPr/>
        </p:nvSpPr>
        <p:spPr>
          <a:xfrm>
            <a:off x="2167651" y="2585502"/>
            <a:ext cx="2037353" cy="1011831"/>
          </a:xfrm>
          <a:prstGeom prst="rect">
            <a:avLst/>
          </a:prstGeom>
          <a:solidFill>
            <a:schemeClr val="bg2"/>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7DC59B8E-A54B-1B76-C23C-44A5853335F7}"/>
              </a:ext>
            </a:extLst>
          </p:cNvPr>
          <p:cNvSpPr txBox="1"/>
          <p:nvPr/>
        </p:nvSpPr>
        <p:spPr>
          <a:xfrm>
            <a:off x="2289646" y="2807278"/>
            <a:ext cx="1825075" cy="338554"/>
          </a:xfrm>
          <a:prstGeom prst="rect">
            <a:avLst/>
          </a:prstGeom>
          <a:noFill/>
        </p:spPr>
        <p:txBody>
          <a:bodyPr wrap="square" rtlCol="0">
            <a:spAutoFit/>
          </a:bodyPr>
          <a:lstStyle/>
          <a:p>
            <a:r>
              <a:rPr lang="zh-CN" altLang="en-US" sz="1600" b="1" dirty="0">
                <a:solidFill>
                  <a:srgbClr val="002060"/>
                </a:solidFill>
                <a:latin typeface="微软雅黑" panose="020B0503020204020204" pitchFamily="34" charset="-122"/>
                <a:ea typeface="微软雅黑" panose="020B0503020204020204" pitchFamily="34" charset="-122"/>
              </a:rPr>
              <a:t>快速响应救援服务</a:t>
            </a:r>
          </a:p>
        </p:txBody>
      </p:sp>
      <p:sp>
        <p:nvSpPr>
          <p:cNvPr id="89" name="文本框 88">
            <a:extLst>
              <a:ext uri="{FF2B5EF4-FFF2-40B4-BE49-F238E27FC236}">
                <a16:creationId xmlns:a16="http://schemas.microsoft.com/office/drawing/2014/main" id="{FD5369D5-F9E5-9D13-EFA3-AA55A04DD2B9}"/>
              </a:ext>
            </a:extLst>
          </p:cNvPr>
          <p:cNvSpPr txBox="1"/>
          <p:nvPr/>
        </p:nvSpPr>
        <p:spPr>
          <a:xfrm>
            <a:off x="2170968" y="2423339"/>
            <a:ext cx="2037353" cy="369332"/>
          </a:xfrm>
          <a:prstGeom prst="rect">
            <a:avLst/>
          </a:prstGeom>
          <a:solidFill>
            <a:srgbClr val="002060"/>
          </a:solidFill>
          <a:effectLst/>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小尺度近距离服务</a:t>
            </a:r>
          </a:p>
        </p:txBody>
      </p:sp>
      <p:sp>
        <p:nvSpPr>
          <p:cNvPr id="97" name="矩形 96">
            <a:extLst>
              <a:ext uri="{FF2B5EF4-FFF2-40B4-BE49-F238E27FC236}">
                <a16:creationId xmlns:a16="http://schemas.microsoft.com/office/drawing/2014/main" id="{C5F959B6-22DA-E634-C3E1-3FBD1518224B}"/>
              </a:ext>
            </a:extLst>
          </p:cNvPr>
          <p:cNvSpPr/>
          <p:nvPr/>
        </p:nvSpPr>
        <p:spPr>
          <a:xfrm>
            <a:off x="2164335" y="3892091"/>
            <a:ext cx="2037354" cy="1011831"/>
          </a:xfrm>
          <a:prstGeom prst="rect">
            <a:avLst/>
          </a:prstGeom>
          <a:solidFill>
            <a:schemeClr val="bg2"/>
          </a:solidFill>
          <a:ln w="19050">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文本框 97">
            <a:extLst>
              <a:ext uri="{FF2B5EF4-FFF2-40B4-BE49-F238E27FC236}">
                <a16:creationId xmlns:a16="http://schemas.microsoft.com/office/drawing/2014/main" id="{6ECF93F8-4555-5A3C-A640-5721E58346A9}"/>
              </a:ext>
            </a:extLst>
          </p:cNvPr>
          <p:cNvSpPr txBox="1"/>
          <p:nvPr/>
        </p:nvSpPr>
        <p:spPr>
          <a:xfrm>
            <a:off x="2291357" y="4424786"/>
            <a:ext cx="1825075" cy="338554"/>
          </a:xfrm>
          <a:prstGeom prst="rect">
            <a:avLst/>
          </a:prstGeom>
          <a:noFill/>
        </p:spPr>
        <p:txBody>
          <a:bodyPr wrap="square" rtlCol="0">
            <a:spAutoFit/>
          </a:bodyPr>
          <a:lstStyle/>
          <a:p>
            <a:r>
              <a:rPr lang="zh-CN" altLang="en-US" sz="1600" b="1" dirty="0">
                <a:solidFill>
                  <a:srgbClr val="002060"/>
                </a:solidFill>
                <a:latin typeface="微软雅黑" panose="020B0503020204020204" pitchFamily="34" charset="-122"/>
                <a:ea typeface="微软雅黑" panose="020B0503020204020204" pitchFamily="34" charset="-122"/>
              </a:rPr>
              <a:t>远洋航行保障服务</a:t>
            </a:r>
          </a:p>
        </p:txBody>
      </p:sp>
      <p:sp>
        <p:nvSpPr>
          <p:cNvPr id="99" name="文本框 98">
            <a:extLst>
              <a:ext uri="{FF2B5EF4-FFF2-40B4-BE49-F238E27FC236}">
                <a16:creationId xmlns:a16="http://schemas.microsoft.com/office/drawing/2014/main" id="{E87F4CBD-1442-961F-3DFB-E1A18638D0C5}"/>
              </a:ext>
            </a:extLst>
          </p:cNvPr>
          <p:cNvSpPr txBox="1"/>
          <p:nvPr/>
        </p:nvSpPr>
        <p:spPr>
          <a:xfrm>
            <a:off x="2167651" y="3729928"/>
            <a:ext cx="2037353" cy="369332"/>
          </a:xfrm>
          <a:prstGeom prst="rect">
            <a:avLst/>
          </a:prstGeom>
          <a:solidFill>
            <a:srgbClr val="002060"/>
          </a:solidFill>
          <a:effectLst/>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大尺度远距离服务</a:t>
            </a:r>
          </a:p>
        </p:txBody>
      </p:sp>
      <p:sp>
        <p:nvSpPr>
          <p:cNvPr id="100" name="文本框 99">
            <a:extLst>
              <a:ext uri="{FF2B5EF4-FFF2-40B4-BE49-F238E27FC236}">
                <a16:creationId xmlns:a16="http://schemas.microsoft.com/office/drawing/2014/main" id="{0405683A-E534-9B4E-BA50-4880990037DB}"/>
              </a:ext>
            </a:extLst>
          </p:cNvPr>
          <p:cNvSpPr txBox="1"/>
          <p:nvPr/>
        </p:nvSpPr>
        <p:spPr>
          <a:xfrm>
            <a:off x="2284618" y="3093605"/>
            <a:ext cx="1825075" cy="338554"/>
          </a:xfrm>
          <a:prstGeom prst="rect">
            <a:avLst/>
          </a:prstGeom>
          <a:noFill/>
        </p:spPr>
        <p:txBody>
          <a:bodyPr wrap="square" rtlCol="0">
            <a:spAutoFit/>
          </a:bodyPr>
          <a:lstStyle/>
          <a:p>
            <a:r>
              <a:rPr lang="zh-CN" altLang="en-US" sz="1600" b="1" dirty="0">
                <a:solidFill>
                  <a:srgbClr val="002060"/>
                </a:solidFill>
                <a:latin typeface="微软雅黑" panose="020B0503020204020204" pitchFamily="34" charset="-122"/>
                <a:ea typeface="微软雅黑" panose="020B0503020204020204" pitchFamily="34" charset="-122"/>
              </a:rPr>
              <a:t>区域交通管理服务</a:t>
            </a:r>
          </a:p>
        </p:txBody>
      </p:sp>
      <p:sp>
        <p:nvSpPr>
          <p:cNvPr id="101" name="文本框 100">
            <a:extLst>
              <a:ext uri="{FF2B5EF4-FFF2-40B4-BE49-F238E27FC236}">
                <a16:creationId xmlns:a16="http://schemas.microsoft.com/office/drawing/2014/main" id="{E8D7B235-8F7A-E193-EFB1-6CECD5975FF4}"/>
              </a:ext>
            </a:extLst>
          </p:cNvPr>
          <p:cNvSpPr txBox="1"/>
          <p:nvPr/>
        </p:nvSpPr>
        <p:spPr>
          <a:xfrm>
            <a:off x="2291357" y="4141897"/>
            <a:ext cx="1825075" cy="338554"/>
          </a:xfrm>
          <a:prstGeom prst="rect">
            <a:avLst/>
          </a:prstGeom>
          <a:noFill/>
        </p:spPr>
        <p:txBody>
          <a:bodyPr wrap="square" rtlCol="0">
            <a:spAutoFit/>
          </a:bodyPr>
          <a:lstStyle/>
          <a:p>
            <a:r>
              <a:rPr lang="zh-CN" altLang="en-US" sz="1600" b="1" dirty="0">
                <a:solidFill>
                  <a:srgbClr val="002060"/>
                </a:solidFill>
                <a:latin typeface="微软雅黑" panose="020B0503020204020204" pitchFamily="34" charset="-122"/>
                <a:ea typeface="微软雅黑" panose="020B0503020204020204" pitchFamily="34" charset="-122"/>
              </a:rPr>
              <a:t>远程医疗协作服务</a:t>
            </a:r>
          </a:p>
        </p:txBody>
      </p:sp>
      <p:sp>
        <p:nvSpPr>
          <p:cNvPr id="102" name="文本框 101">
            <a:extLst>
              <a:ext uri="{FF2B5EF4-FFF2-40B4-BE49-F238E27FC236}">
                <a16:creationId xmlns:a16="http://schemas.microsoft.com/office/drawing/2014/main" id="{9009F3F4-D335-0D19-12A1-390BB851010C}"/>
              </a:ext>
            </a:extLst>
          </p:cNvPr>
          <p:cNvSpPr txBox="1"/>
          <p:nvPr/>
        </p:nvSpPr>
        <p:spPr>
          <a:xfrm>
            <a:off x="2911117" y="4589509"/>
            <a:ext cx="696805" cy="338554"/>
          </a:xfrm>
          <a:prstGeom prst="rect">
            <a:avLst/>
          </a:prstGeom>
          <a:noFill/>
        </p:spPr>
        <p:txBody>
          <a:bodyPr wrap="square" rtlCol="0">
            <a:spAutoFit/>
          </a:bodyPr>
          <a:lstStyle/>
          <a:p>
            <a:r>
              <a:rPr lang="en-US" altLang="zh-CN" sz="1600" b="1" dirty="0">
                <a:solidFill>
                  <a:srgbClr val="002060"/>
                </a:solidFill>
                <a:latin typeface="微软雅黑" panose="020B0503020204020204" pitchFamily="34" charset="-122"/>
                <a:ea typeface="微软雅黑" panose="020B0503020204020204" pitchFamily="34" charset="-122"/>
              </a:rPr>
              <a:t>……</a:t>
            </a:r>
            <a:endParaRPr lang="zh-CN" altLang="en-US" sz="1600" b="1" dirty="0">
              <a:solidFill>
                <a:srgbClr val="002060"/>
              </a:solidFill>
              <a:latin typeface="微软雅黑" panose="020B0503020204020204" pitchFamily="34" charset="-122"/>
              <a:ea typeface="微软雅黑" panose="020B0503020204020204" pitchFamily="34" charset="-122"/>
            </a:endParaRPr>
          </a:p>
        </p:txBody>
      </p:sp>
      <p:sp>
        <p:nvSpPr>
          <p:cNvPr id="103" name="文本框 102">
            <a:extLst>
              <a:ext uri="{FF2B5EF4-FFF2-40B4-BE49-F238E27FC236}">
                <a16:creationId xmlns:a16="http://schemas.microsoft.com/office/drawing/2014/main" id="{9BA80C17-D21E-E503-F48F-D4378F45E15A}"/>
              </a:ext>
            </a:extLst>
          </p:cNvPr>
          <p:cNvSpPr txBox="1"/>
          <p:nvPr/>
        </p:nvSpPr>
        <p:spPr>
          <a:xfrm>
            <a:off x="2911116" y="3279008"/>
            <a:ext cx="696805" cy="338554"/>
          </a:xfrm>
          <a:prstGeom prst="rect">
            <a:avLst/>
          </a:prstGeom>
          <a:noFill/>
        </p:spPr>
        <p:txBody>
          <a:bodyPr wrap="square" rtlCol="0">
            <a:spAutoFit/>
          </a:bodyPr>
          <a:lstStyle/>
          <a:p>
            <a:r>
              <a:rPr lang="en-US" altLang="zh-CN" sz="1600" b="1" dirty="0">
                <a:solidFill>
                  <a:srgbClr val="002060"/>
                </a:solidFill>
                <a:latin typeface="微软雅黑" panose="020B0503020204020204" pitchFamily="34" charset="-122"/>
                <a:ea typeface="微软雅黑" panose="020B0503020204020204" pitchFamily="34" charset="-122"/>
              </a:rPr>
              <a:t>……</a:t>
            </a:r>
            <a:endParaRPr lang="zh-CN" altLang="en-US" sz="1600" b="1" dirty="0">
              <a:solidFill>
                <a:srgbClr val="002060"/>
              </a:solidFill>
              <a:latin typeface="微软雅黑" panose="020B0503020204020204" pitchFamily="34" charset="-122"/>
              <a:ea typeface="微软雅黑" panose="020B0503020204020204" pitchFamily="34" charset="-122"/>
            </a:endParaRPr>
          </a:p>
        </p:txBody>
      </p:sp>
      <p:sp>
        <p:nvSpPr>
          <p:cNvPr id="127" name="矩形: 圆角 126">
            <a:extLst>
              <a:ext uri="{FF2B5EF4-FFF2-40B4-BE49-F238E27FC236}">
                <a16:creationId xmlns:a16="http://schemas.microsoft.com/office/drawing/2014/main" id="{D425B59B-A9DE-2E11-EEEF-6C1EB06DC9E5}"/>
              </a:ext>
            </a:extLst>
          </p:cNvPr>
          <p:cNvSpPr/>
          <p:nvPr/>
        </p:nvSpPr>
        <p:spPr>
          <a:xfrm>
            <a:off x="1777690" y="2051834"/>
            <a:ext cx="8636621" cy="3286613"/>
          </a:xfrm>
          <a:prstGeom prst="roundRect">
            <a:avLst>
              <a:gd name="adj" fmla="val 12356"/>
            </a:avLst>
          </a:prstGeom>
          <a:noFill/>
          <a:ln w="28575">
            <a:solidFill>
              <a:srgbClr val="00206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66" name="椭圆 65">
            <a:extLst>
              <a:ext uri="{FF2B5EF4-FFF2-40B4-BE49-F238E27FC236}">
                <a16:creationId xmlns:a16="http://schemas.microsoft.com/office/drawing/2014/main" id="{2260D2FD-3E7C-60A8-80D4-172CD4B655A8}"/>
              </a:ext>
            </a:extLst>
          </p:cNvPr>
          <p:cNvSpPr/>
          <p:nvPr/>
        </p:nvSpPr>
        <p:spPr>
          <a:xfrm>
            <a:off x="7148204" y="3317076"/>
            <a:ext cx="334208" cy="256117"/>
          </a:xfrm>
          <a:prstGeom prst="ellipse">
            <a:avLst/>
          </a:prstGeom>
          <a:solidFill>
            <a:srgbClr val="FF000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E7AD59FF-0DB0-2EE8-0EAC-EF2947A00DFB}"/>
              </a:ext>
            </a:extLst>
          </p:cNvPr>
          <p:cNvSpPr>
            <a:spLocks noGrp="1"/>
          </p:cNvSpPr>
          <p:nvPr>
            <p:ph type="sldNum" sz="quarter" idx="10"/>
          </p:nvPr>
        </p:nvSpPr>
        <p:spPr/>
        <p:txBody>
          <a:bodyPr/>
          <a:lstStyle/>
          <a:p>
            <a:fld id="{33C59F56-D4B4-4DCE-AF8F-B905FFBCF912}" type="slidenum">
              <a:rPr lang="zh-CN" altLang="en-US" smtClean="0"/>
              <a:t>4</a:t>
            </a:fld>
            <a:endParaRPr lang="zh-CN" altLang="en-US"/>
          </a:p>
        </p:txBody>
      </p:sp>
    </p:spTree>
    <p:extLst>
      <p:ext uri="{BB962C8B-B14F-4D97-AF65-F5344CB8AC3E}">
        <p14:creationId xmlns:p14="http://schemas.microsoft.com/office/powerpoint/2010/main" val="78735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C2790-A276-E9A3-BCB4-C0AF38D20154}"/>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F13F6897-12EF-634F-4EFC-BF11D095E297}"/>
              </a:ext>
            </a:extLst>
          </p:cNvPr>
          <p:cNvSpPr>
            <a:spLocks noGrp="1"/>
          </p:cNvSpPr>
          <p:nvPr>
            <p:ph type="title"/>
          </p:nvPr>
        </p:nvSpPr>
        <p:spPr>
          <a:xfrm>
            <a:off x="614680" y="203200"/>
            <a:ext cx="4470400" cy="730249"/>
          </a:xfrm>
        </p:spPr>
        <p:txBody>
          <a:bodyPr>
            <a:noAutofit/>
          </a:bodyPr>
          <a:lstStyle/>
          <a:p>
            <a:r>
              <a:rPr lang="zh-CN" altLang="en-US" dirty="0"/>
              <a:t>研究背景与现状</a:t>
            </a:r>
            <a:endParaRPr lang="zh-CN" altLang="en-US" dirty="0">
              <a:solidFill>
                <a:srgbClr val="203864"/>
              </a:solidFill>
            </a:endParaRPr>
          </a:p>
        </p:txBody>
      </p:sp>
      <p:sp>
        <p:nvSpPr>
          <p:cNvPr id="2" name="矩形 1">
            <a:extLst>
              <a:ext uri="{FF2B5EF4-FFF2-40B4-BE49-F238E27FC236}">
                <a16:creationId xmlns:a16="http://schemas.microsoft.com/office/drawing/2014/main" id="{35D73FB0-4A1C-B612-397D-92C975627FA6}"/>
              </a:ext>
            </a:extLst>
          </p:cNvPr>
          <p:cNvSpPr/>
          <p:nvPr/>
        </p:nvSpPr>
        <p:spPr>
          <a:xfrm>
            <a:off x="358588" y="960135"/>
            <a:ext cx="11438965" cy="1023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ts val="2800"/>
              </a:lnSpc>
            </a:pPr>
            <a:r>
              <a:rPr lang="zh-CN" altLang="en-US" sz="2600" b="1" dirty="0">
                <a:solidFill>
                  <a:srgbClr val="002060"/>
                </a:solidFill>
                <a:latin typeface="微软雅黑" panose="020B0503020204020204" pitchFamily="34" charset="-122"/>
                <a:ea typeface="微软雅黑" panose="020B0503020204020204" pitchFamily="34" charset="-122"/>
              </a:rPr>
              <a:t>多层卫星</a:t>
            </a:r>
            <a:r>
              <a:rPr lang="zh-CN" altLang="en-US" sz="2600" b="1" dirty="0">
                <a:solidFill>
                  <a:srgbClr val="203864"/>
                </a:solidFill>
                <a:latin typeface="微软雅黑" panose="020B0503020204020204" pitchFamily="34" charset="-122"/>
                <a:ea typeface="微软雅黑" panose="020B0503020204020204" pitchFamily="34" charset="-122"/>
              </a:rPr>
              <a:t>网络</a:t>
            </a:r>
            <a:r>
              <a:rPr lang="zh-CN" altLang="en-US" sz="2600" b="1" dirty="0">
                <a:solidFill>
                  <a:srgbClr val="C00000"/>
                </a:solidFill>
                <a:latin typeface="微软雅黑" panose="020B0503020204020204" pitchFamily="34" charset="-122"/>
                <a:ea typeface="微软雅黑" panose="020B0503020204020204" pitchFamily="34" charset="-122"/>
              </a:rPr>
              <a:t>结构复杂、动态性强、资源受限</a:t>
            </a:r>
            <a:r>
              <a:rPr lang="zh-CN" altLang="en-US" sz="2600" b="1" dirty="0">
                <a:solidFill>
                  <a:srgbClr val="002060"/>
                </a:solidFill>
                <a:latin typeface="微软雅黑" panose="020B0503020204020204" pitchFamily="34" charset="-122"/>
                <a:ea typeface="微软雅黑" panose="020B0503020204020204" pitchFamily="34" charset="-122"/>
              </a:rPr>
              <a:t>，如何面向</a:t>
            </a:r>
            <a:r>
              <a:rPr lang="zh-CN" altLang="en-US" sz="2600" b="1" dirty="0">
                <a:solidFill>
                  <a:srgbClr val="C00000"/>
                </a:solidFill>
                <a:latin typeface="微软雅黑" panose="020B0503020204020204" pitchFamily="34" charset="-122"/>
                <a:ea typeface="微软雅黑" panose="020B0503020204020204" pitchFamily="34" charset="-122"/>
              </a:rPr>
              <a:t>全域多尺度服务</a:t>
            </a:r>
            <a:r>
              <a:rPr lang="zh-CN" altLang="en-US" sz="2600" b="1" dirty="0">
                <a:solidFill>
                  <a:srgbClr val="002060"/>
                </a:solidFill>
                <a:latin typeface="微软雅黑" panose="020B0503020204020204" pitchFamily="34" charset="-122"/>
                <a:ea typeface="微软雅黑" panose="020B0503020204020204" pitchFamily="34" charset="-122"/>
              </a:rPr>
              <a:t>需求进行</a:t>
            </a:r>
            <a:r>
              <a:rPr lang="zh-CN" altLang="en-US" sz="2600" b="1" dirty="0">
                <a:solidFill>
                  <a:srgbClr val="C00000"/>
                </a:solidFill>
                <a:latin typeface="微软雅黑" panose="020B0503020204020204" pitchFamily="34" charset="-122"/>
                <a:ea typeface="微软雅黑" panose="020B0503020204020204" pitchFamily="34" charset="-122"/>
              </a:rPr>
              <a:t>高效灵活</a:t>
            </a:r>
            <a:r>
              <a:rPr lang="zh-CN" altLang="en-US" sz="2600" b="1" dirty="0">
                <a:solidFill>
                  <a:srgbClr val="002060"/>
                </a:solidFill>
                <a:latin typeface="微软雅黑" panose="020B0503020204020204" pitchFamily="34" charset="-122"/>
                <a:ea typeface="微软雅黑" panose="020B0503020204020204" pitchFamily="34" charset="-122"/>
              </a:rPr>
              <a:t>的管控</a:t>
            </a:r>
            <a:r>
              <a:rPr lang="zh-CN" altLang="en-US" sz="2600" b="1" dirty="0">
                <a:solidFill>
                  <a:schemeClr val="accent1">
                    <a:lumMod val="50000"/>
                  </a:schemeClr>
                </a:solidFill>
                <a:latin typeface="微软雅黑" panose="020B0503020204020204" pitchFamily="34" charset="-122"/>
                <a:ea typeface="微软雅黑" panose="020B0503020204020204" pitchFamily="34" charset="-122"/>
              </a:rPr>
              <a:t>是亟需解决的问题</a:t>
            </a:r>
            <a:r>
              <a:rPr lang="zh-CN" altLang="en-US" sz="2600" b="1" dirty="0">
                <a:solidFill>
                  <a:srgbClr val="002060"/>
                </a:solidFill>
                <a:latin typeface="微软雅黑" panose="020B0503020204020204" pitchFamily="34" charset="-122"/>
                <a:ea typeface="微软雅黑" panose="020B0503020204020204" pitchFamily="34" charset="-122"/>
              </a:rPr>
              <a:t>。</a:t>
            </a:r>
            <a:endParaRPr lang="zh-CN" altLang="en-US" sz="2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04E659BE-4F86-401A-F96E-68E1523BCD8C}"/>
              </a:ext>
            </a:extLst>
          </p:cNvPr>
          <p:cNvSpPr/>
          <p:nvPr/>
        </p:nvSpPr>
        <p:spPr>
          <a:xfrm>
            <a:off x="266813" y="5800303"/>
            <a:ext cx="11658373" cy="6369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00" b="1" dirty="0">
                <a:latin typeface="微软雅黑" panose="020B0503020204020204" pitchFamily="34" charset="-122"/>
                <a:ea typeface="微软雅黑" panose="020B0503020204020204" pitchFamily="34" charset="-122"/>
              </a:rPr>
              <a:t>在卫星网络中融入</a:t>
            </a:r>
            <a:r>
              <a:rPr lang="en-US" altLang="zh-CN" sz="2600" b="1" dirty="0">
                <a:solidFill>
                  <a:srgbClr val="FFFF00"/>
                </a:solidFill>
                <a:latin typeface="微软雅黑" panose="020B0503020204020204" pitchFamily="34" charset="-122"/>
                <a:ea typeface="微软雅黑" panose="020B0503020204020204" pitchFamily="34" charset="-122"/>
              </a:rPr>
              <a:t>SDN</a:t>
            </a:r>
            <a:r>
              <a:rPr lang="zh-CN" altLang="en-US" sz="2600" b="1" dirty="0">
                <a:solidFill>
                  <a:srgbClr val="FFFF00"/>
                </a:solidFill>
                <a:latin typeface="微软雅黑" panose="020B0503020204020204" pitchFamily="34" charset="-122"/>
                <a:ea typeface="微软雅黑" panose="020B0503020204020204" pitchFamily="34" charset="-122"/>
              </a:rPr>
              <a:t>架构</a:t>
            </a:r>
            <a:r>
              <a:rPr lang="zh-CN" altLang="en-US" sz="2600" b="1" dirty="0">
                <a:latin typeface="微软雅黑" panose="020B0503020204020204" pitchFamily="34" charset="-122"/>
                <a:ea typeface="微软雅黑" panose="020B0503020204020204" pitchFamily="34" charset="-122"/>
              </a:rPr>
              <a:t>思想，可极大提高卫星网络的管控能力</a:t>
            </a:r>
          </a:p>
        </p:txBody>
      </p:sp>
      <p:sp>
        <p:nvSpPr>
          <p:cNvPr id="52" name="文本框 51">
            <a:extLst>
              <a:ext uri="{FF2B5EF4-FFF2-40B4-BE49-F238E27FC236}">
                <a16:creationId xmlns:a16="http://schemas.microsoft.com/office/drawing/2014/main" id="{0DE249C6-717E-ADF8-E8CF-31D0AC70B11F}"/>
              </a:ext>
            </a:extLst>
          </p:cNvPr>
          <p:cNvSpPr txBox="1"/>
          <p:nvPr/>
        </p:nvSpPr>
        <p:spPr>
          <a:xfrm>
            <a:off x="471054" y="2121195"/>
            <a:ext cx="569141" cy="3459068"/>
          </a:xfrm>
          <a:prstGeom prst="rect">
            <a:avLst/>
          </a:prstGeom>
          <a:solidFill>
            <a:schemeClr val="accent1">
              <a:lumMod val="50000"/>
            </a:schemeClr>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26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软件定义网络技术</a:t>
            </a:r>
          </a:p>
        </p:txBody>
      </p:sp>
      <p:grpSp>
        <p:nvGrpSpPr>
          <p:cNvPr id="1038" name="组合 1037">
            <a:extLst>
              <a:ext uri="{FF2B5EF4-FFF2-40B4-BE49-F238E27FC236}">
                <a16:creationId xmlns:a16="http://schemas.microsoft.com/office/drawing/2014/main" id="{2EB35E9B-BF8B-034A-2059-2D75B9159B44}"/>
              </a:ext>
            </a:extLst>
          </p:cNvPr>
          <p:cNvGrpSpPr/>
          <p:nvPr/>
        </p:nvGrpSpPr>
        <p:grpSpPr>
          <a:xfrm>
            <a:off x="1040192" y="2129207"/>
            <a:ext cx="9567153" cy="1023771"/>
            <a:chOff x="1786349" y="3014849"/>
            <a:chExt cx="9751228" cy="797099"/>
          </a:xfrm>
        </p:grpSpPr>
        <p:sp>
          <p:nvSpPr>
            <p:cNvPr id="1025" name="文本框 1024">
              <a:extLst>
                <a:ext uri="{FF2B5EF4-FFF2-40B4-BE49-F238E27FC236}">
                  <a16:creationId xmlns:a16="http://schemas.microsoft.com/office/drawing/2014/main" id="{5A96EB23-D482-6B8F-5501-C8F71B5D1781}"/>
                </a:ext>
              </a:extLst>
            </p:cNvPr>
            <p:cNvSpPr txBox="1"/>
            <p:nvPr/>
          </p:nvSpPr>
          <p:spPr>
            <a:xfrm>
              <a:off x="1836289" y="3106655"/>
              <a:ext cx="9652582" cy="599080"/>
            </a:xfrm>
            <a:prstGeom prst="rect">
              <a:avLst/>
            </a:prstGeom>
            <a:noFill/>
            <a:ln w="28575">
              <a:noFill/>
            </a:ln>
          </p:spPr>
          <p:txBody>
            <a:bodyPr wrap="square">
              <a:spAutoFit/>
            </a:bodyPr>
            <a:lstStyle/>
            <a:p>
              <a:pPr marL="342900" indent="-342900" algn="just">
                <a:buFont typeface="Wingdings" panose="05000000000000000000" pitchFamily="2" charset="2"/>
                <a:buChar char="p"/>
                <a:defRPr/>
              </a:pP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将控制平面和转发平面分离，转发平面的</a:t>
              </a:r>
              <a:r>
                <a:rPr lang="zh-CN" altLang="en-US" sz="2200" b="1" dirty="0">
                  <a:solidFill>
                    <a:srgbClr val="C00000"/>
                  </a:solidFill>
                  <a:latin typeface="微软雅黑" panose="020B0503020204020204" pitchFamily="34" charset="-122"/>
                  <a:ea typeface="微软雅黑" panose="020B0503020204020204" pitchFamily="34" charset="-122"/>
                </a:rPr>
                <a:t>卫星</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仅负责</a:t>
              </a:r>
              <a:r>
                <a:rPr lang="zh-CN" altLang="en-US" sz="2200" b="1" dirty="0">
                  <a:solidFill>
                    <a:srgbClr val="C00000"/>
                  </a:solidFill>
                  <a:latin typeface="微软雅黑" panose="020B0503020204020204" pitchFamily="34" charset="-122"/>
                  <a:ea typeface="微软雅黑" panose="020B0503020204020204" pitchFamily="34" charset="-122"/>
                </a:rPr>
                <a:t>简单数据转发</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功能，复杂的</a:t>
              </a:r>
              <a:r>
                <a:rPr lang="zh-CN" altLang="en-US" sz="2200" b="1" dirty="0">
                  <a:solidFill>
                    <a:srgbClr val="C00000"/>
                  </a:solidFill>
                  <a:latin typeface="微软雅黑" panose="020B0503020204020204" pitchFamily="34" charset="-122"/>
                  <a:ea typeface="微软雅黑" panose="020B0503020204020204" pitchFamily="34" charset="-122"/>
                </a:rPr>
                <a:t>路由计算</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与资源调度等控制功能由</a:t>
              </a:r>
              <a:r>
                <a:rPr lang="zh-CN" altLang="en-US" sz="2200" b="1" dirty="0">
                  <a:solidFill>
                    <a:srgbClr val="C00000"/>
                  </a:solidFill>
                  <a:latin typeface="微软雅黑" panose="020B0503020204020204" pitchFamily="34" charset="-122"/>
                  <a:ea typeface="微软雅黑" panose="020B0503020204020204" pitchFamily="34" charset="-122"/>
                </a:rPr>
                <a:t>控制器</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进行。</a:t>
              </a:r>
            </a:p>
          </p:txBody>
        </p:sp>
        <p:sp>
          <p:nvSpPr>
            <p:cNvPr id="1026" name="矩形 1025">
              <a:extLst>
                <a:ext uri="{FF2B5EF4-FFF2-40B4-BE49-F238E27FC236}">
                  <a16:creationId xmlns:a16="http://schemas.microsoft.com/office/drawing/2014/main" id="{086BE38B-E22A-015C-86FE-2778C6F6CC8F}"/>
                </a:ext>
              </a:extLst>
            </p:cNvPr>
            <p:cNvSpPr/>
            <p:nvPr/>
          </p:nvSpPr>
          <p:spPr>
            <a:xfrm>
              <a:off x="1786349" y="3014849"/>
              <a:ext cx="9751228" cy="797099"/>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039" name="组合 1038">
            <a:extLst>
              <a:ext uri="{FF2B5EF4-FFF2-40B4-BE49-F238E27FC236}">
                <a16:creationId xmlns:a16="http://schemas.microsoft.com/office/drawing/2014/main" id="{019BE814-4698-FAA6-B931-82B4E13BC6CF}"/>
              </a:ext>
            </a:extLst>
          </p:cNvPr>
          <p:cNvGrpSpPr/>
          <p:nvPr/>
        </p:nvGrpSpPr>
        <p:grpSpPr>
          <a:xfrm>
            <a:off x="1040193" y="3343889"/>
            <a:ext cx="9567153" cy="1023771"/>
            <a:chOff x="1786349" y="4046171"/>
            <a:chExt cx="9751228" cy="797099"/>
          </a:xfrm>
        </p:grpSpPr>
        <p:sp>
          <p:nvSpPr>
            <p:cNvPr id="1027" name="文本框 1026">
              <a:extLst>
                <a:ext uri="{FF2B5EF4-FFF2-40B4-BE49-F238E27FC236}">
                  <a16:creationId xmlns:a16="http://schemas.microsoft.com/office/drawing/2014/main" id="{9516246C-8200-5A1C-B1BC-C4637A7D5DF5}"/>
                </a:ext>
              </a:extLst>
            </p:cNvPr>
            <p:cNvSpPr txBox="1"/>
            <p:nvPr/>
          </p:nvSpPr>
          <p:spPr>
            <a:xfrm>
              <a:off x="1839599" y="4149488"/>
              <a:ext cx="9652582" cy="599080"/>
            </a:xfrm>
            <a:prstGeom prst="rect">
              <a:avLst/>
            </a:prstGeom>
            <a:noFill/>
            <a:ln w="28575">
              <a:noFill/>
            </a:ln>
          </p:spPr>
          <p:txBody>
            <a:bodyPr wrap="square">
              <a:spAutoFit/>
            </a:bodyPr>
            <a:lstStyle/>
            <a:p>
              <a:pPr marL="342900" indent="-342900" algn="just">
                <a:buClr>
                  <a:srgbClr val="203864"/>
                </a:buClr>
                <a:buFont typeface="Wingdings" panose="05000000000000000000" pitchFamily="2" charset="2"/>
                <a:buChar char="p"/>
                <a:defRPr/>
              </a:pPr>
              <a:r>
                <a:rPr lang="zh-CN" altLang="en-US" sz="2200" b="1" dirty="0">
                  <a:solidFill>
                    <a:srgbClr val="C00000"/>
                  </a:solidFill>
                  <a:latin typeface="微软雅黑" panose="020B0503020204020204" pitchFamily="34" charset="-122"/>
                  <a:ea typeface="微软雅黑" panose="020B0503020204020204" pitchFamily="34" charset="-122"/>
                </a:rPr>
                <a:t>逻辑集中</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的控制平面能够获取</a:t>
              </a:r>
              <a:r>
                <a:rPr lang="zh-CN" altLang="en-US" sz="2200" b="1" dirty="0">
                  <a:solidFill>
                    <a:srgbClr val="C00000"/>
                  </a:solidFill>
                  <a:latin typeface="微软雅黑" panose="020B0503020204020204" pitchFamily="34" charset="-122"/>
                  <a:ea typeface="微软雅黑" panose="020B0503020204020204" pitchFamily="34" charset="-122"/>
                </a:rPr>
                <a:t>全局网络视图</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实时</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监测网络状态，并根据网络状态实施</a:t>
              </a:r>
              <a:r>
                <a:rPr lang="zh-CN" altLang="en-US" sz="2200" b="1" dirty="0">
                  <a:solidFill>
                    <a:srgbClr val="C00000"/>
                  </a:solidFill>
                  <a:latin typeface="微软雅黑" panose="020B0503020204020204" pitchFamily="34" charset="-122"/>
                  <a:ea typeface="微软雅黑" panose="020B0503020204020204" pitchFamily="34" charset="-122"/>
                </a:rPr>
                <a:t>精细化管控</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策略。</a:t>
              </a:r>
            </a:p>
          </p:txBody>
        </p:sp>
        <p:sp>
          <p:nvSpPr>
            <p:cNvPr id="1029" name="矩形 1028">
              <a:extLst>
                <a:ext uri="{FF2B5EF4-FFF2-40B4-BE49-F238E27FC236}">
                  <a16:creationId xmlns:a16="http://schemas.microsoft.com/office/drawing/2014/main" id="{6C23DE6F-877B-E936-308B-0BB7BAA50182}"/>
                </a:ext>
              </a:extLst>
            </p:cNvPr>
            <p:cNvSpPr/>
            <p:nvPr/>
          </p:nvSpPr>
          <p:spPr>
            <a:xfrm>
              <a:off x="1786349" y="4046171"/>
              <a:ext cx="9751228" cy="797099"/>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1040" name="组合 1039">
            <a:extLst>
              <a:ext uri="{FF2B5EF4-FFF2-40B4-BE49-F238E27FC236}">
                <a16:creationId xmlns:a16="http://schemas.microsoft.com/office/drawing/2014/main" id="{9C1ED5D9-4E73-5E4B-3C76-41E40502C8A1}"/>
              </a:ext>
            </a:extLst>
          </p:cNvPr>
          <p:cNvGrpSpPr/>
          <p:nvPr/>
        </p:nvGrpSpPr>
        <p:grpSpPr>
          <a:xfrm>
            <a:off x="1040193" y="4549167"/>
            <a:ext cx="9567153" cy="1023771"/>
            <a:chOff x="1786349" y="5064172"/>
            <a:chExt cx="9751228" cy="797099"/>
          </a:xfrm>
        </p:grpSpPr>
        <p:sp>
          <p:nvSpPr>
            <p:cNvPr id="1031" name="文本框 1030">
              <a:extLst>
                <a:ext uri="{FF2B5EF4-FFF2-40B4-BE49-F238E27FC236}">
                  <a16:creationId xmlns:a16="http://schemas.microsoft.com/office/drawing/2014/main" id="{048B93BF-304A-B4F3-86EE-BC9BAA38C07A}"/>
                </a:ext>
              </a:extLst>
            </p:cNvPr>
            <p:cNvSpPr txBox="1"/>
            <p:nvPr/>
          </p:nvSpPr>
          <p:spPr>
            <a:xfrm>
              <a:off x="1836288" y="5172395"/>
              <a:ext cx="9652582" cy="599080"/>
            </a:xfrm>
            <a:prstGeom prst="rect">
              <a:avLst/>
            </a:prstGeom>
            <a:noFill/>
            <a:ln w="28575">
              <a:noFill/>
            </a:ln>
          </p:spPr>
          <p:txBody>
            <a:bodyPr wrap="square">
              <a:spAutoFit/>
            </a:bodyPr>
            <a:lstStyle/>
            <a:p>
              <a:pPr marL="342900" indent="-342900" algn="just">
                <a:buFont typeface="Wingdings" panose="05000000000000000000" pitchFamily="2" charset="2"/>
                <a:buChar char="p"/>
                <a:defRPr/>
              </a:pP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将星上</a:t>
              </a:r>
              <a:r>
                <a:rPr lang="zh-CN" altLang="en-US" sz="2200" b="1" dirty="0">
                  <a:solidFill>
                    <a:srgbClr val="C00000"/>
                  </a:solidFill>
                  <a:latin typeface="微软雅黑" panose="020B0503020204020204" pitchFamily="34" charset="-122"/>
                  <a:ea typeface="微软雅黑" panose="020B0503020204020204" pitchFamily="34" charset="-122"/>
                </a:rPr>
                <a:t>软硬件解耦</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，打破了固有的软件对硬件的依赖关系，提高了软件升级和功能更新的灵活性，实现对高</a:t>
              </a:r>
              <a:r>
                <a:rPr lang="zh-CN" altLang="en-US" sz="2200" b="1" dirty="0">
                  <a:solidFill>
                    <a:srgbClr val="C00000"/>
                  </a:solidFill>
                  <a:latin typeface="微软雅黑" panose="020B0503020204020204" pitchFamily="34" charset="-122"/>
                  <a:ea typeface="微软雅黑" panose="020B0503020204020204" pitchFamily="34" charset="-122"/>
                </a:rPr>
                <a:t>动态</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变化卫星网络的敏捷</a:t>
              </a:r>
              <a:r>
                <a:rPr lang="zh-CN" altLang="en-US" sz="2200" b="1" dirty="0">
                  <a:solidFill>
                    <a:srgbClr val="C00000"/>
                  </a:solidFill>
                  <a:latin typeface="微软雅黑" panose="020B0503020204020204" pitchFamily="34" charset="-122"/>
                  <a:ea typeface="微软雅黑" panose="020B0503020204020204" pitchFamily="34" charset="-122"/>
                </a:rPr>
                <a:t>重配置</a:t>
              </a:r>
              <a:r>
                <a:rPr lang="zh-CN" altLang="en-US" sz="2200" b="1" dirty="0">
                  <a:solidFill>
                    <a:schemeClr val="accent1">
                      <a:lumMod val="50000"/>
                    </a:schemeClr>
                  </a:solidFill>
                  <a:latin typeface="微软雅黑" panose="020B0503020204020204" pitchFamily="34" charset="-122"/>
                  <a:ea typeface="微软雅黑" panose="020B0503020204020204" pitchFamily="34" charset="-122"/>
                </a:rPr>
                <a:t>。</a:t>
              </a:r>
            </a:p>
          </p:txBody>
        </p:sp>
        <p:sp>
          <p:nvSpPr>
            <p:cNvPr id="1032" name="矩形 1031">
              <a:extLst>
                <a:ext uri="{FF2B5EF4-FFF2-40B4-BE49-F238E27FC236}">
                  <a16:creationId xmlns:a16="http://schemas.microsoft.com/office/drawing/2014/main" id="{735168CC-6273-B672-2BA6-740F3504DC49}"/>
                </a:ext>
              </a:extLst>
            </p:cNvPr>
            <p:cNvSpPr/>
            <p:nvPr/>
          </p:nvSpPr>
          <p:spPr>
            <a:xfrm>
              <a:off x="1786349" y="5064172"/>
              <a:ext cx="9751228" cy="797099"/>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033" name="文本框 1032">
            <a:extLst>
              <a:ext uri="{FF2B5EF4-FFF2-40B4-BE49-F238E27FC236}">
                <a16:creationId xmlns:a16="http://schemas.microsoft.com/office/drawing/2014/main" id="{9827664A-2FE7-6F0D-7A5D-5BD2E78B69B2}"/>
              </a:ext>
            </a:extLst>
          </p:cNvPr>
          <p:cNvSpPr txBox="1"/>
          <p:nvPr/>
        </p:nvSpPr>
        <p:spPr>
          <a:xfrm>
            <a:off x="10698838" y="2137329"/>
            <a:ext cx="954000" cy="954107"/>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转控分离</a:t>
            </a:r>
          </a:p>
        </p:txBody>
      </p:sp>
      <p:sp>
        <p:nvSpPr>
          <p:cNvPr id="1034" name="文本框 1033">
            <a:extLst>
              <a:ext uri="{FF2B5EF4-FFF2-40B4-BE49-F238E27FC236}">
                <a16:creationId xmlns:a16="http://schemas.microsoft.com/office/drawing/2014/main" id="{394DE2CF-CD97-7877-26EF-908087ECA4E5}"/>
              </a:ext>
            </a:extLst>
          </p:cNvPr>
          <p:cNvSpPr txBox="1"/>
          <p:nvPr/>
        </p:nvSpPr>
        <p:spPr>
          <a:xfrm>
            <a:off x="10699485" y="3342489"/>
            <a:ext cx="954000" cy="954107"/>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集中控制</a:t>
            </a:r>
          </a:p>
        </p:txBody>
      </p:sp>
      <p:sp>
        <p:nvSpPr>
          <p:cNvPr id="1035" name="文本框 1034">
            <a:extLst>
              <a:ext uri="{FF2B5EF4-FFF2-40B4-BE49-F238E27FC236}">
                <a16:creationId xmlns:a16="http://schemas.microsoft.com/office/drawing/2014/main" id="{791F938A-661A-9BE8-DA01-287360A63103}"/>
              </a:ext>
            </a:extLst>
          </p:cNvPr>
          <p:cNvSpPr txBox="1"/>
          <p:nvPr/>
        </p:nvSpPr>
        <p:spPr>
          <a:xfrm>
            <a:off x="10698838" y="4576124"/>
            <a:ext cx="954000" cy="954107"/>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algn="ct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可编程性</a:t>
            </a:r>
          </a:p>
        </p:txBody>
      </p:sp>
      <p:sp>
        <p:nvSpPr>
          <p:cNvPr id="4" name="灯片编号占位符 3">
            <a:extLst>
              <a:ext uri="{FF2B5EF4-FFF2-40B4-BE49-F238E27FC236}">
                <a16:creationId xmlns:a16="http://schemas.microsoft.com/office/drawing/2014/main" id="{8019B353-0B2B-330A-C2AE-0B4F3F909515}"/>
              </a:ext>
            </a:extLst>
          </p:cNvPr>
          <p:cNvSpPr>
            <a:spLocks noGrp="1"/>
          </p:cNvSpPr>
          <p:nvPr>
            <p:ph type="sldNum" sz="quarter" idx="10"/>
          </p:nvPr>
        </p:nvSpPr>
        <p:spPr/>
        <p:txBody>
          <a:bodyPr/>
          <a:lstStyle/>
          <a:p>
            <a:fld id="{33C59F56-D4B4-4DCE-AF8F-B905FFBCF912}" type="slidenum">
              <a:rPr lang="zh-CN" altLang="en-US" smtClean="0"/>
              <a:t>5</a:t>
            </a:fld>
            <a:endParaRPr lang="zh-CN" altLang="en-US"/>
          </a:p>
        </p:txBody>
      </p:sp>
    </p:spTree>
    <p:extLst>
      <p:ext uri="{BB962C8B-B14F-4D97-AF65-F5344CB8AC3E}">
        <p14:creationId xmlns:p14="http://schemas.microsoft.com/office/powerpoint/2010/main" val="2366313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6F17D-E2F4-D67A-0125-2D286A3FCF52}"/>
            </a:ext>
          </a:extLst>
        </p:cNvPr>
        <p:cNvGrpSpPr/>
        <p:nvPr/>
      </p:nvGrpSpPr>
      <p:grpSpPr>
        <a:xfrm>
          <a:off x="0" y="0"/>
          <a:ext cx="0" cy="0"/>
          <a:chOff x="0" y="0"/>
          <a:chExt cx="0" cy="0"/>
        </a:xfrm>
      </p:grpSpPr>
      <p:sp>
        <p:nvSpPr>
          <p:cNvPr id="369" name="矩形: 圆角 368">
            <a:extLst>
              <a:ext uri="{FF2B5EF4-FFF2-40B4-BE49-F238E27FC236}">
                <a16:creationId xmlns:a16="http://schemas.microsoft.com/office/drawing/2014/main" id="{BF443E2F-BA47-29BA-AFDD-F4C67544EABA}"/>
              </a:ext>
            </a:extLst>
          </p:cNvPr>
          <p:cNvSpPr/>
          <p:nvPr/>
        </p:nvSpPr>
        <p:spPr>
          <a:xfrm>
            <a:off x="8252189" y="2044701"/>
            <a:ext cx="3732738" cy="4529336"/>
          </a:xfrm>
          <a:prstGeom prst="roundRect">
            <a:avLst>
              <a:gd name="adj" fmla="val 0"/>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68" name="矩形: 圆角 367">
            <a:extLst>
              <a:ext uri="{FF2B5EF4-FFF2-40B4-BE49-F238E27FC236}">
                <a16:creationId xmlns:a16="http://schemas.microsoft.com/office/drawing/2014/main" id="{F9BF0229-5A0A-0327-01A8-6A7B56CB4E07}"/>
              </a:ext>
            </a:extLst>
          </p:cNvPr>
          <p:cNvSpPr/>
          <p:nvPr/>
        </p:nvSpPr>
        <p:spPr>
          <a:xfrm>
            <a:off x="4322937" y="2044701"/>
            <a:ext cx="3732737" cy="4529336"/>
          </a:xfrm>
          <a:prstGeom prst="roundRect">
            <a:avLst>
              <a:gd name="adj" fmla="val 0"/>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67" name="矩形: 圆角 366">
            <a:extLst>
              <a:ext uri="{FF2B5EF4-FFF2-40B4-BE49-F238E27FC236}">
                <a16:creationId xmlns:a16="http://schemas.microsoft.com/office/drawing/2014/main" id="{3CDE779A-D036-28DB-03DD-CBB61E39418F}"/>
              </a:ext>
            </a:extLst>
          </p:cNvPr>
          <p:cNvSpPr/>
          <p:nvPr/>
        </p:nvSpPr>
        <p:spPr>
          <a:xfrm>
            <a:off x="232474" y="2044701"/>
            <a:ext cx="3866560" cy="4529336"/>
          </a:xfrm>
          <a:prstGeom prst="roundRect">
            <a:avLst>
              <a:gd name="adj" fmla="val 0"/>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5" name="文本框 44">
            <a:extLst>
              <a:ext uri="{FF2B5EF4-FFF2-40B4-BE49-F238E27FC236}">
                <a16:creationId xmlns:a16="http://schemas.microsoft.com/office/drawing/2014/main" id="{9DCFE9DC-C925-BC56-B714-C08278669317}"/>
              </a:ext>
            </a:extLst>
          </p:cNvPr>
          <p:cNvSpPr txBox="1"/>
          <p:nvPr/>
        </p:nvSpPr>
        <p:spPr>
          <a:xfrm>
            <a:off x="651928" y="1844646"/>
            <a:ext cx="3027652" cy="400110"/>
          </a:xfrm>
          <a:prstGeom prst="rect">
            <a:avLst/>
          </a:prstGeom>
          <a:solidFill>
            <a:srgbClr val="203864"/>
          </a:solidFill>
          <a:ln w="19050">
            <a:noFill/>
          </a:ln>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t>传统卫星网络架构</a:t>
            </a:r>
          </a:p>
        </p:txBody>
      </p:sp>
      <p:sp>
        <p:nvSpPr>
          <p:cNvPr id="3" name="文本框 2">
            <a:extLst>
              <a:ext uri="{FF2B5EF4-FFF2-40B4-BE49-F238E27FC236}">
                <a16:creationId xmlns:a16="http://schemas.microsoft.com/office/drawing/2014/main" id="{8A93D3BD-A133-F689-DFB4-6A1BE23E3215}"/>
              </a:ext>
            </a:extLst>
          </p:cNvPr>
          <p:cNvSpPr txBox="1"/>
          <p:nvPr/>
        </p:nvSpPr>
        <p:spPr>
          <a:xfrm>
            <a:off x="4546469" y="1844646"/>
            <a:ext cx="3285672" cy="400110"/>
          </a:xfrm>
          <a:prstGeom prst="rect">
            <a:avLst/>
          </a:prstGeom>
          <a:solidFill>
            <a:srgbClr val="203864"/>
          </a:solidFill>
          <a:ln w="19050">
            <a:noFill/>
          </a:ln>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t>集中式</a:t>
            </a:r>
            <a:r>
              <a:rPr lang="en-US" altLang="zh-CN" dirty="0"/>
              <a:t>SDN</a:t>
            </a:r>
            <a:r>
              <a:rPr lang="zh-CN" altLang="en-US" dirty="0"/>
              <a:t>控制器架构</a:t>
            </a:r>
          </a:p>
        </p:txBody>
      </p:sp>
      <p:pic>
        <p:nvPicPr>
          <p:cNvPr id="61" name="图形 60">
            <a:extLst>
              <a:ext uri="{FF2B5EF4-FFF2-40B4-BE49-F238E27FC236}">
                <a16:creationId xmlns:a16="http://schemas.microsoft.com/office/drawing/2014/main" id="{E8CEDAE4-93E2-80FB-8117-4878B18982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1196" y="2398801"/>
            <a:ext cx="490620" cy="490620"/>
          </a:xfrm>
          <a:prstGeom prst="rect">
            <a:avLst/>
          </a:prstGeom>
        </p:spPr>
      </p:pic>
      <p:grpSp>
        <p:nvGrpSpPr>
          <p:cNvPr id="201" name="组合 200">
            <a:extLst>
              <a:ext uri="{FF2B5EF4-FFF2-40B4-BE49-F238E27FC236}">
                <a16:creationId xmlns:a16="http://schemas.microsoft.com/office/drawing/2014/main" id="{5A9F6FDA-7AE6-4B1C-E1F7-1962D2044BA9}"/>
              </a:ext>
            </a:extLst>
          </p:cNvPr>
          <p:cNvGrpSpPr/>
          <p:nvPr/>
        </p:nvGrpSpPr>
        <p:grpSpPr>
          <a:xfrm>
            <a:off x="4790331" y="3042706"/>
            <a:ext cx="2902874" cy="2251611"/>
            <a:chOff x="4682989" y="3468799"/>
            <a:chExt cx="2902874" cy="2251611"/>
          </a:xfrm>
        </p:grpSpPr>
        <p:pic>
          <p:nvPicPr>
            <p:cNvPr id="90" name="图形 89">
              <a:extLst>
                <a:ext uri="{FF2B5EF4-FFF2-40B4-BE49-F238E27FC236}">
                  <a16:creationId xmlns:a16="http://schemas.microsoft.com/office/drawing/2014/main" id="{51049BB4-9C60-7AEC-1B13-D897ABE38C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4591" y="4004565"/>
              <a:ext cx="302482" cy="305078"/>
            </a:xfrm>
            <a:prstGeom prst="rect">
              <a:avLst/>
            </a:prstGeom>
          </p:spPr>
        </p:pic>
        <p:pic>
          <p:nvPicPr>
            <p:cNvPr id="91" name="图形 90">
              <a:extLst>
                <a:ext uri="{FF2B5EF4-FFF2-40B4-BE49-F238E27FC236}">
                  <a16:creationId xmlns:a16="http://schemas.microsoft.com/office/drawing/2014/main" id="{CDD6F419-AD2B-BEF3-5526-DB239224F1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1945" y="3913124"/>
              <a:ext cx="302482" cy="305078"/>
            </a:xfrm>
            <a:prstGeom prst="rect">
              <a:avLst/>
            </a:prstGeom>
          </p:spPr>
        </p:pic>
        <p:pic>
          <p:nvPicPr>
            <p:cNvPr id="92" name="图形 91">
              <a:extLst>
                <a:ext uri="{FF2B5EF4-FFF2-40B4-BE49-F238E27FC236}">
                  <a16:creationId xmlns:a16="http://schemas.microsoft.com/office/drawing/2014/main" id="{70895C90-DE5C-02D4-EE71-8D924C918B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9301" y="4004565"/>
              <a:ext cx="302482" cy="305078"/>
            </a:xfrm>
            <a:prstGeom prst="rect">
              <a:avLst/>
            </a:prstGeom>
          </p:spPr>
        </p:pic>
        <p:cxnSp>
          <p:nvCxnSpPr>
            <p:cNvPr id="93" name="直接连接符 92">
              <a:extLst>
                <a:ext uri="{FF2B5EF4-FFF2-40B4-BE49-F238E27FC236}">
                  <a16:creationId xmlns:a16="http://schemas.microsoft.com/office/drawing/2014/main" id="{A454DF70-5FBE-FAD4-FD1C-30043E266BD8}"/>
                </a:ext>
              </a:extLst>
            </p:cNvPr>
            <p:cNvCxnSpPr>
              <a:cxnSpLocks/>
              <a:stCxn id="90" idx="3"/>
              <a:endCxn id="91" idx="1"/>
            </p:cNvCxnSpPr>
            <p:nvPr/>
          </p:nvCxnSpPr>
          <p:spPr>
            <a:xfrm flipV="1">
              <a:off x="5187073" y="4065663"/>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63A31DC5-D84F-7389-3F60-60AFA0CFF50A}"/>
                </a:ext>
              </a:extLst>
            </p:cNvPr>
            <p:cNvCxnSpPr>
              <a:cxnSpLocks/>
              <a:stCxn id="91" idx="3"/>
              <a:endCxn id="92" idx="1"/>
            </p:cNvCxnSpPr>
            <p:nvPr/>
          </p:nvCxnSpPr>
          <p:spPr>
            <a:xfrm>
              <a:off x="6134427" y="4065663"/>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pic>
          <p:nvPicPr>
            <p:cNvPr id="95" name="图形 94">
              <a:extLst>
                <a:ext uri="{FF2B5EF4-FFF2-40B4-BE49-F238E27FC236}">
                  <a16:creationId xmlns:a16="http://schemas.microsoft.com/office/drawing/2014/main" id="{0F7E6935-2F8E-D4F7-EB09-4C639A35CA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1614" y="4487788"/>
              <a:ext cx="302482" cy="305078"/>
            </a:xfrm>
            <a:prstGeom prst="rect">
              <a:avLst/>
            </a:prstGeom>
          </p:spPr>
        </p:pic>
        <p:pic>
          <p:nvPicPr>
            <p:cNvPr id="96" name="图形 95">
              <a:extLst>
                <a:ext uri="{FF2B5EF4-FFF2-40B4-BE49-F238E27FC236}">
                  <a16:creationId xmlns:a16="http://schemas.microsoft.com/office/drawing/2014/main" id="{33C917D9-889F-438D-912C-ADE2E9BDB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8969" y="4396347"/>
              <a:ext cx="302482" cy="305078"/>
            </a:xfrm>
            <a:prstGeom prst="rect">
              <a:avLst/>
            </a:prstGeom>
          </p:spPr>
        </p:pic>
        <p:pic>
          <p:nvPicPr>
            <p:cNvPr id="97" name="图形 96">
              <a:extLst>
                <a:ext uri="{FF2B5EF4-FFF2-40B4-BE49-F238E27FC236}">
                  <a16:creationId xmlns:a16="http://schemas.microsoft.com/office/drawing/2014/main" id="{43C3623F-A529-321F-77E1-E9E35DF4C5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86325" y="4487788"/>
              <a:ext cx="302482" cy="305078"/>
            </a:xfrm>
            <a:prstGeom prst="rect">
              <a:avLst/>
            </a:prstGeom>
          </p:spPr>
        </p:pic>
        <p:cxnSp>
          <p:nvCxnSpPr>
            <p:cNvPr id="98" name="直接连接符 97">
              <a:extLst>
                <a:ext uri="{FF2B5EF4-FFF2-40B4-BE49-F238E27FC236}">
                  <a16:creationId xmlns:a16="http://schemas.microsoft.com/office/drawing/2014/main" id="{B8B90DA9-86C5-46B0-77C5-95C525F1BBB4}"/>
                </a:ext>
              </a:extLst>
            </p:cNvPr>
            <p:cNvCxnSpPr>
              <a:cxnSpLocks/>
              <a:stCxn id="95" idx="3"/>
              <a:endCxn id="96" idx="1"/>
            </p:cNvCxnSpPr>
            <p:nvPr/>
          </p:nvCxnSpPr>
          <p:spPr>
            <a:xfrm flipV="1">
              <a:off x="5394096" y="4548886"/>
              <a:ext cx="644873"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860EC13F-AA55-DE7B-C555-27AF33A639C2}"/>
                </a:ext>
              </a:extLst>
            </p:cNvPr>
            <p:cNvCxnSpPr>
              <a:cxnSpLocks/>
              <a:stCxn id="96" idx="3"/>
              <a:endCxn id="97" idx="1"/>
            </p:cNvCxnSpPr>
            <p:nvPr/>
          </p:nvCxnSpPr>
          <p:spPr>
            <a:xfrm>
              <a:off x="6341451" y="4548886"/>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00" name="直接连接符 99">
              <a:extLst>
                <a:ext uri="{FF2B5EF4-FFF2-40B4-BE49-F238E27FC236}">
                  <a16:creationId xmlns:a16="http://schemas.microsoft.com/office/drawing/2014/main" id="{3411C37E-B220-F459-C820-3481115EC673}"/>
                </a:ext>
              </a:extLst>
            </p:cNvPr>
            <p:cNvCxnSpPr>
              <a:cxnSpLocks/>
              <a:stCxn id="90" idx="2"/>
              <a:endCxn id="95" idx="0"/>
            </p:cNvCxnSpPr>
            <p:nvPr/>
          </p:nvCxnSpPr>
          <p:spPr>
            <a:xfrm>
              <a:off x="5035832" y="4309643"/>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382045CE-2B00-B24D-6589-835BD1BD6A41}"/>
                </a:ext>
              </a:extLst>
            </p:cNvPr>
            <p:cNvCxnSpPr>
              <a:cxnSpLocks/>
              <a:stCxn id="91" idx="2"/>
              <a:endCxn id="96" idx="0"/>
            </p:cNvCxnSpPr>
            <p:nvPr/>
          </p:nvCxnSpPr>
          <p:spPr>
            <a:xfrm>
              <a:off x="5983187" y="4218202"/>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29648295-8063-A368-E52E-E7FB00AB4DBB}"/>
                </a:ext>
              </a:extLst>
            </p:cNvPr>
            <p:cNvCxnSpPr>
              <a:cxnSpLocks/>
              <a:stCxn id="92" idx="2"/>
              <a:endCxn id="97" idx="0"/>
            </p:cNvCxnSpPr>
            <p:nvPr/>
          </p:nvCxnSpPr>
          <p:spPr>
            <a:xfrm>
              <a:off x="6930542" y="4309643"/>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pic>
          <p:nvPicPr>
            <p:cNvPr id="103" name="图形 102">
              <a:extLst>
                <a:ext uri="{FF2B5EF4-FFF2-40B4-BE49-F238E27FC236}">
                  <a16:creationId xmlns:a16="http://schemas.microsoft.com/office/drawing/2014/main" id="{71145D59-A346-F240-1636-F86403B88E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2519" y="4971010"/>
              <a:ext cx="302482" cy="305078"/>
            </a:xfrm>
            <a:prstGeom prst="rect">
              <a:avLst/>
            </a:prstGeom>
          </p:spPr>
        </p:pic>
        <p:pic>
          <p:nvPicPr>
            <p:cNvPr id="104" name="图形 103">
              <a:extLst>
                <a:ext uri="{FF2B5EF4-FFF2-40B4-BE49-F238E27FC236}">
                  <a16:creationId xmlns:a16="http://schemas.microsoft.com/office/drawing/2014/main" id="{F2B3D5B8-0403-82AE-1A7B-394F2A2E9E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9873" y="4879569"/>
              <a:ext cx="302482" cy="305078"/>
            </a:xfrm>
            <a:prstGeom prst="rect">
              <a:avLst/>
            </a:prstGeom>
          </p:spPr>
        </p:pic>
        <p:pic>
          <p:nvPicPr>
            <p:cNvPr id="105" name="图形 104">
              <a:extLst>
                <a:ext uri="{FF2B5EF4-FFF2-40B4-BE49-F238E27FC236}">
                  <a16:creationId xmlns:a16="http://schemas.microsoft.com/office/drawing/2014/main" id="{A72E309C-D2FD-F82C-F646-FF21850FBF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7229" y="4971010"/>
              <a:ext cx="302482" cy="305078"/>
            </a:xfrm>
            <a:prstGeom prst="rect">
              <a:avLst/>
            </a:prstGeom>
          </p:spPr>
        </p:pic>
        <p:cxnSp>
          <p:nvCxnSpPr>
            <p:cNvPr id="106" name="直接连接符 105">
              <a:extLst>
                <a:ext uri="{FF2B5EF4-FFF2-40B4-BE49-F238E27FC236}">
                  <a16:creationId xmlns:a16="http://schemas.microsoft.com/office/drawing/2014/main" id="{C91D838B-4E84-937F-0A34-9DBA0ED10172}"/>
                </a:ext>
              </a:extLst>
            </p:cNvPr>
            <p:cNvCxnSpPr>
              <a:cxnSpLocks/>
              <a:stCxn id="103" idx="3"/>
              <a:endCxn id="104" idx="1"/>
            </p:cNvCxnSpPr>
            <p:nvPr/>
          </p:nvCxnSpPr>
          <p:spPr>
            <a:xfrm flipV="1">
              <a:off x="5595001" y="5032108"/>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07" name="直接连接符 106">
              <a:extLst>
                <a:ext uri="{FF2B5EF4-FFF2-40B4-BE49-F238E27FC236}">
                  <a16:creationId xmlns:a16="http://schemas.microsoft.com/office/drawing/2014/main" id="{E02DC99C-24FB-B84C-86E2-FE141230C322}"/>
                </a:ext>
              </a:extLst>
            </p:cNvPr>
            <p:cNvCxnSpPr>
              <a:cxnSpLocks/>
              <a:stCxn id="104" idx="3"/>
              <a:endCxn id="105" idx="1"/>
            </p:cNvCxnSpPr>
            <p:nvPr/>
          </p:nvCxnSpPr>
          <p:spPr>
            <a:xfrm>
              <a:off x="6542355" y="5032108"/>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08" name="直接连接符 107">
              <a:extLst>
                <a:ext uri="{FF2B5EF4-FFF2-40B4-BE49-F238E27FC236}">
                  <a16:creationId xmlns:a16="http://schemas.microsoft.com/office/drawing/2014/main" id="{663520A6-3E59-3F86-6C37-3F63824FCE7D}"/>
                </a:ext>
              </a:extLst>
            </p:cNvPr>
            <p:cNvCxnSpPr>
              <a:cxnSpLocks/>
              <a:stCxn id="95" idx="2"/>
              <a:endCxn id="103" idx="0"/>
            </p:cNvCxnSpPr>
            <p:nvPr/>
          </p:nvCxnSpPr>
          <p:spPr>
            <a:xfrm>
              <a:off x="5242855" y="4792866"/>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09" name="直接连接符 108">
              <a:extLst>
                <a:ext uri="{FF2B5EF4-FFF2-40B4-BE49-F238E27FC236}">
                  <a16:creationId xmlns:a16="http://schemas.microsoft.com/office/drawing/2014/main" id="{915D6B07-CA30-25B0-7657-A580EF4DDFDC}"/>
                </a:ext>
              </a:extLst>
            </p:cNvPr>
            <p:cNvCxnSpPr>
              <a:cxnSpLocks/>
              <a:stCxn id="96" idx="2"/>
              <a:endCxn id="104" idx="0"/>
            </p:cNvCxnSpPr>
            <p:nvPr/>
          </p:nvCxnSpPr>
          <p:spPr>
            <a:xfrm>
              <a:off x="6190210" y="4701425"/>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F138A6CA-AFE7-4D33-FCCB-3CAF466BB6B6}"/>
                </a:ext>
              </a:extLst>
            </p:cNvPr>
            <p:cNvCxnSpPr>
              <a:cxnSpLocks/>
              <a:stCxn id="97" idx="2"/>
              <a:endCxn id="105" idx="0"/>
            </p:cNvCxnSpPr>
            <p:nvPr/>
          </p:nvCxnSpPr>
          <p:spPr>
            <a:xfrm>
              <a:off x="7137566" y="4792866"/>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sp>
          <p:nvSpPr>
            <p:cNvPr id="111" name="平行四边形 110">
              <a:extLst>
                <a:ext uri="{FF2B5EF4-FFF2-40B4-BE49-F238E27FC236}">
                  <a16:creationId xmlns:a16="http://schemas.microsoft.com/office/drawing/2014/main" id="{CBFAE47C-2C69-9837-8CDD-229B68BDF25D}"/>
                </a:ext>
              </a:extLst>
            </p:cNvPr>
            <p:cNvSpPr/>
            <p:nvPr/>
          </p:nvSpPr>
          <p:spPr>
            <a:xfrm rot="15355119">
              <a:off x="5008620" y="3143168"/>
              <a:ext cx="2251611" cy="2902874"/>
            </a:xfrm>
            <a:prstGeom prst="parallelogram">
              <a:avLst>
                <a:gd name="adj" fmla="val 32446"/>
              </a:avLst>
            </a:prstGeom>
            <a:noFill/>
            <a:ln w="190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pic>
        <p:nvPicPr>
          <p:cNvPr id="114" name="图形 113">
            <a:extLst>
              <a:ext uri="{FF2B5EF4-FFF2-40B4-BE49-F238E27FC236}">
                <a16:creationId xmlns:a16="http://schemas.microsoft.com/office/drawing/2014/main" id="{A10C908D-3F30-A699-9E3A-D12E4A91AA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97302" y="3575630"/>
            <a:ext cx="302482" cy="305078"/>
          </a:xfrm>
          <a:prstGeom prst="rect">
            <a:avLst/>
          </a:prstGeom>
        </p:spPr>
      </p:pic>
      <p:pic>
        <p:nvPicPr>
          <p:cNvPr id="115" name="图形 114">
            <a:extLst>
              <a:ext uri="{FF2B5EF4-FFF2-40B4-BE49-F238E27FC236}">
                <a16:creationId xmlns:a16="http://schemas.microsoft.com/office/drawing/2014/main" id="{3598148F-0D9B-D5B3-D42B-AECF9BB56F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4656" y="3484189"/>
            <a:ext cx="302482" cy="305078"/>
          </a:xfrm>
          <a:prstGeom prst="rect">
            <a:avLst/>
          </a:prstGeom>
        </p:spPr>
      </p:pic>
      <p:pic>
        <p:nvPicPr>
          <p:cNvPr id="116" name="图形 115">
            <a:extLst>
              <a:ext uri="{FF2B5EF4-FFF2-40B4-BE49-F238E27FC236}">
                <a16:creationId xmlns:a16="http://schemas.microsoft.com/office/drawing/2014/main" id="{D46ADD30-F48D-F38B-E812-5627D64B41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92012" y="3575630"/>
            <a:ext cx="302482" cy="305078"/>
          </a:xfrm>
          <a:prstGeom prst="rect">
            <a:avLst/>
          </a:prstGeom>
        </p:spPr>
      </p:pic>
      <p:cxnSp>
        <p:nvCxnSpPr>
          <p:cNvPr id="117" name="直接连接符 116">
            <a:extLst>
              <a:ext uri="{FF2B5EF4-FFF2-40B4-BE49-F238E27FC236}">
                <a16:creationId xmlns:a16="http://schemas.microsoft.com/office/drawing/2014/main" id="{9C7A1E0A-7DB1-FBE2-8EDF-DFE6E6593610}"/>
              </a:ext>
            </a:extLst>
          </p:cNvPr>
          <p:cNvCxnSpPr>
            <a:cxnSpLocks/>
            <a:stCxn id="114" idx="3"/>
            <a:endCxn id="115" idx="1"/>
          </p:cNvCxnSpPr>
          <p:nvPr/>
        </p:nvCxnSpPr>
        <p:spPr>
          <a:xfrm flipV="1">
            <a:off x="9099784" y="3636728"/>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64B64BA9-4264-E3A2-E2C2-9253426E4027}"/>
              </a:ext>
            </a:extLst>
          </p:cNvPr>
          <p:cNvCxnSpPr>
            <a:cxnSpLocks/>
            <a:stCxn id="115" idx="3"/>
            <a:endCxn id="116" idx="1"/>
          </p:cNvCxnSpPr>
          <p:nvPr/>
        </p:nvCxnSpPr>
        <p:spPr>
          <a:xfrm>
            <a:off x="10047138" y="3636728"/>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pic>
        <p:nvPicPr>
          <p:cNvPr id="119" name="图形 118">
            <a:extLst>
              <a:ext uri="{FF2B5EF4-FFF2-40B4-BE49-F238E27FC236}">
                <a16:creationId xmlns:a16="http://schemas.microsoft.com/office/drawing/2014/main" id="{8AEB8A43-72CD-2456-AB3E-767EE4E1BA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04325" y="4058853"/>
            <a:ext cx="302482" cy="305078"/>
          </a:xfrm>
          <a:prstGeom prst="rect">
            <a:avLst/>
          </a:prstGeom>
        </p:spPr>
      </p:pic>
      <p:pic>
        <p:nvPicPr>
          <p:cNvPr id="120" name="图形 119">
            <a:extLst>
              <a:ext uri="{FF2B5EF4-FFF2-40B4-BE49-F238E27FC236}">
                <a16:creationId xmlns:a16="http://schemas.microsoft.com/office/drawing/2014/main" id="{C65835CB-B468-FB8E-DB95-743F7D2407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51680" y="3967412"/>
            <a:ext cx="302482" cy="305078"/>
          </a:xfrm>
          <a:prstGeom prst="rect">
            <a:avLst/>
          </a:prstGeom>
        </p:spPr>
      </p:pic>
      <p:pic>
        <p:nvPicPr>
          <p:cNvPr id="121" name="图形 120">
            <a:extLst>
              <a:ext uri="{FF2B5EF4-FFF2-40B4-BE49-F238E27FC236}">
                <a16:creationId xmlns:a16="http://schemas.microsoft.com/office/drawing/2014/main" id="{8FAD0D54-A564-2147-6C5F-BEF9981B369E}"/>
              </a:ext>
            </a:extLst>
          </p:cNvPr>
          <p:cNvPicPr>
            <a:picLocks noChangeAspect="1"/>
          </p:cNvPicPr>
          <p:nvPr/>
        </p:nvPicPr>
        <p:blipFill>
          <a:blip r:embed="rId9">
            <a:extLst>
              <a:ext uri="{96DAC541-7B7A-43D3-8B79-37D633B846F1}">
                <asvg:svgBlip xmlns:asvg="http://schemas.microsoft.com/office/drawing/2016/SVG/main" r:embed="rId13"/>
              </a:ext>
            </a:extLst>
          </a:blip>
          <a:stretch>
            <a:fillRect/>
          </a:stretch>
        </p:blipFill>
        <p:spPr>
          <a:xfrm>
            <a:off x="10899036" y="4058853"/>
            <a:ext cx="302482" cy="305078"/>
          </a:xfrm>
          <a:prstGeom prst="rect">
            <a:avLst/>
          </a:prstGeom>
        </p:spPr>
      </p:pic>
      <p:cxnSp>
        <p:nvCxnSpPr>
          <p:cNvPr id="122" name="直接连接符 121">
            <a:extLst>
              <a:ext uri="{FF2B5EF4-FFF2-40B4-BE49-F238E27FC236}">
                <a16:creationId xmlns:a16="http://schemas.microsoft.com/office/drawing/2014/main" id="{84A66AD3-BA8C-BFA0-2798-B742480BB557}"/>
              </a:ext>
            </a:extLst>
          </p:cNvPr>
          <p:cNvCxnSpPr>
            <a:cxnSpLocks/>
            <a:stCxn id="119" idx="3"/>
            <a:endCxn id="120" idx="1"/>
          </p:cNvCxnSpPr>
          <p:nvPr/>
        </p:nvCxnSpPr>
        <p:spPr>
          <a:xfrm flipV="1">
            <a:off x="9306807" y="4119951"/>
            <a:ext cx="644873"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D46B5673-2E53-E65A-6AB9-89A940076E71}"/>
              </a:ext>
            </a:extLst>
          </p:cNvPr>
          <p:cNvCxnSpPr>
            <a:cxnSpLocks/>
            <a:stCxn id="120" idx="3"/>
            <a:endCxn id="121" idx="1"/>
          </p:cNvCxnSpPr>
          <p:nvPr/>
        </p:nvCxnSpPr>
        <p:spPr>
          <a:xfrm>
            <a:off x="10254162" y="4119951"/>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2FC9BE7C-6C69-ACC9-1778-96615D1F55F3}"/>
              </a:ext>
            </a:extLst>
          </p:cNvPr>
          <p:cNvCxnSpPr>
            <a:cxnSpLocks/>
            <a:stCxn id="114" idx="2"/>
            <a:endCxn id="119" idx="0"/>
          </p:cNvCxnSpPr>
          <p:nvPr/>
        </p:nvCxnSpPr>
        <p:spPr>
          <a:xfrm>
            <a:off x="8948543" y="3880708"/>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25" name="直接连接符 124">
            <a:extLst>
              <a:ext uri="{FF2B5EF4-FFF2-40B4-BE49-F238E27FC236}">
                <a16:creationId xmlns:a16="http://schemas.microsoft.com/office/drawing/2014/main" id="{D42DF101-662C-EE24-D5C0-7CBB6AB1A2D2}"/>
              </a:ext>
            </a:extLst>
          </p:cNvPr>
          <p:cNvCxnSpPr>
            <a:cxnSpLocks/>
            <a:stCxn id="115" idx="2"/>
            <a:endCxn id="120" idx="0"/>
          </p:cNvCxnSpPr>
          <p:nvPr/>
        </p:nvCxnSpPr>
        <p:spPr>
          <a:xfrm>
            <a:off x="9895898" y="3789267"/>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26" name="直接连接符 125">
            <a:extLst>
              <a:ext uri="{FF2B5EF4-FFF2-40B4-BE49-F238E27FC236}">
                <a16:creationId xmlns:a16="http://schemas.microsoft.com/office/drawing/2014/main" id="{BBA91932-09BB-6A46-948C-2B01C642EBF7}"/>
              </a:ext>
            </a:extLst>
          </p:cNvPr>
          <p:cNvCxnSpPr>
            <a:cxnSpLocks/>
            <a:stCxn id="116" idx="2"/>
            <a:endCxn id="121" idx="0"/>
          </p:cNvCxnSpPr>
          <p:nvPr/>
        </p:nvCxnSpPr>
        <p:spPr>
          <a:xfrm>
            <a:off x="10843253" y="3880708"/>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pic>
        <p:nvPicPr>
          <p:cNvPr id="127" name="图形 126">
            <a:extLst>
              <a:ext uri="{FF2B5EF4-FFF2-40B4-BE49-F238E27FC236}">
                <a16:creationId xmlns:a16="http://schemas.microsoft.com/office/drawing/2014/main" id="{9434F01A-3832-838B-0D5C-029B873349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05230" y="4542075"/>
            <a:ext cx="302482" cy="305078"/>
          </a:xfrm>
          <a:prstGeom prst="rect">
            <a:avLst/>
          </a:prstGeom>
        </p:spPr>
      </p:pic>
      <p:pic>
        <p:nvPicPr>
          <p:cNvPr id="128" name="图形 127">
            <a:extLst>
              <a:ext uri="{FF2B5EF4-FFF2-40B4-BE49-F238E27FC236}">
                <a16:creationId xmlns:a16="http://schemas.microsoft.com/office/drawing/2014/main" id="{4520DC34-9D3A-6AEE-8B4E-A4D1A20423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52584" y="4450634"/>
            <a:ext cx="302482" cy="305078"/>
          </a:xfrm>
          <a:prstGeom prst="rect">
            <a:avLst/>
          </a:prstGeom>
        </p:spPr>
      </p:pic>
      <p:pic>
        <p:nvPicPr>
          <p:cNvPr id="129" name="图形 128">
            <a:extLst>
              <a:ext uri="{FF2B5EF4-FFF2-40B4-BE49-F238E27FC236}">
                <a16:creationId xmlns:a16="http://schemas.microsoft.com/office/drawing/2014/main" id="{9F2A8AEC-51A0-6EB0-088E-43AE5F025593}"/>
              </a:ext>
            </a:extLst>
          </p:cNvPr>
          <p:cNvPicPr>
            <a:picLocks noChangeAspect="1"/>
          </p:cNvPicPr>
          <p:nvPr/>
        </p:nvPicPr>
        <p:blipFill>
          <a:blip r:embed="rId9">
            <a:extLst>
              <a:ext uri="{96DAC541-7B7A-43D3-8B79-37D633B846F1}">
                <asvg:svgBlip xmlns:asvg="http://schemas.microsoft.com/office/drawing/2016/SVG/main" r:embed="rId13"/>
              </a:ext>
            </a:extLst>
          </a:blip>
          <a:stretch>
            <a:fillRect/>
          </a:stretch>
        </p:blipFill>
        <p:spPr>
          <a:xfrm>
            <a:off x="11099940" y="4542075"/>
            <a:ext cx="302482" cy="305078"/>
          </a:xfrm>
          <a:prstGeom prst="rect">
            <a:avLst/>
          </a:prstGeom>
        </p:spPr>
      </p:pic>
      <p:cxnSp>
        <p:nvCxnSpPr>
          <p:cNvPr id="130" name="直接连接符 129">
            <a:extLst>
              <a:ext uri="{FF2B5EF4-FFF2-40B4-BE49-F238E27FC236}">
                <a16:creationId xmlns:a16="http://schemas.microsoft.com/office/drawing/2014/main" id="{FFE2CE84-F760-0341-CDDC-F1BFE7F3D723}"/>
              </a:ext>
            </a:extLst>
          </p:cNvPr>
          <p:cNvCxnSpPr>
            <a:cxnSpLocks/>
            <a:stCxn id="127" idx="3"/>
            <a:endCxn id="128" idx="1"/>
          </p:cNvCxnSpPr>
          <p:nvPr/>
        </p:nvCxnSpPr>
        <p:spPr>
          <a:xfrm flipV="1">
            <a:off x="9507712" y="4603173"/>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31" name="直接连接符 130">
            <a:extLst>
              <a:ext uri="{FF2B5EF4-FFF2-40B4-BE49-F238E27FC236}">
                <a16:creationId xmlns:a16="http://schemas.microsoft.com/office/drawing/2014/main" id="{94AA84A9-7230-484D-4B20-5E563CAD83E8}"/>
              </a:ext>
            </a:extLst>
          </p:cNvPr>
          <p:cNvCxnSpPr>
            <a:cxnSpLocks/>
            <a:stCxn id="128" idx="3"/>
            <a:endCxn id="129" idx="1"/>
          </p:cNvCxnSpPr>
          <p:nvPr/>
        </p:nvCxnSpPr>
        <p:spPr>
          <a:xfrm>
            <a:off x="10455066" y="4603173"/>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32" name="直接连接符 131">
            <a:extLst>
              <a:ext uri="{FF2B5EF4-FFF2-40B4-BE49-F238E27FC236}">
                <a16:creationId xmlns:a16="http://schemas.microsoft.com/office/drawing/2014/main" id="{DCB88E9D-6615-75C7-3E1A-BBEB3A99B4F6}"/>
              </a:ext>
            </a:extLst>
          </p:cNvPr>
          <p:cNvCxnSpPr>
            <a:cxnSpLocks/>
            <a:stCxn id="119" idx="2"/>
            <a:endCxn id="127" idx="0"/>
          </p:cNvCxnSpPr>
          <p:nvPr/>
        </p:nvCxnSpPr>
        <p:spPr>
          <a:xfrm>
            <a:off x="9155566" y="4363931"/>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33" name="直接连接符 132">
            <a:extLst>
              <a:ext uri="{FF2B5EF4-FFF2-40B4-BE49-F238E27FC236}">
                <a16:creationId xmlns:a16="http://schemas.microsoft.com/office/drawing/2014/main" id="{EBF1B974-0EED-82C9-FEDF-5D80B5348191}"/>
              </a:ext>
            </a:extLst>
          </p:cNvPr>
          <p:cNvCxnSpPr>
            <a:cxnSpLocks/>
            <a:stCxn id="120" idx="2"/>
            <a:endCxn id="128" idx="0"/>
          </p:cNvCxnSpPr>
          <p:nvPr/>
        </p:nvCxnSpPr>
        <p:spPr>
          <a:xfrm>
            <a:off x="10102921" y="4272490"/>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34" name="直接连接符 133">
            <a:extLst>
              <a:ext uri="{FF2B5EF4-FFF2-40B4-BE49-F238E27FC236}">
                <a16:creationId xmlns:a16="http://schemas.microsoft.com/office/drawing/2014/main" id="{AB28AB9C-421D-D436-86F1-7CAAD0CA84BF}"/>
              </a:ext>
            </a:extLst>
          </p:cNvPr>
          <p:cNvCxnSpPr>
            <a:cxnSpLocks/>
            <a:stCxn id="121" idx="2"/>
            <a:endCxn id="129" idx="0"/>
          </p:cNvCxnSpPr>
          <p:nvPr/>
        </p:nvCxnSpPr>
        <p:spPr>
          <a:xfrm>
            <a:off x="11050277" y="4363931"/>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sp>
        <p:nvSpPr>
          <p:cNvPr id="135" name="平行四边形 134">
            <a:extLst>
              <a:ext uri="{FF2B5EF4-FFF2-40B4-BE49-F238E27FC236}">
                <a16:creationId xmlns:a16="http://schemas.microsoft.com/office/drawing/2014/main" id="{23FB973D-8D5B-C7A8-A881-542CF29DB31A}"/>
              </a:ext>
            </a:extLst>
          </p:cNvPr>
          <p:cNvSpPr/>
          <p:nvPr/>
        </p:nvSpPr>
        <p:spPr>
          <a:xfrm rot="15355119">
            <a:off x="8921331" y="2714233"/>
            <a:ext cx="2251611" cy="2902874"/>
          </a:xfrm>
          <a:prstGeom prst="parallelogram">
            <a:avLst>
              <a:gd name="adj" fmla="val 32446"/>
            </a:avLst>
          </a:prstGeom>
          <a:noFill/>
          <a:ln w="190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文本框 135">
            <a:extLst>
              <a:ext uri="{FF2B5EF4-FFF2-40B4-BE49-F238E27FC236}">
                <a16:creationId xmlns:a16="http://schemas.microsoft.com/office/drawing/2014/main" id="{8EED47B9-EC00-4F73-9F87-A5DF8371F631}"/>
              </a:ext>
            </a:extLst>
          </p:cNvPr>
          <p:cNvSpPr txBox="1"/>
          <p:nvPr/>
        </p:nvSpPr>
        <p:spPr>
          <a:xfrm>
            <a:off x="8475722" y="1844646"/>
            <a:ext cx="3285672" cy="400110"/>
          </a:xfrm>
          <a:prstGeom prst="rect">
            <a:avLst/>
          </a:prstGeom>
          <a:solidFill>
            <a:srgbClr val="203864"/>
          </a:solidFill>
          <a:ln w="19050">
            <a:noFill/>
          </a:ln>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t>分布式</a:t>
            </a:r>
            <a:r>
              <a:rPr lang="en-US" altLang="zh-CN" dirty="0"/>
              <a:t>SDN</a:t>
            </a:r>
            <a:r>
              <a:rPr lang="zh-CN" altLang="en-US" dirty="0"/>
              <a:t>控制器架构</a:t>
            </a:r>
          </a:p>
        </p:txBody>
      </p:sp>
      <p:sp>
        <p:nvSpPr>
          <p:cNvPr id="139" name="文本框 138">
            <a:extLst>
              <a:ext uri="{FF2B5EF4-FFF2-40B4-BE49-F238E27FC236}">
                <a16:creationId xmlns:a16="http://schemas.microsoft.com/office/drawing/2014/main" id="{982537A3-E6BE-AD8E-6518-939310D49D80}"/>
              </a:ext>
            </a:extLst>
          </p:cNvPr>
          <p:cNvSpPr txBox="1"/>
          <p:nvPr/>
        </p:nvSpPr>
        <p:spPr>
          <a:xfrm>
            <a:off x="815820" y="929973"/>
            <a:ext cx="10621372" cy="8032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zh-CN" dirty="0"/>
              <a:t>软件定义卫星网络（</a:t>
            </a:r>
            <a:r>
              <a:rPr lang="en-US" altLang="zh-CN" dirty="0"/>
              <a:t>Software Defined Satellite Network</a:t>
            </a:r>
            <a:r>
              <a:rPr lang="zh-CN" altLang="zh-CN" dirty="0"/>
              <a:t>，</a:t>
            </a:r>
            <a:r>
              <a:rPr lang="en-US" altLang="zh-CN" dirty="0"/>
              <a:t>SDSN</a:t>
            </a:r>
            <a:r>
              <a:rPr lang="zh-CN" altLang="zh-CN" dirty="0"/>
              <a:t>）架构</a:t>
            </a:r>
            <a:r>
              <a:rPr lang="zh-CN" altLang="en-US" dirty="0"/>
              <a:t>的发展演变</a:t>
            </a:r>
          </a:p>
        </p:txBody>
      </p:sp>
      <p:pic>
        <p:nvPicPr>
          <p:cNvPr id="141" name="图形 140">
            <a:extLst>
              <a:ext uri="{FF2B5EF4-FFF2-40B4-BE49-F238E27FC236}">
                <a16:creationId xmlns:a16="http://schemas.microsoft.com/office/drawing/2014/main" id="{624F0DA4-C18E-443D-585D-5096513C65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64946" y="2455996"/>
            <a:ext cx="490620" cy="490620"/>
          </a:xfrm>
          <a:prstGeom prst="rect">
            <a:avLst/>
          </a:prstGeom>
        </p:spPr>
      </p:pic>
      <p:sp>
        <p:nvSpPr>
          <p:cNvPr id="149" name="文本框 148">
            <a:extLst>
              <a:ext uri="{FF2B5EF4-FFF2-40B4-BE49-F238E27FC236}">
                <a16:creationId xmlns:a16="http://schemas.microsoft.com/office/drawing/2014/main" id="{A1130DF5-E47C-19C9-CCFA-C18097721003}"/>
              </a:ext>
            </a:extLst>
          </p:cNvPr>
          <p:cNvSpPr txBox="1"/>
          <p:nvPr/>
        </p:nvSpPr>
        <p:spPr>
          <a:xfrm>
            <a:off x="5213078" y="4844109"/>
            <a:ext cx="1851522" cy="417358"/>
          </a:xfrm>
          <a:prstGeom prst="rect">
            <a:avLst/>
          </a:prstGeom>
          <a:noFill/>
        </p:spPr>
        <p:txBody>
          <a:bodyPr wrap="square" rtlCol="0">
            <a:spAutoFit/>
          </a:bodyPr>
          <a:lstStyle/>
          <a:p>
            <a:pPr algn="ctr">
              <a:lnSpc>
                <a:spcPct val="130000"/>
              </a:lnSpc>
            </a:pP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转发平面</a:t>
            </a:r>
          </a:p>
        </p:txBody>
      </p:sp>
      <p:sp>
        <p:nvSpPr>
          <p:cNvPr id="150" name="文本框 149">
            <a:extLst>
              <a:ext uri="{FF2B5EF4-FFF2-40B4-BE49-F238E27FC236}">
                <a16:creationId xmlns:a16="http://schemas.microsoft.com/office/drawing/2014/main" id="{86D16C5D-0463-A4E0-CF5D-75E90672ADBF}"/>
              </a:ext>
            </a:extLst>
          </p:cNvPr>
          <p:cNvSpPr txBox="1"/>
          <p:nvPr/>
        </p:nvSpPr>
        <p:spPr>
          <a:xfrm>
            <a:off x="4405291" y="2413649"/>
            <a:ext cx="1851522" cy="417358"/>
          </a:xfrm>
          <a:prstGeom prst="rect">
            <a:avLst/>
          </a:prstGeom>
          <a:noFill/>
        </p:spPr>
        <p:txBody>
          <a:bodyPr wrap="square" rtlCol="0">
            <a:spAutoFit/>
          </a:bodyPr>
          <a:lstStyle/>
          <a:p>
            <a:pPr algn="ctr">
              <a:lnSpc>
                <a:spcPct val="130000"/>
              </a:lnSpc>
            </a:pP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控制平面</a:t>
            </a:r>
          </a:p>
        </p:txBody>
      </p:sp>
      <p:cxnSp>
        <p:nvCxnSpPr>
          <p:cNvPr id="194" name="直接箭头连接符 193">
            <a:extLst>
              <a:ext uri="{FF2B5EF4-FFF2-40B4-BE49-F238E27FC236}">
                <a16:creationId xmlns:a16="http://schemas.microsoft.com/office/drawing/2014/main" id="{F578D94F-8EBE-5B84-F9D5-3C543BA5E360}"/>
              </a:ext>
            </a:extLst>
          </p:cNvPr>
          <p:cNvCxnSpPr>
            <a:cxnSpLocks/>
          </p:cNvCxnSpPr>
          <p:nvPr/>
        </p:nvCxnSpPr>
        <p:spPr>
          <a:xfrm>
            <a:off x="1945323" y="2687824"/>
            <a:ext cx="625237" cy="0"/>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95" name="直接连接符 194">
            <a:extLst>
              <a:ext uri="{FF2B5EF4-FFF2-40B4-BE49-F238E27FC236}">
                <a16:creationId xmlns:a16="http://schemas.microsoft.com/office/drawing/2014/main" id="{9D54A6C5-970D-FE14-EDC9-5AA80B916056}"/>
              </a:ext>
            </a:extLst>
          </p:cNvPr>
          <p:cNvCxnSpPr>
            <a:cxnSpLocks/>
          </p:cNvCxnSpPr>
          <p:nvPr/>
        </p:nvCxnSpPr>
        <p:spPr>
          <a:xfrm>
            <a:off x="1962562" y="3000974"/>
            <a:ext cx="590758" cy="0"/>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96" name="文本框 195">
            <a:extLst>
              <a:ext uri="{FF2B5EF4-FFF2-40B4-BE49-F238E27FC236}">
                <a16:creationId xmlns:a16="http://schemas.microsoft.com/office/drawing/2014/main" id="{DFD289A5-D267-4B60-DF4C-5160A0A73ECA}"/>
              </a:ext>
            </a:extLst>
          </p:cNvPr>
          <p:cNvSpPr txBox="1"/>
          <p:nvPr/>
        </p:nvSpPr>
        <p:spPr>
          <a:xfrm>
            <a:off x="2595772" y="2433450"/>
            <a:ext cx="1163782" cy="417358"/>
          </a:xfrm>
          <a:prstGeom prst="rect">
            <a:avLst/>
          </a:prstGeom>
          <a:noFill/>
        </p:spPr>
        <p:txBody>
          <a:bodyPr wrap="square" rtlCol="0">
            <a:spAutoFit/>
          </a:bodyPr>
          <a:lstStyle/>
          <a:p>
            <a:pPr algn="ctr">
              <a:lnSpc>
                <a:spcPct val="130000"/>
              </a:lnSpc>
            </a:pP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状态同步</a:t>
            </a:r>
          </a:p>
        </p:txBody>
      </p:sp>
      <p:sp>
        <p:nvSpPr>
          <p:cNvPr id="197" name="文本框 196">
            <a:extLst>
              <a:ext uri="{FF2B5EF4-FFF2-40B4-BE49-F238E27FC236}">
                <a16:creationId xmlns:a16="http://schemas.microsoft.com/office/drawing/2014/main" id="{62B765C6-FF87-804F-A9F6-D06A765575DF}"/>
              </a:ext>
            </a:extLst>
          </p:cNvPr>
          <p:cNvSpPr txBox="1"/>
          <p:nvPr/>
        </p:nvSpPr>
        <p:spPr>
          <a:xfrm>
            <a:off x="2595772" y="2747905"/>
            <a:ext cx="1163782" cy="417358"/>
          </a:xfrm>
          <a:prstGeom prst="rect">
            <a:avLst/>
          </a:prstGeom>
          <a:noFill/>
        </p:spPr>
        <p:txBody>
          <a:bodyPr wrap="square" rtlCol="0">
            <a:spAutoFit/>
          </a:bodyPr>
          <a:lstStyle/>
          <a:p>
            <a:pPr algn="ctr">
              <a:lnSpc>
                <a:spcPct val="130000"/>
              </a:lnSpc>
            </a:pP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数据转发</a:t>
            </a:r>
          </a:p>
        </p:txBody>
      </p:sp>
      <p:sp>
        <p:nvSpPr>
          <p:cNvPr id="199" name="文本框 198">
            <a:extLst>
              <a:ext uri="{FF2B5EF4-FFF2-40B4-BE49-F238E27FC236}">
                <a16:creationId xmlns:a16="http://schemas.microsoft.com/office/drawing/2014/main" id="{4BE96E3C-DE7B-6862-3934-BF7E16ABCC1E}"/>
              </a:ext>
            </a:extLst>
          </p:cNvPr>
          <p:cNvSpPr txBox="1"/>
          <p:nvPr/>
        </p:nvSpPr>
        <p:spPr>
          <a:xfrm>
            <a:off x="586045" y="5261467"/>
            <a:ext cx="3791593" cy="1015663"/>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节点计算和存储消耗大</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zh-CN" sz="2000" b="1" dirty="0">
                <a:solidFill>
                  <a:srgbClr val="203864"/>
                </a:solidFill>
                <a:latin typeface="微软雅黑" panose="020B0503020204020204" pitchFamily="34" charset="-122"/>
                <a:ea typeface="微软雅黑" panose="020B0503020204020204" pitchFamily="34" charset="-122"/>
              </a:rPr>
              <a:t>路由</a:t>
            </a:r>
            <a:r>
              <a:rPr lang="zh-CN" altLang="en-US" sz="2000" b="1" dirty="0">
                <a:solidFill>
                  <a:srgbClr val="203864"/>
                </a:solidFill>
                <a:latin typeface="微软雅黑" panose="020B0503020204020204" pitchFamily="34" charset="-122"/>
                <a:ea typeface="微软雅黑" panose="020B0503020204020204" pitchFamily="34" charset="-122"/>
              </a:rPr>
              <a:t>收敛慢且开销大</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zh-CN" sz="2000" b="1" dirty="0">
                <a:solidFill>
                  <a:srgbClr val="203864"/>
                </a:solidFill>
                <a:latin typeface="微软雅黑" panose="020B0503020204020204" pitchFamily="34" charset="-122"/>
                <a:ea typeface="微软雅黑" panose="020B0503020204020204" pitchFamily="34" charset="-122"/>
              </a:rPr>
              <a:t>状态同步</a:t>
            </a:r>
            <a:r>
              <a:rPr lang="zh-CN" altLang="en-US" sz="2000" b="1" dirty="0">
                <a:solidFill>
                  <a:srgbClr val="203864"/>
                </a:solidFill>
                <a:latin typeface="微软雅黑" panose="020B0503020204020204" pitchFamily="34" charset="-122"/>
                <a:ea typeface="微软雅黑" panose="020B0503020204020204" pitchFamily="34" charset="-122"/>
              </a:rPr>
              <a:t>占用带宽资源</a:t>
            </a:r>
            <a:endParaRPr lang="en-US" altLang="zh-CN" sz="2000" b="1" dirty="0">
              <a:solidFill>
                <a:srgbClr val="203864"/>
              </a:solidFill>
              <a:latin typeface="微软雅黑" panose="020B0503020204020204" pitchFamily="34" charset="-122"/>
              <a:ea typeface="微软雅黑" panose="020B0503020204020204" pitchFamily="34" charset="-122"/>
            </a:endParaRPr>
          </a:p>
        </p:txBody>
      </p:sp>
      <p:sp>
        <p:nvSpPr>
          <p:cNvPr id="200" name="文本框 199">
            <a:extLst>
              <a:ext uri="{FF2B5EF4-FFF2-40B4-BE49-F238E27FC236}">
                <a16:creationId xmlns:a16="http://schemas.microsoft.com/office/drawing/2014/main" id="{D92BC17F-7CB1-BC9E-2949-57F361D2A9D8}"/>
              </a:ext>
            </a:extLst>
          </p:cNvPr>
          <p:cNvSpPr txBox="1"/>
          <p:nvPr/>
        </p:nvSpPr>
        <p:spPr>
          <a:xfrm>
            <a:off x="4405291" y="5212497"/>
            <a:ext cx="3791593" cy="1323439"/>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节点功能简化降低资源消耗</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动态路由实时优化</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单点故障和性能瓶颈</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控制器与交换机平均距离长</a:t>
            </a:r>
          </a:p>
        </p:txBody>
      </p:sp>
      <p:cxnSp>
        <p:nvCxnSpPr>
          <p:cNvPr id="204" name="直接连接符 203">
            <a:extLst>
              <a:ext uri="{FF2B5EF4-FFF2-40B4-BE49-F238E27FC236}">
                <a16:creationId xmlns:a16="http://schemas.microsoft.com/office/drawing/2014/main" id="{3D3EA81F-BD3C-E459-389E-45FC7135C9F8}"/>
              </a:ext>
            </a:extLst>
          </p:cNvPr>
          <p:cNvCxnSpPr>
            <a:cxnSpLocks/>
          </p:cNvCxnSpPr>
          <p:nvPr/>
        </p:nvCxnSpPr>
        <p:spPr>
          <a:xfrm flipH="1">
            <a:off x="9324261" y="4181296"/>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05" name="直接连接符 204">
            <a:extLst>
              <a:ext uri="{FF2B5EF4-FFF2-40B4-BE49-F238E27FC236}">
                <a16:creationId xmlns:a16="http://schemas.microsoft.com/office/drawing/2014/main" id="{4A86C573-13A0-52AC-0CCC-AB183B676AB7}"/>
              </a:ext>
            </a:extLst>
          </p:cNvPr>
          <p:cNvCxnSpPr>
            <a:cxnSpLocks/>
          </p:cNvCxnSpPr>
          <p:nvPr/>
        </p:nvCxnSpPr>
        <p:spPr>
          <a:xfrm rot="983034" flipH="1">
            <a:off x="10251220" y="4186940"/>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06" name="直接连接符 205">
            <a:extLst>
              <a:ext uri="{FF2B5EF4-FFF2-40B4-BE49-F238E27FC236}">
                <a16:creationId xmlns:a16="http://schemas.microsoft.com/office/drawing/2014/main" id="{60529663-CD9E-4A3D-5C88-EF19B1DDDDC9}"/>
              </a:ext>
            </a:extLst>
          </p:cNvPr>
          <p:cNvCxnSpPr>
            <a:cxnSpLocks/>
          </p:cNvCxnSpPr>
          <p:nvPr/>
        </p:nvCxnSpPr>
        <p:spPr>
          <a:xfrm rot="937391" flipH="1">
            <a:off x="10457030" y="4664857"/>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07" name="直接连接符 206">
            <a:extLst>
              <a:ext uri="{FF2B5EF4-FFF2-40B4-BE49-F238E27FC236}">
                <a16:creationId xmlns:a16="http://schemas.microsoft.com/office/drawing/2014/main" id="{469D84FF-AE26-FB71-C503-52EC4C3C1766}"/>
              </a:ext>
            </a:extLst>
          </p:cNvPr>
          <p:cNvCxnSpPr>
            <a:cxnSpLocks/>
          </p:cNvCxnSpPr>
          <p:nvPr/>
        </p:nvCxnSpPr>
        <p:spPr>
          <a:xfrm flipH="1">
            <a:off x="9504219" y="4662617"/>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08" name="直接连接符 207">
            <a:extLst>
              <a:ext uri="{FF2B5EF4-FFF2-40B4-BE49-F238E27FC236}">
                <a16:creationId xmlns:a16="http://schemas.microsoft.com/office/drawing/2014/main" id="{828D9DD5-5671-55AB-1567-BDCBD8133834}"/>
              </a:ext>
            </a:extLst>
          </p:cNvPr>
          <p:cNvCxnSpPr>
            <a:cxnSpLocks/>
          </p:cNvCxnSpPr>
          <p:nvPr/>
        </p:nvCxnSpPr>
        <p:spPr>
          <a:xfrm flipH="1">
            <a:off x="9092982" y="3706847"/>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09" name="直接连接符 208">
            <a:extLst>
              <a:ext uri="{FF2B5EF4-FFF2-40B4-BE49-F238E27FC236}">
                <a16:creationId xmlns:a16="http://schemas.microsoft.com/office/drawing/2014/main" id="{B50C2F0F-080E-72A9-41CB-2F0278F41A06}"/>
              </a:ext>
            </a:extLst>
          </p:cNvPr>
          <p:cNvCxnSpPr>
            <a:cxnSpLocks/>
          </p:cNvCxnSpPr>
          <p:nvPr/>
        </p:nvCxnSpPr>
        <p:spPr>
          <a:xfrm rot="983034" flipH="1">
            <a:off x="10034161" y="3698215"/>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10" name="直接连接符 209">
            <a:extLst>
              <a:ext uri="{FF2B5EF4-FFF2-40B4-BE49-F238E27FC236}">
                <a16:creationId xmlns:a16="http://schemas.microsoft.com/office/drawing/2014/main" id="{C300F2F5-8DAB-61CA-EB22-5E5CD7D22F19}"/>
              </a:ext>
            </a:extLst>
          </p:cNvPr>
          <p:cNvCxnSpPr>
            <a:cxnSpLocks/>
          </p:cNvCxnSpPr>
          <p:nvPr/>
        </p:nvCxnSpPr>
        <p:spPr>
          <a:xfrm rot="3340913" flipH="1">
            <a:off x="8873383" y="3983322"/>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11" name="直接连接符 210">
            <a:extLst>
              <a:ext uri="{FF2B5EF4-FFF2-40B4-BE49-F238E27FC236}">
                <a16:creationId xmlns:a16="http://schemas.microsoft.com/office/drawing/2014/main" id="{6C3BD0F1-F5FC-3642-D965-31E08733E074}"/>
              </a:ext>
            </a:extLst>
          </p:cNvPr>
          <p:cNvCxnSpPr>
            <a:cxnSpLocks/>
          </p:cNvCxnSpPr>
          <p:nvPr/>
        </p:nvCxnSpPr>
        <p:spPr>
          <a:xfrm rot="3340913" flipH="1">
            <a:off x="9055283" y="4450415"/>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12" name="直接连接符 211">
            <a:extLst>
              <a:ext uri="{FF2B5EF4-FFF2-40B4-BE49-F238E27FC236}">
                <a16:creationId xmlns:a16="http://schemas.microsoft.com/office/drawing/2014/main" id="{FF860931-5218-4DC6-2C0D-579CBABFF874}"/>
              </a:ext>
            </a:extLst>
          </p:cNvPr>
          <p:cNvCxnSpPr>
            <a:cxnSpLocks/>
          </p:cNvCxnSpPr>
          <p:nvPr/>
        </p:nvCxnSpPr>
        <p:spPr>
          <a:xfrm rot="3340913" flipH="1">
            <a:off x="10748481" y="3976325"/>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13" name="直接连接符 212">
            <a:extLst>
              <a:ext uri="{FF2B5EF4-FFF2-40B4-BE49-F238E27FC236}">
                <a16:creationId xmlns:a16="http://schemas.microsoft.com/office/drawing/2014/main" id="{FEC5004B-7687-2248-78CD-1DB2B6D1993C}"/>
              </a:ext>
            </a:extLst>
          </p:cNvPr>
          <p:cNvCxnSpPr>
            <a:cxnSpLocks/>
          </p:cNvCxnSpPr>
          <p:nvPr/>
        </p:nvCxnSpPr>
        <p:spPr>
          <a:xfrm rot="3340913" flipH="1">
            <a:off x="10942482" y="4449170"/>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321" name="组合 320">
            <a:extLst>
              <a:ext uri="{FF2B5EF4-FFF2-40B4-BE49-F238E27FC236}">
                <a16:creationId xmlns:a16="http://schemas.microsoft.com/office/drawing/2014/main" id="{CF50976F-F89E-9E55-FC3B-3C2E7573245F}"/>
              </a:ext>
            </a:extLst>
          </p:cNvPr>
          <p:cNvGrpSpPr/>
          <p:nvPr/>
        </p:nvGrpSpPr>
        <p:grpSpPr>
          <a:xfrm>
            <a:off x="308014" y="3370608"/>
            <a:ext cx="3678755" cy="1724765"/>
            <a:chOff x="264922" y="3293256"/>
            <a:chExt cx="3678755" cy="1724765"/>
          </a:xfrm>
        </p:grpSpPr>
        <p:sp>
          <p:nvSpPr>
            <p:cNvPr id="6" name="椭圆 5">
              <a:extLst>
                <a:ext uri="{FF2B5EF4-FFF2-40B4-BE49-F238E27FC236}">
                  <a16:creationId xmlns:a16="http://schemas.microsoft.com/office/drawing/2014/main" id="{A9CA8990-7CDD-9091-0E7D-76D8236A4396}"/>
                </a:ext>
              </a:extLst>
            </p:cNvPr>
            <p:cNvSpPr/>
            <p:nvPr/>
          </p:nvSpPr>
          <p:spPr>
            <a:xfrm>
              <a:off x="264922" y="3293256"/>
              <a:ext cx="3678755" cy="1724765"/>
            </a:xfrm>
            <a:prstGeom prst="ellipse">
              <a:avLst/>
            </a:prstGeom>
            <a:ln w="19050">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b="1"/>
            </a:p>
          </p:txBody>
        </p:sp>
        <p:pic>
          <p:nvPicPr>
            <p:cNvPr id="7" name="图形 6">
              <a:extLst>
                <a:ext uri="{FF2B5EF4-FFF2-40B4-BE49-F238E27FC236}">
                  <a16:creationId xmlns:a16="http://schemas.microsoft.com/office/drawing/2014/main" id="{01327EC2-E5BE-B298-48B5-AF76DF2A64A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9999" y="3475621"/>
              <a:ext cx="302482" cy="305078"/>
            </a:xfrm>
            <a:prstGeom prst="rect">
              <a:avLst/>
            </a:prstGeom>
          </p:spPr>
        </p:pic>
        <p:pic>
          <p:nvPicPr>
            <p:cNvPr id="8" name="图形 7">
              <a:extLst>
                <a:ext uri="{FF2B5EF4-FFF2-40B4-BE49-F238E27FC236}">
                  <a16:creationId xmlns:a16="http://schemas.microsoft.com/office/drawing/2014/main" id="{B83C3E24-CE24-1EDE-87DE-9AFAAC0F579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97353" y="3384180"/>
              <a:ext cx="302482" cy="305078"/>
            </a:xfrm>
            <a:prstGeom prst="rect">
              <a:avLst/>
            </a:prstGeom>
          </p:spPr>
        </p:pic>
        <p:pic>
          <p:nvPicPr>
            <p:cNvPr id="9" name="图形 8">
              <a:extLst>
                <a:ext uri="{FF2B5EF4-FFF2-40B4-BE49-F238E27FC236}">
                  <a16:creationId xmlns:a16="http://schemas.microsoft.com/office/drawing/2014/main" id="{569FACB1-A845-39C8-04A2-945ED3F825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44709" y="3475621"/>
              <a:ext cx="302482" cy="305078"/>
            </a:xfrm>
            <a:prstGeom prst="rect">
              <a:avLst/>
            </a:prstGeom>
          </p:spPr>
        </p:pic>
        <p:cxnSp>
          <p:nvCxnSpPr>
            <p:cNvPr id="10" name="直接连接符 9">
              <a:extLst>
                <a:ext uri="{FF2B5EF4-FFF2-40B4-BE49-F238E27FC236}">
                  <a16:creationId xmlns:a16="http://schemas.microsoft.com/office/drawing/2014/main" id="{185647D1-2277-4ED2-8D6C-965FFADBC971}"/>
                </a:ext>
              </a:extLst>
            </p:cNvPr>
            <p:cNvCxnSpPr>
              <a:cxnSpLocks/>
              <a:stCxn id="7" idx="3"/>
              <a:endCxn id="8" idx="1"/>
            </p:cNvCxnSpPr>
            <p:nvPr/>
          </p:nvCxnSpPr>
          <p:spPr>
            <a:xfrm flipV="1">
              <a:off x="1152481" y="3536719"/>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1C01F6B3-2960-8D14-2AB2-37D1C7FABD71}"/>
                </a:ext>
              </a:extLst>
            </p:cNvPr>
            <p:cNvCxnSpPr>
              <a:cxnSpLocks/>
              <a:stCxn id="8" idx="3"/>
              <a:endCxn id="9" idx="1"/>
            </p:cNvCxnSpPr>
            <p:nvPr/>
          </p:nvCxnSpPr>
          <p:spPr>
            <a:xfrm>
              <a:off x="2099835" y="3536719"/>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pic>
          <p:nvPicPr>
            <p:cNvPr id="12" name="图形 11">
              <a:extLst>
                <a:ext uri="{FF2B5EF4-FFF2-40B4-BE49-F238E27FC236}">
                  <a16:creationId xmlns:a16="http://schemas.microsoft.com/office/drawing/2014/main" id="{2E047921-49EF-6FB1-B70F-A91886E4F2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7022" y="3958844"/>
              <a:ext cx="302482" cy="305078"/>
            </a:xfrm>
            <a:prstGeom prst="rect">
              <a:avLst/>
            </a:prstGeom>
          </p:spPr>
        </p:pic>
        <p:pic>
          <p:nvPicPr>
            <p:cNvPr id="14" name="图形 13">
              <a:extLst>
                <a:ext uri="{FF2B5EF4-FFF2-40B4-BE49-F238E27FC236}">
                  <a16:creationId xmlns:a16="http://schemas.microsoft.com/office/drawing/2014/main" id="{B2679052-A815-DA2A-25E9-368624C5633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04377" y="3867403"/>
              <a:ext cx="302482" cy="305078"/>
            </a:xfrm>
            <a:prstGeom prst="rect">
              <a:avLst/>
            </a:prstGeom>
          </p:spPr>
        </p:pic>
        <p:pic>
          <p:nvPicPr>
            <p:cNvPr id="15" name="图形 14">
              <a:extLst>
                <a:ext uri="{FF2B5EF4-FFF2-40B4-BE49-F238E27FC236}">
                  <a16:creationId xmlns:a16="http://schemas.microsoft.com/office/drawing/2014/main" id="{E7C500E0-F036-4FEC-67DF-344D9FE0DF9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51733" y="3958844"/>
              <a:ext cx="302482" cy="305078"/>
            </a:xfrm>
            <a:prstGeom prst="rect">
              <a:avLst/>
            </a:prstGeom>
          </p:spPr>
        </p:pic>
        <p:cxnSp>
          <p:nvCxnSpPr>
            <p:cNvPr id="17" name="直接连接符 16">
              <a:extLst>
                <a:ext uri="{FF2B5EF4-FFF2-40B4-BE49-F238E27FC236}">
                  <a16:creationId xmlns:a16="http://schemas.microsoft.com/office/drawing/2014/main" id="{7843F357-E4AD-347E-2E82-15966168E5B9}"/>
                </a:ext>
              </a:extLst>
            </p:cNvPr>
            <p:cNvCxnSpPr>
              <a:cxnSpLocks/>
              <a:stCxn id="12" idx="3"/>
              <a:endCxn id="14" idx="1"/>
            </p:cNvCxnSpPr>
            <p:nvPr/>
          </p:nvCxnSpPr>
          <p:spPr>
            <a:xfrm flipV="1">
              <a:off x="1359504" y="4019942"/>
              <a:ext cx="644873"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A0E3E0C-1636-363A-D444-6BD475BABD44}"/>
                </a:ext>
              </a:extLst>
            </p:cNvPr>
            <p:cNvCxnSpPr>
              <a:cxnSpLocks/>
              <a:stCxn id="14" idx="3"/>
              <a:endCxn id="15" idx="1"/>
            </p:cNvCxnSpPr>
            <p:nvPr/>
          </p:nvCxnSpPr>
          <p:spPr>
            <a:xfrm>
              <a:off x="2306859" y="4019942"/>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F3025283-279F-59C4-F398-296F41ED6E9D}"/>
                </a:ext>
              </a:extLst>
            </p:cNvPr>
            <p:cNvCxnSpPr>
              <a:cxnSpLocks/>
              <a:stCxn id="7" idx="2"/>
              <a:endCxn id="12" idx="0"/>
            </p:cNvCxnSpPr>
            <p:nvPr/>
          </p:nvCxnSpPr>
          <p:spPr>
            <a:xfrm>
              <a:off x="1001240" y="3780699"/>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1076BA58-3BCD-F057-A8D4-49429CF79BE3}"/>
                </a:ext>
              </a:extLst>
            </p:cNvPr>
            <p:cNvCxnSpPr>
              <a:cxnSpLocks/>
              <a:stCxn id="8" idx="2"/>
              <a:endCxn id="14" idx="0"/>
            </p:cNvCxnSpPr>
            <p:nvPr/>
          </p:nvCxnSpPr>
          <p:spPr>
            <a:xfrm>
              <a:off x="1948595" y="3689258"/>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78531E94-A1F0-C79C-B77D-5A9FBF03D627}"/>
                </a:ext>
              </a:extLst>
            </p:cNvPr>
            <p:cNvCxnSpPr>
              <a:cxnSpLocks/>
              <a:stCxn id="9" idx="2"/>
              <a:endCxn id="15" idx="0"/>
            </p:cNvCxnSpPr>
            <p:nvPr/>
          </p:nvCxnSpPr>
          <p:spPr>
            <a:xfrm>
              <a:off x="2895950" y="3780699"/>
              <a:ext cx="207024" cy="178145"/>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pic>
          <p:nvPicPr>
            <p:cNvPr id="22" name="图形 21">
              <a:extLst>
                <a:ext uri="{FF2B5EF4-FFF2-40B4-BE49-F238E27FC236}">
                  <a16:creationId xmlns:a16="http://schemas.microsoft.com/office/drawing/2014/main" id="{ADBE4E55-BC9C-E603-6A56-980B89FEAF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57927" y="4442066"/>
              <a:ext cx="302482" cy="305078"/>
            </a:xfrm>
            <a:prstGeom prst="rect">
              <a:avLst/>
            </a:prstGeom>
          </p:spPr>
        </p:pic>
        <p:pic>
          <p:nvPicPr>
            <p:cNvPr id="23" name="图形 22">
              <a:extLst>
                <a:ext uri="{FF2B5EF4-FFF2-40B4-BE49-F238E27FC236}">
                  <a16:creationId xmlns:a16="http://schemas.microsoft.com/office/drawing/2014/main" id="{1DA84217-D371-1685-24C8-6D834C9F29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05281" y="4350625"/>
              <a:ext cx="302482" cy="305078"/>
            </a:xfrm>
            <a:prstGeom prst="rect">
              <a:avLst/>
            </a:prstGeom>
          </p:spPr>
        </p:pic>
        <p:pic>
          <p:nvPicPr>
            <p:cNvPr id="24" name="图形 23">
              <a:extLst>
                <a:ext uri="{FF2B5EF4-FFF2-40B4-BE49-F238E27FC236}">
                  <a16:creationId xmlns:a16="http://schemas.microsoft.com/office/drawing/2014/main" id="{7147CDAB-A36B-D702-0727-FBDBC582EBF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52637" y="4442066"/>
              <a:ext cx="302482" cy="305078"/>
            </a:xfrm>
            <a:prstGeom prst="rect">
              <a:avLst/>
            </a:prstGeom>
          </p:spPr>
        </p:pic>
        <p:cxnSp>
          <p:nvCxnSpPr>
            <p:cNvPr id="25" name="直接连接符 24">
              <a:extLst>
                <a:ext uri="{FF2B5EF4-FFF2-40B4-BE49-F238E27FC236}">
                  <a16:creationId xmlns:a16="http://schemas.microsoft.com/office/drawing/2014/main" id="{10076AF3-69F2-3CC9-3D5B-7F489CF26F02}"/>
                </a:ext>
              </a:extLst>
            </p:cNvPr>
            <p:cNvCxnSpPr>
              <a:cxnSpLocks/>
              <a:stCxn id="22" idx="3"/>
              <a:endCxn id="23" idx="1"/>
            </p:cNvCxnSpPr>
            <p:nvPr/>
          </p:nvCxnSpPr>
          <p:spPr>
            <a:xfrm flipV="1">
              <a:off x="1560409" y="4503164"/>
              <a:ext cx="644872"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23774EFB-3256-1FDE-A718-721E1167CB5D}"/>
                </a:ext>
              </a:extLst>
            </p:cNvPr>
            <p:cNvCxnSpPr>
              <a:cxnSpLocks/>
              <a:stCxn id="23" idx="3"/>
              <a:endCxn id="24" idx="1"/>
            </p:cNvCxnSpPr>
            <p:nvPr/>
          </p:nvCxnSpPr>
          <p:spPr>
            <a:xfrm>
              <a:off x="2507763" y="4503164"/>
              <a:ext cx="644874" cy="91441"/>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DCA19586-EA7A-34B2-8926-FF67251B8B44}"/>
                </a:ext>
              </a:extLst>
            </p:cNvPr>
            <p:cNvCxnSpPr>
              <a:cxnSpLocks/>
              <a:stCxn id="12" idx="2"/>
              <a:endCxn id="22" idx="0"/>
            </p:cNvCxnSpPr>
            <p:nvPr/>
          </p:nvCxnSpPr>
          <p:spPr>
            <a:xfrm>
              <a:off x="1208263" y="4263922"/>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65EB3727-BAC4-F2D2-D0FE-6FBFF442A903}"/>
                </a:ext>
              </a:extLst>
            </p:cNvPr>
            <p:cNvCxnSpPr>
              <a:cxnSpLocks/>
              <a:stCxn id="14" idx="2"/>
              <a:endCxn id="23" idx="0"/>
            </p:cNvCxnSpPr>
            <p:nvPr/>
          </p:nvCxnSpPr>
          <p:spPr>
            <a:xfrm>
              <a:off x="2155618" y="4172481"/>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507C7116-6CFD-CFE1-0936-B8CBEC0B404B}"/>
                </a:ext>
              </a:extLst>
            </p:cNvPr>
            <p:cNvCxnSpPr>
              <a:cxnSpLocks/>
              <a:stCxn id="15" idx="2"/>
              <a:endCxn id="24" idx="0"/>
            </p:cNvCxnSpPr>
            <p:nvPr/>
          </p:nvCxnSpPr>
          <p:spPr>
            <a:xfrm>
              <a:off x="3102974" y="4263922"/>
              <a:ext cx="200904" cy="178144"/>
            </a:xfrm>
            <a:prstGeom prst="line">
              <a:avLst/>
            </a:prstGeom>
            <a:ln w="12700">
              <a:solidFill>
                <a:schemeClr val="tx1">
                  <a:lumMod val="75000"/>
                  <a:lumOff val="25000"/>
                </a:schemeClr>
              </a:solidFill>
              <a:prstDash val="sysDash"/>
            </a:ln>
          </p:spPr>
          <p:style>
            <a:lnRef idx="1">
              <a:schemeClr val="dk1"/>
            </a:lnRef>
            <a:fillRef idx="0">
              <a:schemeClr val="dk1"/>
            </a:fillRef>
            <a:effectRef idx="0">
              <a:schemeClr val="dk1"/>
            </a:effectRef>
            <a:fontRef idx="minor">
              <a:schemeClr val="tx1"/>
            </a:fontRef>
          </p:style>
        </p:cxnSp>
        <p:cxnSp>
          <p:nvCxnSpPr>
            <p:cNvPr id="151" name="直接连接符 150">
              <a:extLst>
                <a:ext uri="{FF2B5EF4-FFF2-40B4-BE49-F238E27FC236}">
                  <a16:creationId xmlns:a16="http://schemas.microsoft.com/office/drawing/2014/main" id="{DE2FD897-824D-AAB4-B927-C793A4E5CDE0}"/>
                </a:ext>
              </a:extLst>
            </p:cNvPr>
            <p:cNvCxnSpPr>
              <a:cxnSpLocks/>
            </p:cNvCxnSpPr>
            <p:nvPr/>
          </p:nvCxnSpPr>
          <p:spPr>
            <a:xfrm flipH="1">
              <a:off x="1388379" y="4088191"/>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4">
              <a:extLst>
                <a:ext uri="{FF2B5EF4-FFF2-40B4-BE49-F238E27FC236}">
                  <a16:creationId xmlns:a16="http://schemas.microsoft.com/office/drawing/2014/main" id="{7AB9FB06-EDD4-E593-04C1-D7DC6CF12E2B}"/>
                </a:ext>
              </a:extLst>
            </p:cNvPr>
            <p:cNvCxnSpPr>
              <a:cxnSpLocks/>
            </p:cNvCxnSpPr>
            <p:nvPr/>
          </p:nvCxnSpPr>
          <p:spPr>
            <a:xfrm flipV="1">
              <a:off x="1340358" y="3956247"/>
              <a:ext cx="662384"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66" name="直接连接符 165">
              <a:extLst>
                <a:ext uri="{FF2B5EF4-FFF2-40B4-BE49-F238E27FC236}">
                  <a16:creationId xmlns:a16="http://schemas.microsoft.com/office/drawing/2014/main" id="{123118B9-6019-BE33-81C5-8B7853118D7C}"/>
                </a:ext>
              </a:extLst>
            </p:cNvPr>
            <p:cNvCxnSpPr>
              <a:cxnSpLocks/>
            </p:cNvCxnSpPr>
            <p:nvPr/>
          </p:nvCxnSpPr>
          <p:spPr>
            <a:xfrm rot="983034" flipH="1">
              <a:off x="2315338" y="4093835"/>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67" name="直接箭头连接符 166">
              <a:extLst>
                <a:ext uri="{FF2B5EF4-FFF2-40B4-BE49-F238E27FC236}">
                  <a16:creationId xmlns:a16="http://schemas.microsoft.com/office/drawing/2014/main" id="{FD8AFADE-9BFE-C5EC-562A-CBBC472C1A2A}"/>
                </a:ext>
              </a:extLst>
            </p:cNvPr>
            <p:cNvCxnSpPr>
              <a:cxnSpLocks/>
            </p:cNvCxnSpPr>
            <p:nvPr/>
          </p:nvCxnSpPr>
          <p:spPr>
            <a:xfrm rot="983034" flipV="1">
              <a:off x="2305614" y="3958963"/>
              <a:ext cx="662384"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69" name="直接连接符 168">
              <a:extLst>
                <a:ext uri="{FF2B5EF4-FFF2-40B4-BE49-F238E27FC236}">
                  <a16:creationId xmlns:a16="http://schemas.microsoft.com/office/drawing/2014/main" id="{5929811F-AF2D-B32F-A76C-EFFB966F6511}"/>
                </a:ext>
              </a:extLst>
            </p:cNvPr>
            <p:cNvCxnSpPr>
              <a:cxnSpLocks/>
            </p:cNvCxnSpPr>
            <p:nvPr/>
          </p:nvCxnSpPr>
          <p:spPr>
            <a:xfrm rot="937391" flipH="1">
              <a:off x="2521148" y="4571752"/>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70" name="直接箭头连接符 169">
              <a:extLst>
                <a:ext uri="{FF2B5EF4-FFF2-40B4-BE49-F238E27FC236}">
                  <a16:creationId xmlns:a16="http://schemas.microsoft.com/office/drawing/2014/main" id="{0E3251D8-7DCB-A61F-28B5-D8844B40458B}"/>
                </a:ext>
              </a:extLst>
            </p:cNvPr>
            <p:cNvCxnSpPr>
              <a:cxnSpLocks/>
            </p:cNvCxnSpPr>
            <p:nvPr/>
          </p:nvCxnSpPr>
          <p:spPr>
            <a:xfrm rot="937391" flipV="1">
              <a:off x="2509637" y="4436772"/>
              <a:ext cx="662384"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72" name="直接连接符 171">
              <a:extLst>
                <a:ext uri="{FF2B5EF4-FFF2-40B4-BE49-F238E27FC236}">
                  <a16:creationId xmlns:a16="http://schemas.microsoft.com/office/drawing/2014/main" id="{0DB98E0B-6365-AB50-1103-74D9F835690C}"/>
                </a:ext>
              </a:extLst>
            </p:cNvPr>
            <p:cNvCxnSpPr>
              <a:cxnSpLocks/>
            </p:cNvCxnSpPr>
            <p:nvPr/>
          </p:nvCxnSpPr>
          <p:spPr>
            <a:xfrm flipH="1">
              <a:off x="1568337" y="4569512"/>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73" name="直接箭头连接符 172">
              <a:extLst>
                <a:ext uri="{FF2B5EF4-FFF2-40B4-BE49-F238E27FC236}">
                  <a16:creationId xmlns:a16="http://schemas.microsoft.com/office/drawing/2014/main" id="{86D03959-50EA-FDEE-B45C-AF6A008116EC}"/>
                </a:ext>
              </a:extLst>
            </p:cNvPr>
            <p:cNvCxnSpPr>
              <a:cxnSpLocks/>
            </p:cNvCxnSpPr>
            <p:nvPr/>
          </p:nvCxnSpPr>
          <p:spPr>
            <a:xfrm flipV="1">
              <a:off x="1520316" y="4437568"/>
              <a:ext cx="662384"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75" name="直接连接符 174">
              <a:extLst>
                <a:ext uri="{FF2B5EF4-FFF2-40B4-BE49-F238E27FC236}">
                  <a16:creationId xmlns:a16="http://schemas.microsoft.com/office/drawing/2014/main" id="{4223BD9D-702F-00F4-9F24-3BBDB234068B}"/>
                </a:ext>
              </a:extLst>
            </p:cNvPr>
            <p:cNvCxnSpPr>
              <a:cxnSpLocks/>
            </p:cNvCxnSpPr>
            <p:nvPr/>
          </p:nvCxnSpPr>
          <p:spPr>
            <a:xfrm flipH="1">
              <a:off x="1157100" y="3613742"/>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76" name="直接箭头连接符 175">
              <a:extLst>
                <a:ext uri="{FF2B5EF4-FFF2-40B4-BE49-F238E27FC236}">
                  <a16:creationId xmlns:a16="http://schemas.microsoft.com/office/drawing/2014/main" id="{DB13ADD5-ABD0-8326-0C85-96440652C494}"/>
                </a:ext>
              </a:extLst>
            </p:cNvPr>
            <p:cNvCxnSpPr>
              <a:cxnSpLocks/>
            </p:cNvCxnSpPr>
            <p:nvPr/>
          </p:nvCxnSpPr>
          <p:spPr>
            <a:xfrm flipV="1">
              <a:off x="1109079" y="3481798"/>
              <a:ext cx="662384"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78" name="直接连接符 177">
              <a:extLst>
                <a:ext uri="{FF2B5EF4-FFF2-40B4-BE49-F238E27FC236}">
                  <a16:creationId xmlns:a16="http://schemas.microsoft.com/office/drawing/2014/main" id="{3593E070-1547-46B0-7AA2-AA934EE25D02}"/>
                </a:ext>
              </a:extLst>
            </p:cNvPr>
            <p:cNvCxnSpPr>
              <a:cxnSpLocks/>
            </p:cNvCxnSpPr>
            <p:nvPr/>
          </p:nvCxnSpPr>
          <p:spPr>
            <a:xfrm rot="983034" flipH="1">
              <a:off x="2098279" y="3605110"/>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79" name="直接箭头连接符 178">
              <a:extLst>
                <a:ext uri="{FF2B5EF4-FFF2-40B4-BE49-F238E27FC236}">
                  <a16:creationId xmlns:a16="http://schemas.microsoft.com/office/drawing/2014/main" id="{0D157122-9D78-55DF-6441-9833745EED90}"/>
                </a:ext>
              </a:extLst>
            </p:cNvPr>
            <p:cNvCxnSpPr>
              <a:cxnSpLocks/>
            </p:cNvCxnSpPr>
            <p:nvPr/>
          </p:nvCxnSpPr>
          <p:spPr>
            <a:xfrm rot="983034" flipV="1">
              <a:off x="2088555" y="3470238"/>
              <a:ext cx="662384"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81" name="直接连接符 180">
              <a:extLst>
                <a:ext uri="{FF2B5EF4-FFF2-40B4-BE49-F238E27FC236}">
                  <a16:creationId xmlns:a16="http://schemas.microsoft.com/office/drawing/2014/main" id="{6DB68D6B-7BEC-3B9C-FBDC-5BA2EC47491E}"/>
                </a:ext>
              </a:extLst>
            </p:cNvPr>
            <p:cNvCxnSpPr>
              <a:cxnSpLocks/>
            </p:cNvCxnSpPr>
            <p:nvPr/>
          </p:nvCxnSpPr>
          <p:spPr>
            <a:xfrm rot="3340913" flipH="1">
              <a:off x="937501" y="3890217"/>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82" name="直接箭头连接符 181">
              <a:extLst>
                <a:ext uri="{FF2B5EF4-FFF2-40B4-BE49-F238E27FC236}">
                  <a16:creationId xmlns:a16="http://schemas.microsoft.com/office/drawing/2014/main" id="{AD03093E-F48F-501F-639D-693E99F3C7F8}"/>
                </a:ext>
              </a:extLst>
            </p:cNvPr>
            <p:cNvCxnSpPr>
              <a:cxnSpLocks/>
            </p:cNvCxnSpPr>
            <p:nvPr/>
          </p:nvCxnSpPr>
          <p:spPr>
            <a:xfrm rot="3340913" flipV="1">
              <a:off x="1029507" y="3804218"/>
              <a:ext cx="312881"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84" name="直接连接符 183">
              <a:extLst>
                <a:ext uri="{FF2B5EF4-FFF2-40B4-BE49-F238E27FC236}">
                  <a16:creationId xmlns:a16="http://schemas.microsoft.com/office/drawing/2014/main" id="{8D9AFCB7-40C8-D488-1039-254A213B291F}"/>
                </a:ext>
              </a:extLst>
            </p:cNvPr>
            <p:cNvCxnSpPr>
              <a:cxnSpLocks/>
            </p:cNvCxnSpPr>
            <p:nvPr/>
          </p:nvCxnSpPr>
          <p:spPr>
            <a:xfrm rot="3340913" flipH="1">
              <a:off x="1119401" y="4357310"/>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85" name="直接箭头连接符 184">
              <a:extLst>
                <a:ext uri="{FF2B5EF4-FFF2-40B4-BE49-F238E27FC236}">
                  <a16:creationId xmlns:a16="http://schemas.microsoft.com/office/drawing/2014/main" id="{209D9589-222F-C67E-154F-AA9CE399A994}"/>
                </a:ext>
              </a:extLst>
            </p:cNvPr>
            <p:cNvCxnSpPr>
              <a:cxnSpLocks/>
            </p:cNvCxnSpPr>
            <p:nvPr/>
          </p:nvCxnSpPr>
          <p:spPr>
            <a:xfrm rot="3340913" flipV="1">
              <a:off x="1230611" y="4294453"/>
              <a:ext cx="312881"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87" name="直接连接符 186">
              <a:extLst>
                <a:ext uri="{FF2B5EF4-FFF2-40B4-BE49-F238E27FC236}">
                  <a16:creationId xmlns:a16="http://schemas.microsoft.com/office/drawing/2014/main" id="{20B5C836-9F79-BC06-061B-5468F769FC3C}"/>
                </a:ext>
              </a:extLst>
            </p:cNvPr>
            <p:cNvCxnSpPr>
              <a:cxnSpLocks/>
            </p:cNvCxnSpPr>
            <p:nvPr/>
          </p:nvCxnSpPr>
          <p:spPr>
            <a:xfrm rot="3340913" flipH="1">
              <a:off x="2812599" y="3883220"/>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88" name="直接箭头连接符 187">
              <a:extLst>
                <a:ext uri="{FF2B5EF4-FFF2-40B4-BE49-F238E27FC236}">
                  <a16:creationId xmlns:a16="http://schemas.microsoft.com/office/drawing/2014/main" id="{B64B605C-BA6B-326A-8CAC-D0C3BF169554}"/>
                </a:ext>
              </a:extLst>
            </p:cNvPr>
            <p:cNvCxnSpPr>
              <a:cxnSpLocks/>
            </p:cNvCxnSpPr>
            <p:nvPr/>
          </p:nvCxnSpPr>
          <p:spPr>
            <a:xfrm rot="3340913" flipV="1">
              <a:off x="2968475" y="3828857"/>
              <a:ext cx="312881"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90" name="直接连接符 189">
              <a:extLst>
                <a:ext uri="{FF2B5EF4-FFF2-40B4-BE49-F238E27FC236}">
                  <a16:creationId xmlns:a16="http://schemas.microsoft.com/office/drawing/2014/main" id="{8E51F930-1073-7C62-CD56-C3F80D7F5D5A}"/>
                </a:ext>
              </a:extLst>
            </p:cNvPr>
            <p:cNvCxnSpPr>
              <a:cxnSpLocks/>
            </p:cNvCxnSpPr>
            <p:nvPr/>
          </p:nvCxnSpPr>
          <p:spPr>
            <a:xfrm rot="3340913" flipH="1">
              <a:off x="3006600" y="4356065"/>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191" name="直接箭头连接符 190">
              <a:extLst>
                <a:ext uri="{FF2B5EF4-FFF2-40B4-BE49-F238E27FC236}">
                  <a16:creationId xmlns:a16="http://schemas.microsoft.com/office/drawing/2014/main" id="{7B1D20F1-42B8-759C-F76D-34ECA1EA4071}"/>
                </a:ext>
              </a:extLst>
            </p:cNvPr>
            <p:cNvCxnSpPr>
              <a:cxnSpLocks/>
            </p:cNvCxnSpPr>
            <p:nvPr/>
          </p:nvCxnSpPr>
          <p:spPr>
            <a:xfrm rot="3340913" flipV="1">
              <a:off x="3165719" y="4302428"/>
              <a:ext cx="312881"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14" name="直接连接符 213">
              <a:extLst>
                <a:ext uri="{FF2B5EF4-FFF2-40B4-BE49-F238E27FC236}">
                  <a16:creationId xmlns:a16="http://schemas.microsoft.com/office/drawing/2014/main" id="{89CADDA6-8CB3-8D5E-6898-980A94BF410C}"/>
                </a:ext>
              </a:extLst>
            </p:cNvPr>
            <p:cNvCxnSpPr>
              <a:cxnSpLocks/>
            </p:cNvCxnSpPr>
            <p:nvPr/>
          </p:nvCxnSpPr>
          <p:spPr>
            <a:xfrm rot="3340913" flipH="1">
              <a:off x="1866847" y="3788720"/>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15" name="直接箭头连接符 214">
              <a:extLst>
                <a:ext uri="{FF2B5EF4-FFF2-40B4-BE49-F238E27FC236}">
                  <a16:creationId xmlns:a16="http://schemas.microsoft.com/office/drawing/2014/main" id="{D046E259-110F-0BD9-68CF-2CD00CF069D4}"/>
                </a:ext>
              </a:extLst>
            </p:cNvPr>
            <p:cNvCxnSpPr>
              <a:cxnSpLocks/>
            </p:cNvCxnSpPr>
            <p:nvPr/>
          </p:nvCxnSpPr>
          <p:spPr>
            <a:xfrm rot="3340913" flipV="1">
              <a:off x="2022723" y="3734357"/>
              <a:ext cx="312881"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16" name="直接连接符 215">
              <a:extLst>
                <a:ext uri="{FF2B5EF4-FFF2-40B4-BE49-F238E27FC236}">
                  <a16:creationId xmlns:a16="http://schemas.microsoft.com/office/drawing/2014/main" id="{E4BF6ADF-4EB0-50CF-597D-12AB952E7B31}"/>
                </a:ext>
              </a:extLst>
            </p:cNvPr>
            <p:cNvCxnSpPr>
              <a:cxnSpLocks/>
            </p:cNvCxnSpPr>
            <p:nvPr/>
          </p:nvCxnSpPr>
          <p:spPr>
            <a:xfrm rot="3340913" flipH="1">
              <a:off x="2064279" y="4258445"/>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17" name="直接箭头连接符 216">
              <a:extLst>
                <a:ext uri="{FF2B5EF4-FFF2-40B4-BE49-F238E27FC236}">
                  <a16:creationId xmlns:a16="http://schemas.microsoft.com/office/drawing/2014/main" id="{731A12D7-4D05-3D3F-9B36-69D80BC925FD}"/>
                </a:ext>
              </a:extLst>
            </p:cNvPr>
            <p:cNvCxnSpPr>
              <a:cxnSpLocks/>
            </p:cNvCxnSpPr>
            <p:nvPr/>
          </p:nvCxnSpPr>
          <p:spPr>
            <a:xfrm rot="3340913" flipV="1">
              <a:off x="2220155" y="4204082"/>
              <a:ext cx="312881" cy="9148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218" name="直接连接符 217">
            <a:extLst>
              <a:ext uri="{FF2B5EF4-FFF2-40B4-BE49-F238E27FC236}">
                <a16:creationId xmlns:a16="http://schemas.microsoft.com/office/drawing/2014/main" id="{97D6F425-F135-5C56-DE79-4923D6AF6159}"/>
              </a:ext>
            </a:extLst>
          </p:cNvPr>
          <p:cNvCxnSpPr>
            <a:cxnSpLocks/>
          </p:cNvCxnSpPr>
          <p:nvPr/>
        </p:nvCxnSpPr>
        <p:spPr>
          <a:xfrm rot="3340913" flipH="1">
            <a:off x="9807913" y="3885826"/>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19" name="直接连接符 218">
            <a:extLst>
              <a:ext uri="{FF2B5EF4-FFF2-40B4-BE49-F238E27FC236}">
                <a16:creationId xmlns:a16="http://schemas.microsoft.com/office/drawing/2014/main" id="{697103F0-36E1-716F-AFE0-21161384F457}"/>
              </a:ext>
            </a:extLst>
          </p:cNvPr>
          <p:cNvCxnSpPr>
            <a:cxnSpLocks/>
          </p:cNvCxnSpPr>
          <p:nvPr/>
        </p:nvCxnSpPr>
        <p:spPr>
          <a:xfrm rot="3340913" flipH="1">
            <a:off x="10005345" y="4355551"/>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22" name="直接连接符 221">
            <a:extLst>
              <a:ext uri="{FF2B5EF4-FFF2-40B4-BE49-F238E27FC236}">
                <a16:creationId xmlns:a16="http://schemas.microsoft.com/office/drawing/2014/main" id="{CFCAA487-9D48-3085-793E-B0EF0F3EFB87}"/>
              </a:ext>
            </a:extLst>
          </p:cNvPr>
          <p:cNvCxnSpPr>
            <a:cxnSpLocks/>
          </p:cNvCxnSpPr>
          <p:nvPr/>
        </p:nvCxnSpPr>
        <p:spPr>
          <a:xfrm flipH="1">
            <a:off x="5531307" y="4193247"/>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23" name="直接连接符 222">
            <a:extLst>
              <a:ext uri="{FF2B5EF4-FFF2-40B4-BE49-F238E27FC236}">
                <a16:creationId xmlns:a16="http://schemas.microsoft.com/office/drawing/2014/main" id="{B75A87D1-F4D9-2EF6-D2CE-FF0705FFC8C5}"/>
              </a:ext>
            </a:extLst>
          </p:cNvPr>
          <p:cNvCxnSpPr>
            <a:cxnSpLocks/>
          </p:cNvCxnSpPr>
          <p:nvPr/>
        </p:nvCxnSpPr>
        <p:spPr>
          <a:xfrm rot="983034" flipH="1">
            <a:off x="6458266" y="4198891"/>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24" name="直接连接符 223">
            <a:extLst>
              <a:ext uri="{FF2B5EF4-FFF2-40B4-BE49-F238E27FC236}">
                <a16:creationId xmlns:a16="http://schemas.microsoft.com/office/drawing/2014/main" id="{285FC429-579B-6403-DA65-0CD2F115FD34}"/>
              </a:ext>
            </a:extLst>
          </p:cNvPr>
          <p:cNvCxnSpPr>
            <a:cxnSpLocks/>
          </p:cNvCxnSpPr>
          <p:nvPr/>
        </p:nvCxnSpPr>
        <p:spPr>
          <a:xfrm rot="937391" flipH="1">
            <a:off x="6664076" y="4676808"/>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25" name="直接连接符 224">
            <a:extLst>
              <a:ext uri="{FF2B5EF4-FFF2-40B4-BE49-F238E27FC236}">
                <a16:creationId xmlns:a16="http://schemas.microsoft.com/office/drawing/2014/main" id="{25315C79-E00D-0323-76F6-A779317B8360}"/>
              </a:ext>
            </a:extLst>
          </p:cNvPr>
          <p:cNvCxnSpPr>
            <a:cxnSpLocks/>
          </p:cNvCxnSpPr>
          <p:nvPr/>
        </p:nvCxnSpPr>
        <p:spPr>
          <a:xfrm flipH="1">
            <a:off x="5711265" y="4674568"/>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26" name="直接连接符 225">
            <a:extLst>
              <a:ext uri="{FF2B5EF4-FFF2-40B4-BE49-F238E27FC236}">
                <a16:creationId xmlns:a16="http://schemas.microsoft.com/office/drawing/2014/main" id="{F1A20B1C-05C9-2562-BD3A-8FA5E7EBBBB1}"/>
              </a:ext>
            </a:extLst>
          </p:cNvPr>
          <p:cNvCxnSpPr>
            <a:cxnSpLocks/>
          </p:cNvCxnSpPr>
          <p:nvPr/>
        </p:nvCxnSpPr>
        <p:spPr>
          <a:xfrm flipH="1">
            <a:off x="5300028" y="3718798"/>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27" name="直接连接符 226">
            <a:extLst>
              <a:ext uri="{FF2B5EF4-FFF2-40B4-BE49-F238E27FC236}">
                <a16:creationId xmlns:a16="http://schemas.microsoft.com/office/drawing/2014/main" id="{57FFA02B-492F-650A-3AC2-C58B3E13C65A}"/>
              </a:ext>
            </a:extLst>
          </p:cNvPr>
          <p:cNvCxnSpPr>
            <a:cxnSpLocks/>
          </p:cNvCxnSpPr>
          <p:nvPr/>
        </p:nvCxnSpPr>
        <p:spPr>
          <a:xfrm rot="983034" flipH="1">
            <a:off x="6241207" y="3710166"/>
            <a:ext cx="624978"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28" name="直接连接符 227">
            <a:extLst>
              <a:ext uri="{FF2B5EF4-FFF2-40B4-BE49-F238E27FC236}">
                <a16:creationId xmlns:a16="http://schemas.microsoft.com/office/drawing/2014/main" id="{068C6E44-81FC-DC3D-76AA-4035A6B0EA5D}"/>
              </a:ext>
            </a:extLst>
          </p:cNvPr>
          <p:cNvCxnSpPr>
            <a:cxnSpLocks/>
          </p:cNvCxnSpPr>
          <p:nvPr/>
        </p:nvCxnSpPr>
        <p:spPr>
          <a:xfrm rot="3340913" flipH="1">
            <a:off x="5080429" y="3995273"/>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29" name="直接连接符 228">
            <a:extLst>
              <a:ext uri="{FF2B5EF4-FFF2-40B4-BE49-F238E27FC236}">
                <a16:creationId xmlns:a16="http://schemas.microsoft.com/office/drawing/2014/main" id="{1F1C0242-AC99-C0EE-2E91-384A297071D1}"/>
              </a:ext>
            </a:extLst>
          </p:cNvPr>
          <p:cNvCxnSpPr>
            <a:cxnSpLocks/>
          </p:cNvCxnSpPr>
          <p:nvPr/>
        </p:nvCxnSpPr>
        <p:spPr>
          <a:xfrm rot="3340913" flipH="1">
            <a:off x="5262329" y="4462366"/>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30" name="直接连接符 229">
            <a:extLst>
              <a:ext uri="{FF2B5EF4-FFF2-40B4-BE49-F238E27FC236}">
                <a16:creationId xmlns:a16="http://schemas.microsoft.com/office/drawing/2014/main" id="{DA5F343F-D144-71BE-C7AF-4FE18A42ECDC}"/>
              </a:ext>
            </a:extLst>
          </p:cNvPr>
          <p:cNvCxnSpPr>
            <a:cxnSpLocks/>
          </p:cNvCxnSpPr>
          <p:nvPr/>
        </p:nvCxnSpPr>
        <p:spPr>
          <a:xfrm rot="3340913" flipH="1">
            <a:off x="6955527" y="3988276"/>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31" name="直接连接符 230">
            <a:extLst>
              <a:ext uri="{FF2B5EF4-FFF2-40B4-BE49-F238E27FC236}">
                <a16:creationId xmlns:a16="http://schemas.microsoft.com/office/drawing/2014/main" id="{658D7028-B23C-FA72-1DF4-759E430E1550}"/>
              </a:ext>
            </a:extLst>
          </p:cNvPr>
          <p:cNvCxnSpPr>
            <a:cxnSpLocks/>
          </p:cNvCxnSpPr>
          <p:nvPr/>
        </p:nvCxnSpPr>
        <p:spPr>
          <a:xfrm rot="3340913" flipH="1">
            <a:off x="7149528" y="4461121"/>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32" name="直接连接符 231">
            <a:extLst>
              <a:ext uri="{FF2B5EF4-FFF2-40B4-BE49-F238E27FC236}">
                <a16:creationId xmlns:a16="http://schemas.microsoft.com/office/drawing/2014/main" id="{9A4E4826-EC37-62D9-B119-1606017E3B68}"/>
              </a:ext>
            </a:extLst>
          </p:cNvPr>
          <p:cNvCxnSpPr>
            <a:cxnSpLocks/>
          </p:cNvCxnSpPr>
          <p:nvPr/>
        </p:nvCxnSpPr>
        <p:spPr>
          <a:xfrm rot="3340913" flipH="1">
            <a:off x="6014959" y="3897777"/>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33" name="直接连接符 232">
            <a:extLst>
              <a:ext uri="{FF2B5EF4-FFF2-40B4-BE49-F238E27FC236}">
                <a16:creationId xmlns:a16="http://schemas.microsoft.com/office/drawing/2014/main" id="{E8DA40E6-E202-4CC3-2F3F-698AF1B7502B}"/>
              </a:ext>
            </a:extLst>
          </p:cNvPr>
          <p:cNvCxnSpPr>
            <a:cxnSpLocks/>
          </p:cNvCxnSpPr>
          <p:nvPr/>
        </p:nvCxnSpPr>
        <p:spPr>
          <a:xfrm rot="3340913" flipH="1">
            <a:off x="6212391" y="4367502"/>
            <a:ext cx="295212" cy="90688"/>
          </a:xfrm>
          <a:prstGeom prst="line">
            <a:avLst/>
          </a:prstGeom>
          <a:ln w="12700">
            <a:headEnd type="triangle"/>
            <a:tailEnd type="triangle"/>
          </a:ln>
        </p:spPr>
        <p:style>
          <a:lnRef idx="1">
            <a:schemeClr val="dk1"/>
          </a:lnRef>
          <a:fillRef idx="0">
            <a:schemeClr val="dk1"/>
          </a:fillRef>
          <a:effectRef idx="0">
            <a:schemeClr val="dk1"/>
          </a:effectRef>
          <a:fontRef idx="minor">
            <a:schemeClr val="tx1"/>
          </a:fontRef>
        </p:style>
      </p:cxnSp>
      <p:cxnSp>
        <p:nvCxnSpPr>
          <p:cNvPr id="234" name="直接箭头连接符 233">
            <a:extLst>
              <a:ext uri="{FF2B5EF4-FFF2-40B4-BE49-F238E27FC236}">
                <a16:creationId xmlns:a16="http://schemas.microsoft.com/office/drawing/2014/main" id="{FF55854C-55DD-43A8-1F00-70C23E26DE9D}"/>
              </a:ext>
            </a:extLst>
          </p:cNvPr>
          <p:cNvCxnSpPr>
            <a:cxnSpLocks/>
            <a:stCxn id="90" idx="0"/>
            <a:endCxn id="61" idx="2"/>
          </p:cNvCxnSpPr>
          <p:nvPr/>
        </p:nvCxnSpPr>
        <p:spPr>
          <a:xfrm flipV="1">
            <a:off x="5143174" y="2889421"/>
            <a:ext cx="983332" cy="689051"/>
          </a:xfrm>
          <a:prstGeom prst="straightConnector1">
            <a:avLst/>
          </a:prstGeom>
          <a:ln w="12700">
            <a:solidFill>
              <a:srgbClr val="203864"/>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37" name="直接箭头连接符 236">
            <a:extLst>
              <a:ext uri="{FF2B5EF4-FFF2-40B4-BE49-F238E27FC236}">
                <a16:creationId xmlns:a16="http://schemas.microsoft.com/office/drawing/2014/main" id="{AB6AA2C9-9B02-7C48-5882-F247A137F6A3}"/>
              </a:ext>
            </a:extLst>
          </p:cNvPr>
          <p:cNvCxnSpPr>
            <a:cxnSpLocks/>
            <a:stCxn id="95" idx="0"/>
            <a:endCxn id="61" idx="2"/>
          </p:cNvCxnSpPr>
          <p:nvPr/>
        </p:nvCxnSpPr>
        <p:spPr>
          <a:xfrm flipV="1">
            <a:off x="5350197" y="2889421"/>
            <a:ext cx="776309" cy="1172274"/>
          </a:xfrm>
          <a:prstGeom prst="straightConnector1">
            <a:avLst/>
          </a:prstGeom>
          <a:ln w="12700">
            <a:solidFill>
              <a:srgbClr val="203864"/>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44" name="直接箭头连接符 243">
            <a:extLst>
              <a:ext uri="{FF2B5EF4-FFF2-40B4-BE49-F238E27FC236}">
                <a16:creationId xmlns:a16="http://schemas.microsoft.com/office/drawing/2014/main" id="{32687CC1-DD3A-5AFB-D21A-A4D977F7C248}"/>
              </a:ext>
            </a:extLst>
          </p:cNvPr>
          <p:cNvCxnSpPr>
            <a:cxnSpLocks/>
            <a:stCxn id="103" idx="3"/>
            <a:endCxn id="61" idx="2"/>
          </p:cNvCxnSpPr>
          <p:nvPr/>
        </p:nvCxnSpPr>
        <p:spPr>
          <a:xfrm flipV="1">
            <a:off x="5702343" y="2889421"/>
            <a:ext cx="424163" cy="1808035"/>
          </a:xfrm>
          <a:prstGeom prst="straightConnector1">
            <a:avLst/>
          </a:prstGeom>
          <a:ln w="12700">
            <a:solidFill>
              <a:srgbClr val="203864"/>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47" name="直接箭头连接符 246">
            <a:extLst>
              <a:ext uri="{FF2B5EF4-FFF2-40B4-BE49-F238E27FC236}">
                <a16:creationId xmlns:a16="http://schemas.microsoft.com/office/drawing/2014/main" id="{D2444DAB-0A94-22F6-A835-489A74772E21}"/>
              </a:ext>
            </a:extLst>
          </p:cNvPr>
          <p:cNvCxnSpPr>
            <a:cxnSpLocks/>
            <a:stCxn id="104" idx="0"/>
            <a:endCxn id="61" idx="2"/>
          </p:cNvCxnSpPr>
          <p:nvPr/>
        </p:nvCxnSpPr>
        <p:spPr>
          <a:xfrm flipH="1" flipV="1">
            <a:off x="6126506" y="2889421"/>
            <a:ext cx="371950" cy="1564055"/>
          </a:xfrm>
          <a:prstGeom prst="straightConnector1">
            <a:avLst/>
          </a:prstGeom>
          <a:ln w="12700">
            <a:solidFill>
              <a:srgbClr val="203864"/>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50" name="直接箭头连接符 249">
            <a:extLst>
              <a:ext uri="{FF2B5EF4-FFF2-40B4-BE49-F238E27FC236}">
                <a16:creationId xmlns:a16="http://schemas.microsoft.com/office/drawing/2014/main" id="{85819898-F7DE-08CC-5710-1E7BE4E7959D}"/>
              </a:ext>
            </a:extLst>
          </p:cNvPr>
          <p:cNvCxnSpPr>
            <a:cxnSpLocks/>
            <a:stCxn id="96" idx="0"/>
            <a:endCxn id="61" idx="2"/>
          </p:cNvCxnSpPr>
          <p:nvPr/>
        </p:nvCxnSpPr>
        <p:spPr>
          <a:xfrm flipH="1" flipV="1">
            <a:off x="6126506" y="2889421"/>
            <a:ext cx="171046" cy="1080833"/>
          </a:xfrm>
          <a:prstGeom prst="straightConnector1">
            <a:avLst/>
          </a:prstGeom>
          <a:ln w="12700">
            <a:solidFill>
              <a:srgbClr val="203864"/>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53" name="直接箭头连接符 252">
            <a:extLst>
              <a:ext uri="{FF2B5EF4-FFF2-40B4-BE49-F238E27FC236}">
                <a16:creationId xmlns:a16="http://schemas.microsoft.com/office/drawing/2014/main" id="{439FF250-CD1D-61CD-E63D-67C5CB238639}"/>
              </a:ext>
            </a:extLst>
          </p:cNvPr>
          <p:cNvCxnSpPr>
            <a:cxnSpLocks/>
            <a:stCxn id="91" idx="0"/>
            <a:endCxn id="61" idx="2"/>
          </p:cNvCxnSpPr>
          <p:nvPr/>
        </p:nvCxnSpPr>
        <p:spPr>
          <a:xfrm flipV="1">
            <a:off x="6090528" y="2889421"/>
            <a:ext cx="35978" cy="597610"/>
          </a:xfrm>
          <a:prstGeom prst="straightConnector1">
            <a:avLst/>
          </a:prstGeom>
          <a:ln w="12700">
            <a:solidFill>
              <a:srgbClr val="203864"/>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57" name="直接箭头连接符 256">
            <a:extLst>
              <a:ext uri="{FF2B5EF4-FFF2-40B4-BE49-F238E27FC236}">
                <a16:creationId xmlns:a16="http://schemas.microsoft.com/office/drawing/2014/main" id="{7DE597B5-FCF4-90DC-BC90-D953D876E359}"/>
              </a:ext>
            </a:extLst>
          </p:cNvPr>
          <p:cNvCxnSpPr>
            <a:cxnSpLocks/>
            <a:stCxn id="92" idx="1"/>
            <a:endCxn id="61" idx="2"/>
          </p:cNvCxnSpPr>
          <p:nvPr/>
        </p:nvCxnSpPr>
        <p:spPr>
          <a:xfrm flipH="1" flipV="1">
            <a:off x="6126506" y="2889421"/>
            <a:ext cx="760137" cy="841590"/>
          </a:xfrm>
          <a:prstGeom prst="straightConnector1">
            <a:avLst/>
          </a:prstGeom>
          <a:ln w="12700">
            <a:solidFill>
              <a:srgbClr val="203864"/>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60" name="直接箭头连接符 259">
            <a:extLst>
              <a:ext uri="{FF2B5EF4-FFF2-40B4-BE49-F238E27FC236}">
                <a16:creationId xmlns:a16="http://schemas.microsoft.com/office/drawing/2014/main" id="{28B6BF5E-7A97-9DDA-4F7F-C3332D3C6249}"/>
              </a:ext>
            </a:extLst>
          </p:cNvPr>
          <p:cNvCxnSpPr>
            <a:cxnSpLocks/>
            <a:stCxn id="97" idx="1"/>
            <a:endCxn id="61" idx="2"/>
          </p:cNvCxnSpPr>
          <p:nvPr/>
        </p:nvCxnSpPr>
        <p:spPr>
          <a:xfrm flipH="1" flipV="1">
            <a:off x="6126506" y="2889421"/>
            <a:ext cx="967161" cy="1324813"/>
          </a:xfrm>
          <a:prstGeom prst="straightConnector1">
            <a:avLst/>
          </a:prstGeom>
          <a:ln w="12700">
            <a:solidFill>
              <a:srgbClr val="203864"/>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64" name="直接箭头连接符 263">
            <a:extLst>
              <a:ext uri="{FF2B5EF4-FFF2-40B4-BE49-F238E27FC236}">
                <a16:creationId xmlns:a16="http://schemas.microsoft.com/office/drawing/2014/main" id="{6E96B3BD-CF96-B9B4-D145-713FA2B7AEE5}"/>
              </a:ext>
            </a:extLst>
          </p:cNvPr>
          <p:cNvCxnSpPr>
            <a:cxnSpLocks/>
            <a:stCxn id="105" idx="1"/>
            <a:endCxn id="61" idx="2"/>
          </p:cNvCxnSpPr>
          <p:nvPr/>
        </p:nvCxnSpPr>
        <p:spPr>
          <a:xfrm flipH="1" flipV="1">
            <a:off x="6126506" y="2889421"/>
            <a:ext cx="1168065" cy="1808035"/>
          </a:xfrm>
          <a:prstGeom prst="straightConnector1">
            <a:avLst/>
          </a:prstGeom>
          <a:ln w="12700">
            <a:solidFill>
              <a:srgbClr val="203864"/>
            </a:solidFill>
            <a:prstDash val="lgDash"/>
            <a:headEnd type="triangle"/>
            <a:tailEnd type="triangle"/>
          </a:ln>
        </p:spPr>
        <p:style>
          <a:lnRef idx="1">
            <a:schemeClr val="dk1"/>
          </a:lnRef>
          <a:fillRef idx="0">
            <a:schemeClr val="dk1"/>
          </a:fillRef>
          <a:effectRef idx="0">
            <a:schemeClr val="dk1"/>
          </a:effectRef>
          <a:fontRef idx="minor">
            <a:schemeClr val="tx1"/>
          </a:fontRef>
        </p:style>
      </p:cxnSp>
      <p:pic>
        <p:nvPicPr>
          <p:cNvPr id="267" name="图形 266">
            <a:extLst>
              <a:ext uri="{FF2B5EF4-FFF2-40B4-BE49-F238E27FC236}">
                <a16:creationId xmlns:a16="http://schemas.microsoft.com/office/drawing/2014/main" id="{26E0A852-D070-2141-1BDB-867AE2DD495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55282" y="2807082"/>
            <a:ext cx="490620" cy="490620"/>
          </a:xfrm>
          <a:prstGeom prst="rect">
            <a:avLst/>
          </a:prstGeom>
        </p:spPr>
      </p:pic>
      <p:pic>
        <p:nvPicPr>
          <p:cNvPr id="268" name="图形 267">
            <a:extLst>
              <a:ext uri="{FF2B5EF4-FFF2-40B4-BE49-F238E27FC236}">
                <a16:creationId xmlns:a16="http://schemas.microsoft.com/office/drawing/2014/main" id="{C9066CE9-63CF-01C0-7856-C00F4ADAB59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692012" y="2454365"/>
            <a:ext cx="490620" cy="490620"/>
          </a:xfrm>
          <a:prstGeom prst="rect">
            <a:avLst/>
          </a:prstGeom>
        </p:spPr>
      </p:pic>
      <p:cxnSp>
        <p:nvCxnSpPr>
          <p:cNvPr id="292" name="直接箭头连接符 291">
            <a:extLst>
              <a:ext uri="{FF2B5EF4-FFF2-40B4-BE49-F238E27FC236}">
                <a16:creationId xmlns:a16="http://schemas.microsoft.com/office/drawing/2014/main" id="{9B8CD6A3-F07E-D9B2-16BC-6618A863CD89}"/>
              </a:ext>
            </a:extLst>
          </p:cNvPr>
          <p:cNvCxnSpPr>
            <a:cxnSpLocks/>
            <a:stCxn id="114" idx="1"/>
            <a:endCxn id="141" idx="2"/>
          </p:cNvCxnSpPr>
          <p:nvPr/>
        </p:nvCxnSpPr>
        <p:spPr>
          <a:xfrm flipV="1">
            <a:off x="8797302" y="2946616"/>
            <a:ext cx="112954" cy="781553"/>
          </a:xfrm>
          <a:prstGeom prst="straightConnector1">
            <a:avLst/>
          </a:prstGeom>
          <a:ln w="12700">
            <a:solidFill>
              <a:schemeClr val="accent1"/>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95" name="直接箭头连接符 294">
            <a:extLst>
              <a:ext uri="{FF2B5EF4-FFF2-40B4-BE49-F238E27FC236}">
                <a16:creationId xmlns:a16="http://schemas.microsoft.com/office/drawing/2014/main" id="{7F81AEAB-600C-1FD3-E217-F9D8331F8A61}"/>
              </a:ext>
            </a:extLst>
          </p:cNvPr>
          <p:cNvCxnSpPr>
            <a:cxnSpLocks/>
            <a:stCxn id="119" idx="1"/>
            <a:endCxn id="141" idx="2"/>
          </p:cNvCxnSpPr>
          <p:nvPr/>
        </p:nvCxnSpPr>
        <p:spPr>
          <a:xfrm flipH="1" flipV="1">
            <a:off x="8910256" y="2946616"/>
            <a:ext cx="94069" cy="1264776"/>
          </a:xfrm>
          <a:prstGeom prst="straightConnector1">
            <a:avLst/>
          </a:prstGeom>
          <a:ln w="12700">
            <a:solidFill>
              <a:schemeClr val="accent1"/>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298" name="直接箭头连接符 297">
            <a:extLst>
              <a:ext uri="{FF2B5EF4-FFF2-40B4-BE49-F238E27FC236}">
                <a16:creationId xmlns:a16="http://schemas.microsoft.com/office/drawing/2014/main" id="{D028797B-2DEB-2770-E69F-69C01B30F85E}"/>
              </a:ext>
            </a:extLst>
          </p:cNvPr>
          <p:cNvCxnSpPr>
            <a:cxnSpLocks/>
            <a:stCxn id="115" idx="1"/>
            <a:endCxn id="141" idx="2"/>
          </p:cNvCxnSpPr>
          <p:nvPr/>
        </p:nvCxnSpPr>
        <p:spPr>
          <a:xfrm flipH="1" flipV="1">
            <a:off x="8910256" y="2946616"/>
            <a:ext cx="834400" cy="690112"/>
          </a:xfrm>
          <a:prstGeom prst="straightConnector1">
            <a:avLst/>
          </a:prstGeom>
          <a:ln w="12700">
            <a:solidFill>
              <a:schemeClr val="accent1"/>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302" name="直接箭头连接符 301">
            <a:extLst>
              <a:ext uri="{FF2B5EF4-FFF2-40B4-BE49-F238E27FC236}">
                <a16:creationId xmlns:a16="http://schemas.microsoft.com/office/drawing/2014/main" id="{479272D4-2D09-C786-4199-30165D2A4105}"/>
              </a:ext>
            </a:extLst>
          </p:cNvPr>
          <p:cNvCxnSpPr>
            <a:cxnSpLocks/>
            <a:stCxn id="127" idx="0"/>
            <a:endCxn id="141" idx="2"/>
          </p:cNvCxnSpPr>
          <p:nvPr/>
        </p:nvCxnSpPr>
        <p:spPr>
          <a:xfrm flipH="1" flipV="1">
            <a:off x="8910256" y="2946616"/>
            <a:ext cx="446215" cy="1595459"/>
          </a:xfrm>
          <a:prstGeom prst="straightConnector1">
            <a:avLst/>
          </a:prstGeom>
          <a:ln w="12700">
            <a:solidFill>
              <a:schemeClr val="accent1"/>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305" name="直接箭头连接符 304">
            <a:extLst>
              <a:ext uri="{FF2B5EF4-FFF2-40B4-BE49-F238E27FC236}">
                <a16:creationId xmlns:a16="http://schemas.microsoft.com/office/drawing/2014/main" id="{C3572255-3498-3995-F28D-3194D98D389E}"/>
              </a:ext>
            </a:extLst>
          </p:cNvPr>
          <p:cNvCxnSpPr>
            <a:cxnSpLocks/>
            <a:stCxn id="120" idx="0"/>
          </p:cNvCxnSpPr>
          <p:nvPr/>
        </p:nvCxnSpPr>
        <p:spPr>
          <a:xfrm flipH="1" flipV="1">
            <a:off x="10000592" y="3246902"/>
            <a:ext cx="102329" cy="720510"/>
          </a:xfrm>
          <a:prstGeom prst="straightConnector1">
            <a:avLst/>
          </a:prstGeom>
          <a:ln w="12700">
            <a:solidFill>
              <a:schemeClr val="accent2">
                <a:lumMod val="75000"/>
              </a:schemeClr>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308" name="直接箭头连接符 307">
            <a:extLst>
              <a:ext uri="{FF2B5EF4-FFF2-40B4-BE49-F238E27FC236}">
                <a16:creationId xmlns:a16="http://schemas.microsoft.com/office/drawing/2014/main" id="{12EC8D6D-BE2A-2302-8400-13A2BA42462D}"/>
              </a:ext>
            </a:extLst>
          </p:cNvPr>
          <p:cNvCxnSpPr>
            <a:cxnSpLocks/>
            <a:stCxn id="128" idx="0"/>
          </p:cNvCxnSpPr>
          <p:nvPr/>
        </p:nvCxnSpPr>
        <p:spPr>
          <a:xfrm flipH="1" flipV="1">
            <a:off x="10000592" y="3246902"/>
            <a:ext cx="303233" cy="1203732"/>
          </a:xfrm>
          <a:prstGeom prst="straightConnector1">
            <a:avLst/>
          </a:prstGeom>
          <a:ln w="12700">
            <a:solidFill>
              <a:schemeClr val="accent2">
                <a:lumMod val="75000"/>
              </a:schemeClr>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311" name="直接箭头连接符 310">
            <a:extLst>
              <a:ext uri="{FF2B5EF4-FFF2-40B4-BE49-F238E27FC236}">
                <a16:creationId xmlns:a16="http://schemas.microsoft.com/office/drawing/2014/main" id="{538D646D-2A40-0685-0F15-239CDBA1B0C2}"/>
              </a:ext>
            </a:extLst>
          </p:cNvPr>
          <p:cNvCxnSpPr>
            <a:cxnSpLocks/>
            <a:stCxn id="116" idx="0"/>
            <a:endCxn id="268" idx="2"/>
          </p:cNvCxnSpPr>
          <p:nvPr/>
        </p:nvCxnSpPr>
        <p:spPr>
          <a:xfrm flipV="1">
            <a:off x="10843253" y="2944985"/>
            <a:ext cx="94069" cy="630645"/>
          </a:xfrm>
          <a:prstGeom prst="straightConnector1">
            <a:avLst/>
          </a:prstGeom>
          <a:ln w="12700">
            <a:solidFill>
              <a:schemeClr val="accent6">
                <a:lumMod val="75000"/>
              </a:schemeClr>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314" name="直接箭头连接符 313">
            <a:extLst>
              <a:ext uri="{FF2B5EF4-FFF2-40B4-BE49-F238E27FC236}">
                <a16:creationId xmlns:a16="http://schemas.microsoft.com/office/drawing/2014/main" id="{EB14FF83-9FBD-A338-90C6-E01F9DCCE937}"/>
              </a:ext>
            </a:extLst>
          </p:cNvPr>
          <p:cNvCxnSpPr>
            <a:cxnSpLocks/>
            <a:stCxn id="121" idx="0"/>
            <a:endCxn id="268" idx="2"/>
          </p:cNvCxnSpPr>
          <p:nvPr/>
        </p:nvCxnSpPr>
        <p:spPr>
          <a:xfrm flipH="1" flipV="1">
            <a:off x="10937322" y="2944985"/>
            <a:ext cx="112955" cy="1113868"/>
          </a:xfrm>
          <a:prstGeom prst="straightConnector1">
            <a:avLst/>
          </a:prstGeom>
          <a:ln w="12700">
            <a:solidFill>
              <a:schemeClr val="accent6">
                <a:lumMod val="75000"/>
              </a:schemeClr>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318" name="直接箭头连接符 317">
            <a:extLst>
              <a:ext uri="{FF2B5EF4-FFF2-40B4-BE49-F238E27FC236}">
                <a16:creationId xmlns:a16="http://schemas.microsoft.com/office/drawing/2014/main" id="{2B48D1EC-D85C-CBCD-523B-69618C7463AC}"/>
              </a:ext>
            </a:extLst>
          </p:cNvPr>
          <p:cNvCxnSpPr>
            <a:cxnSpLocks/>
            <a:stCxn id="129" idx="0"/>
            <a:endCxn id="268" idx="2"/>
          </p:cNvCxnSpPr>
          <p:nvPr/>
        </p:nvCxnSpPr>
        <p:spPr>
          <a:xfrm flipH="1" flipV="1">
            <a:off x="10937322" y="2944985"/>
            <a:ext cx="313859" cy="1597090"/>
          </a:xfrm>
          <a:prstGeom prst="straightConnector1">
            <a:avLst/>
          </a:prstGeom>
          <a:ln w="12700">
            <a:solidFill>
              <a:schemeClr val="accent6">
                <a:lumMod val="75000"/>
              </a:schemeClr>
            </a:solidFill>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323" name="文本框 322">
            <a:extLst>
              <a:ext uri="{FF2B5EF4-FFF2-40B4-BE49-F238E27FC236}">
                <a16:creationId xmlns:a16="http://schemas.microsoft.com/office/drawing/2014/main" id="{90C155EE-4B11-FAA9-5F64-F4FBC6779259}"/>
              </a:ext>
            </a:extLst>
          </p:cNvPr>
          <p:cNvSpPr txBox="1"/>
          <p:nvPr/>
        </p:nvSpPr>
        <p:spPr>
          <a:xfrm>
            <a:off x="9044565" y="2297267"/>
            <a:ext cx="1851522" cy="417358"/>
          </a:xfrm>
          <a:prstGeom prst="rect">
            <a:avLst/>
          </a:prstGeom>
          <a:noFill/>
        </p:spPr>
        <p:txBody>
          <a:bodyPr wrap="square" rtlCol="0">
            <a:spAutoFit/>
          </a:bodyPr>
          <a:lstStyle/>
          <a:p>
            <a:pPr algn="ctr">
              <a:lnSpc>
                <a:spcPct val="130000"/>
              </a:lnSpc>
            </a:pP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控制平面</a:t>
            </a:r>
          </a:p>
        </p:txBody>
      </p:sp>
      <p:sp>
        <p:nvSpPr>
          <p:cNvPr id="324" name="文本框 323">
            <a:extLst>
              <a:ext uri="{FF2B5EF4-FFF2-40B4-BE49-F238E27FC236}">
                <a16:creationId xmlns:a16="http://schemas.microsoft.com/office/drawing/2014/main" id="{DB743647-522E-8D39-7EE6-BBE8255634F0}"/>
              </a:ext>
            </a:extLst>
          </p:cNvPr>
          <p:cNvSpPr txBox="1"/>
          <p:nvPr/>
        </p:nvSpPr>
        <p:spPr>
          <a:xfrm>
            <a:off x="9323558" y="4831505"/>
            <a:ext cx="1851522" cy="417358"/>
          </a:xfrm>
          <a:prstGeom prst="rect">
            <a:avLst/>
          </a:prstGeom>
          <a:noFill/>
        </p:spPr>
        <p:txBody>
          <a:bodyPr wrap="square" rtlCol="0">
            <a:spAutoFit/>
          </a:bodyPr>
          <a:lstStyle/>
          <a:p>
            <a:pPr algn="ctr">
              <a:lnSpc>
                <a:spcPct val="130000"/>
              </a:lnSpc>
            </a:pPr>
            <a:r>
              <a:rPr kumimoji="1"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转发平面</a:t>
            </a:r>
          </a:p>
        </p:txBody>
      </p:sp>
      <p:cxnSp>
        <p:nvCxnSpPr>
          <p:cNvPr id="325" name="直接箭头连接符 324">
            <a:extLst>
              <a:ext uri="{FF2B5EF4-FFF2-40B4-BE49-F238E27FC236}">
                <a16:creationId xmlns:a16="http://schemas.microsoft.com/office/drawing/2014/main" id="{C47EE976-CB36-6E72-350D-55071FB365E0}"/>
              </a:ext>
            </a:extLst>
          </p:cNvPr>
          <p:cNvCxnSpPr>
            <a:cxnSpLocks/>
            <a:stCxn id="141" idx="3"/>
            <a:endCxn id="267" idx="1"/>
          </p:cNvCxnSpPr>
          <p:nvPr/>
        </p:nvCxnSpPr>
        <p:spPr>
          <a:xfrm>
            <a:off x="9155566" y="2701306"/>
            <a:ext cx="599716" cy="351086"/>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328" name="直接箭头连接符 327">
            <a:extLst>
              <a:ext uri="{FF2B5EF4-FFF2-40B4-BE49-F238E27FC236}">
                <a16:creationId xmlns:a16="http://schemas.microsoft.com/office/drawing/2014/main" id="{2D03F523-F7C1-2B9A-7238-AC682608E441}"/>
              </a:ext>
            </a:extLst>
          </p:cNvPr>
          <p:cNvCxnSpPr>
            <a:cxnSpLocks/>
            <a:stCxn id="267" idx="3"/>
            <a:endCxn id="268" idx="1"/>
          </p:cNvCxnSpPr>
          <p:nvPr/>
        </p:nvCxnSpPr>
        <p:spPr>
          <a:xfrm flipV="1">
            <a:off x="10245902" y="2699675"/>
            <a:ext cx="446110" cy="352717"/>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344" name="直接箭头连接符 343">
            <a:extLst>
              <a:ext uri="{FF2B5EF4-FFF2-40B4-BE49-F238E27FC236}">
                <a16:creationId xmlns:a16="http://schemas.microsoft.com/office/drawing/2014/main" id="{A7FF26FE-D407-04B4-C0B5-9F7DA6D5B9A8}"/>
              </a:ext>
            </a:extLst>
          </p:cNvPr>
          <p:cNvCxnSpPr>
            <a:cxnSpLocks/>
            <a:stCxn id="141" idx="3"/>
            <a:endCxn id="268" idx="1"/>
          </p:cNvCxnSpPr>
          <p:nvPr/>
        </p:nvCxnSpPr>
        <p:spPr>
          <a:xfrm flipV="1">
            <a:off x="9155566" y="2699675"/>
            <a:ext cx="1536446" cy="1631"/>
          </a:xfrm>
          <a:prstGeom prst="straightConnector1">
            <a:avLst/>
          </a:prstGeom>
          <a:ln w="12700">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370" name="文本框 369">
            <a:extLst>
              <a:ext uri="{FF2B5EF4-FFF2-40B4-BE49-F238E27FC236}">
                <a16:creationId xmlns:a16="http://schemas.microsoft.com/office/drawing/2014/main" id="{72E774B8-59F8-A1BF-5DDC-8B2AB890FAD3}"/>
              </a:ext>
            </a:extLst>
          </p:cNvPr>
          <p:cNvSpPr txBox="1"/>
          <p:nvPr/>
        </p:nvSpPr>
        <p:spPr>
          <a:xfrm>
            <a:off x="8213973" y="5246084"/>
            <a:ext cx="3830447" cy="1323439"/>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减少单个控制器负担</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全局按需协同，局部快速响应</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提高网络可靠性和容错性</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可拓展性增强</a:t>
            </a:r>
          </a:p>
        </p:txBody>
      </p:sp>
      <p:sp>
        <p:nvSpPr>
          <p:cNvPr id="373" name="标题 1">
            <a:extLst>
              <a:ext uri="{FF2B5EF4-FFF2-40B4-BE49-F238E27FC236}">
                <a16:creationId xmlns:a16="http://schemas.microsoft.com/office/drawing/2014/main" id="{2DD51C01-9718-9B77-7828-759D05C2D8C4}"/>
              </a:ext>
            </a:extLst>
          </p:cNvPr>
          <p:cNvSpPr txBox="1">
            <a:spLocks/>
          </p:cNvSpPr>
          <p:nvPr/>
        </p:nvSpPr>
        <p:spPr>
          <a:xfrm>
            <a:off x="614680" y="203200"/>
            <a:ext cx="4470400" cy="7302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研究背景与现状</a:t>
            </a:r>
            <a:endParaRPr lang="zh-CN" altLang="en-US" dirty="0">
              <a:solidFill>
                <a:srgbClr val="203864"/>
              </a:solidFill>
            </a:endParaRPr>
          </a:p>
        </p:txBody>
      </p:sp>
      <p:sp>
        <p:nvSpPr>
          <p:cNvPr id="4" name="灯片编号占位符 3">
            <a:extLst>
              <a:ext uri="{FF2B5EF4-FFF2-40B4-BE49-F238E27FC236}">
                <a16:creationId xmlns:a16="http://schemas.microsoft.com/office/drawing/2014/main" id="{DF662D59-99EC-7908-C81E-CCDCFE883E44}"/>
              </a:ext>
            </a:extLst>
          </p:cNvPr>
          <p:cNvSpPr>
            <a:spLocks noGrp="1"/>
          </p:cNvSpPr>
          <p:nvPr>
            <p:ph type="sldNum" sz="quarter" idx="10"/>
          </p:nvPr>
        </p:nvSpPr>
        <p:spPr>
          <a:xfrm>
            <a:off x="9256018" y="6539595"/>
            <a:ext cx="2743200" cy="365125"/>
          </a:xfrm>
        </p:spPr>
        <p:txBody>
          <a:bodyPr/>
          <a:lstStyle/>
          <a:p>
            <a:fld id="{33C59F56-D4B4-4DCE-AF8F-B905FFBCF912}" type="slidenum">
              <a:rPr lang="zh-CN" altLang="en-US" smtClean="0"/>
              <a:t>6</a:t>
            </a:fld>
            <a:endParaRPr lang="zh-CN" altLang="en-US"/>
          </a:p>
        </p:txBody>
      </p:sp>
    </p:spTree>
    <p:extLst>
      <p:ext uri="{BB962C8B-B14F-4D97-AF65-F5344CB8AC3E}">
        <p14:creationId xmlns:p14="http://schemas.microsoft.com/office/powerpoint/2010/main" val="132167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F8185-088A-9461-1A81-B0DABDC6011E}"/>
            </a:ext>
          </a:extLst>
        </p:cNvPr>
        <p:cNvGrpSpPr/>
        <p:nvPr/>
      </p:nvGrpSpPr>
      <p:grpSpPr>
        <a:xfrm>
          <a:off x="0" y="0"/>
          <a:ext cx="0" cy="0"/>
          <a:chOff x="0" y="0"/>
          <a:chExt cx="0" cy="0"/>
        </a:xfrm>
      </p:grpSpPr>
      <p:sp>
        <p:nvSpPr>
          <p:cNvPr id="10" name="标题 1">
            <a:extLst>
              <a:ext uri="{FF2B5EF4-FFF2-40B4-BE49-F238E27FC236}">
                <a16:creationId xmlns:a16="http://schemas.microsoft.com/office/drawing/2014/main" id="{FBE99E88-55E3-BE40-CAA9-403DD077FB22}"/>
              </a:ext>
            </a:extLst>
          </p:cNvPr>
          <p:cNvSpPr txBox="1">
            <a:spLocks/>
          </p:cNvSpPr>
          <p:nvPr/>
        </p:nvSpPr>
        <p:spPr>
          <a:xfrm>
            <a:off x="614680" y="203200"/>
            <a:ext cx="4470400" cy="7302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研究背景与现状</a:t>
            </a:r>
            <a:endParaRPr lang="zh-CN" altLang="en-US" dirty="0">
              <a:solidFill>
                <a:srgbClr val="203864"/>
              </a:solidFill>
            </a:endParaRPr>
          </a:p>
        </p:txBody>
      </p:sp>
      <p:sp>
        <p:nvSpPr>
          <p:cNvPr id="12" name="文本框 11">
            <a:extLst>
              <a:ext uri="{FF2B5EF4-FFF2-40B4-BE49-F238E27FC236}">
                <a16:creationId xmlns:a16="http://schemas.microsoft.com/office/drawing/2014/main" id="{831FE7ED-4B0B-0829-D114-72DC3083CABD}"/>
              </a:ext>
            </a:extLst>
          </p:cNvPr>
          <p:cNvSpPr txBox="1"/>
          <p:nvPr/>
        </p:nvSpPr>
        <p:spPr>
          <a:xfrm>
            <a:off x="749900" y="929973"/>
            <a:ext cx="10687292" cy="4828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nSpc>
                <a:spcPts val="2800"/>
              </a:lnSpc>
              <a:defRPr sz="2600" b="1">
                <a:solidFill>
                  <a:srgbClr val="002060"/>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zh-CN" dirty="0"/>
              <a:t>卫星网络</a:t>
            </a:r>
            <a:r>
              <a:rPr lang="zh-CN" altLang="en-US" dirty="0"/>
              <a:t>中</a:t>
            </a:r>
            <a:r>
              <a:rPr lang="en-US" altLang="zh-CN" dirty="0"/>
              <a:t>SDN</a:t>
            </a:r>
            <a:r>
              <a:rPr lang="zh-CN" altLang="en-US" dirty="0"/>
              <a:t>控制器部署研究现状与不足</a:t>
            </a:r>
          </a:p>
        </p:txBody>
      </p:sp>
      <p:sp>
        <p:nvSpPr>
          <p:cNvPr id="2" name="矩形: 圆角 1">
            <a:extLst>
              <a:ext uri="{FF2B5EF4-FFF2-40B4-BE49-F238E27FC236}">
                <a16:creationId xmlns:a16="http://schemas.microsoft.com/office/drawing/2014/main" id="{5D99AB5E-68CF-69D5-4BF6-905773FB36FA}"/>
              </a:ext>
            </a:extLst>
          </p:cNvPr>
          <p:cNvSpPr/>
          <p:nvPr/>
        </p:nvSpPr>
        <p:spPr>
          <a:xfrm>
            <a:off x="1420198" y="1857465"/>
            <a:ext cx="10069505" cy="1570004"/>
          </a:xfrm>
          <a:prstGeom prst="roundRect">
            <a:avLst>
              <a:gd name="adj" fmla="val 0"/>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 name="文本框 2">
            <a:extLst>
              <a:ext uri="{FF2B5EF4-FFF2-40B4-BE49-F238E27FC236}">
                <a16:creationId xmlns:a16="http://schemas.microsoft.com/office/drawing/2014/main" id="{4F15E4DF-1533-2041-D6DC-4C1A323B84AE}"/>
              </a:ext>
            </a:extLst>
          </p:cNvPr>
          <p:cNvSpPr txBox="1"/>
          <p:nvPr/>
        </p:nvSpPr>
        <p:spPr>
          <a:xfrm>
            <a:off x="1492395" y="2055727"/>
            <a:ext cx="10024097" cy="1323439"/>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多数研究聚焦于单层</a:t>
            </a:r>
            <a:r>
              <a:rPr lang="en-US" altLang="zh-CN" sz="2000" b="1" dirty="0">
                <a:solidFill>
                  <a:srgbClr val="203864"/>
                </a:solidFill>
                <a:latin typeface="微软雅黑" panose="020B0503020204020204" pitchFamily="34" charset="-122"/>
                <a:ea typeface="微软雅黑" panose="020B0503020204020204" pitchFamily="34" charset="-122"/>
              </a:rPr>
              <a:t>LEO</a:t>
            </a:r>
            <a:r>
              <a:rPr lang="zh-CN" altLang="en-US" sz="2000" b="1" dirty="0">
                <a:solidFill>
                  <a:srgbClr val="203864"/>
                </a:solidFill>
                <a:latin typeface="微软雅黑" panose="020B0503020204020204" pitchFamily="34" charset="-122"/>
                <a:ea typeface="微软雅黑" panose="020B0503020204020204" pitchFamily="34" charset="-122"/>
              </a:rPr>
              <a:t>卫星网络，未考虑</a:t>
            </a:r>
            <a:r>
              <a:rPr lang="zh-CN" altLang="en-US" sz="2000" b="1" dirty="0">
                <a:solidFill>
                  <a:srgbClr val="C00000"/>
                </a:solidFill>
                <a:latin typeface="微软雅黑" panose="020B0503020204020204" pitchFamily="34" charset="-122"/>
                <a:ea typeface="微软雅黑" panose="020B0503020204020204" pitchFamily="34" charset="-122"/>
              </a:rPr>
              <a:t>协同</a:t>
            </a:r>
            <a:r>
              <a:rPr lang="en-US" altLang="zh-CN" sz="2000" b="1" dirty="0">
                <a:solidFill>
                  <a:srgbClr val="C00000"/>
                </a:solidFill>
                <a:latin typeface="微软雅黑" panose="020B0503020204020204" pitchFamily="34" charset="-122"/>
                <a:ea typeface="微软雅黑" panose="020B0503020204020204" pitchFamily="34" charset="-122"/>
              </a:rPr>
              <a:t>MEO</a:t>
            </a:r>
            <a:r>
              <a:rPr lang="zh-CN" altLang="en-US" sz="2000" b="1" dirty="0">
                <a:solidFill>
                  <a:srgbClr val="C00000"/>
                </a:solidFill>
                <a:latin typeface="微软雅黑" panose="020B0503020204020204" pitchFamily="34" charset="-122"/>
                <a:ea typeface="微软雅黑" panose="020B0503020204020204" pitchFamily="34" charset="-122"/>
              </a:rPr>
              <a:t>卫星</a:t>
            </a:r>
            <a:r>
              <a:rPr lang="zh-CN" altLang="en-US" sz="2000" b="1" dirty="0">
                <a:solidFill>
                  <a:srgbClr val="203864"/>
                </a:solidFill>
                <a:latin typeface="微软雅黑" panose="020B0503020204020204" pitchFamily="34" charset="-122"/>
                <a:ea typeface="微软雅黑" panose="020B0503020204020204" pitchFamily="34" charset="-122"/>
              </a:rPr>
              <a:t>充当</a:t>
            </a:r>
            <a:r>
              <a:rPr lang="zh-CN" altLang="en-US" sz="2000" b="1" dirty="0">
                <a:solidFill>
                  <a:srgbClr val="C00000"/>
                </a:solidFill>
                <a:latin typeface="微软雅黑" panose="020B0503020204020204" pitchFamily="34" charset="-122"/>
                <a:ea typeface="微软雅黑" panose="020B0503020204020204" pitchFamily="34" charset="-122"/>
              </a:rPr>
              <a:t>中继节点</a:t>
            </a:r>
            <a:r>
              <a:rPr lang="zh-CN" altLang="en-US" sz="2000" b="1" dirty="0">
                <a:solidFill>
                  <a:srgbClr val="203864"/>
                </a:solidFill>
                <a:latin typeface="微软雅黑" panose="020B0503020204020204" pitchFamily="34" charset="-122"/>
                <a:ea typeface="微软雅黑" panose="020B0503020204020204" pitchFamily="34" charset="-122"/>
              </a:rPr>
              <a:t>以</a:t>
            </a:r>
            <a:r>
              <a:rPr lang="zh-CN" altLang="en-US" sz="2000" b="1" dirty="0">
                <a:solidFill>
                  <a:srgbClr val="C00000"/>
                </a:solidFill>
                <a:latin typeface="微软雅黑" panose="020B0503020204020204" pitchFamily="34" charset="-122"/>
                <a:ea typeface="微软雅黑" panose="020B0503020204020204" pitchFamily="34" charset="-122"/>
              </a:rPr>
              <a:t>减轻</a:t>
            </a:r>
            <a:r>
              <a:rPr lang="en-US" altLang="zh-CN" sz="2000" b="1" dirty="0">
                <a:solidFill>
                  <a:srgbClr val="203864"/>
                </a:solidFill>
                <a:latin typeface="微软雅黑" panose="020B0503020204020204" pitchFamily="34" charset="-122"/>
                <a:ea typeface="微软雅黑" panose="020B0503020204020204" pitchFamily="34" charset="-122"/>
              </a:rPr>
              <a:t>LEO</a:t>
            </a:r>
            <a:r>
              <a:rPr lang="zh-CN" altLang="en-US" sz="2000" b="1" dirty="0">
                <a:solidFill>
                  <a:srgbClr val="203864"/>
                </a:solidFill>
                <a:latin typeface="微软雅黑" panose="020B0503020204020204" pitchFamily="34" charset="-122"/>
                <a:ea typeface="微软雅黑" panose="020B0503020204020204" pitchFamily="34" charset="-122"/>
              </a:rPr>
              <a:t>卫星的</a:t>
            </a:r>
            <a:r>
              <a:rPr lang="zh-CN" altLang="en-US" sz="2000" b="1" dirty="0">
                <a:solidFill>
                  <a:srgbClr val="C00000"/>
                </a:solidFill>
                <a:latin typeface="微软雅黑" panose="020B0503020204020204" pitchFamily="34" charset="-122"/>
                <a:ea typeface="微软雅黑" panose="020B0503020204020204" pitchFamily="34" charset="-122"/>
              </a:rPr>
              <a:t>负载</a:t>
            </a:r>
            <a:r>
              <a:rPr lang="zh-CN" altLang="en-US" sz="2000" b="1" dirty="0">
                <a:solidFill>
                  <a:srgbClr val="203864"/>
                </a:solidFill>
                <a:latin typeface="微软雅黑" panose="020B0503020204020204" pitchFamily="34" charset="-122"/>
                <a:ea typeface="微软雅黑" panose="020B0503020204020204" pitchFamily="34" charset="-122"/>
              </a:rPr>
              <a:t>，并在</a:t>
            </a:r>
            <a:r>
              <a:rPr lang="en-US" altLang="zh-CN" sz="2000" b="1" dirty="0">
                <a:solidFill>
                  <a:srgbClr val="203864"/>
                </a:solidFill>
                <a:latin typeface="微软雅黑" panose="020B0503020204020204" pitchFamily="34" charset="-122"/>
                <a:ea typeface="微软雅黑" panose="020B0503020204020204" pitchFamily="34" charset="-122"/>
              </a:rPr>
              <a:t>LEO</a:t>
            </a:r>
            <a:r>
              <a:rPr lang="zh-CN" altLang="en-US" sz="2000" b="1" dirty="0">
                <a:solidFill>
                  <a:srgbClr val="203864"/>
                </a:solidFill>
                <a:latin typeface="微软雅黑" panose="020B0503020204020204" pitchFamily="34" charset="-122"/>
                <a:ea typeface="微软雅黑" panose="020B0503020204020204" pitchFamily="34" charset="-122"/>
              </a:rPr>
              <a:t>卫星链路失效时可作为</a:t>
            </a:r>
            <a:r>
              <a:rPr lang="zh-CN" altLang="en-US" sz="2000" b="1" dirty="0">
                <a:solidFill>
                  <a:srgbClr val="C00000"/>
                </a:solidFill>
                <a:latin typeface="微软雅黑" panose="020B0503020204020204" pitchFamily="34" charset="-122"/>
                <a:ea typeface="微软雅黑" panose="020B0503020204020204" pitchFamily="34" charset="-122"/>
              </a:rPr>
              <a:t>兜底链路</a:t>
            </a:r>
            <a:r>
              <a:rPr lang="zh-CN" altLang="en-US" sz="2000" b="1" dirty="0">
                <a:solidFill>
                  <a:srgbClr val="203864"/>
                </a:solidFill>
                <a:latin typeface="微软雅黑" panose="020B0503020204020204" pitchFamily="34" charset="-122"/>
                <a:ea typeface="微软雅黑" panose="020B0503020204020204" pitchFamily="34" charset="-122"/>
              </a:rPr>
              <a:t>。</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多层卫星网络中，通常采用</a:t>
            </a:r>
            <a:r>
              <a:rPr lang="zh-CN" altLang="en-US" sz="2000" b="1" dirty="0">
                <a:solidFill>
                  <a:srgbClr val="C00000"/>
                </a:solidFill>
                <a:latin typeface="微软雅黑" panose="020B0503020204020204" pitchFamily="34" charset="-122"/>
                <a:ea typeface="微软雅黑" panose="020B0503020204020204" pitchFamily="34" charset="-122"/>
              </a:rPr>
              <a:t>高层</a:t>
            </a:r>
            <a:r>
              <a:rPr lang="zh-CN" altLang="en-US" sz="2000" b="1" dirty="0">
                <a:solidFill>
                  <a:srgbClr val="203864"/>
                </a:solidFill>
                <a:latin typeface="微软雅黑" panose="020B0503020204020204" pitchFamily="34" charset="-122"/>
                <a:ea typeface="微软雅黑" panose="020B0503020204020204" pitchFamily="34" charset="-122"/>
              </a:rPr>
              <a:t>卫星来</a:t>
            </a:r>
            <a:r>
              <a:rPr lang="zh-CN" altLang="en-US" sz="2000" b="1" dirty="0">
                <a:solidFill>
                  <a:srgbClr val="C00000"/>
                </a:solidFill>
                <a:latin typeface="微软雅黑" panose="020B0503020204020204" pitchFamily="34" charset="-122"/>
                <a:ea typeface="微软雅黑" panose="020B0503020204020204" pitchFamily="34" charset="-122"/>
              </a:rPr>
              <a:t>管理</a:t>
            </a:r>
            <a:r>
              <a:rPr lang="zh-CN" altLang="en-US" sz="2000" b="1" dirty="0">
                <a:solidFill>
                  <a:srgbClr val="203864"/>
                </a:solidFill>
                <a:latin typeface="微软雅黑" panose="020B0503020204020204" pitchFamily="34" charset="-122"/>
                <a:ea typeface="微软雅黑" panose="020B0503020204020204" pitchFamily="34" charset="-122"/>
              </a:rPr>
              <a:t>覆盖范围内的</a:t>
            </a:r>
            <a:r>
              <a:rPr lang="zh-CN" altLang="en-US" sz="2000" b="1" dirty="0">
                <a:solidFill>
                  <a:srgbClr val="C00000"/>
                </a:solidFill>
                <a:latin typeface="微软雅黑" panose="020B0503020204020204" pitchFamily="34" charset="-122"/>
                <a:ea typeface="微软雅黑" panose="020B0503020204020204" pitchFamily="34" charset="-122"/>
              </a:rPr>
              <a:t>低层</a:t>
            </a:r>
            <a:r>
              <a:rPr lang="zh-CN" altLang="en-US" sz="2000" b="1" dirty="0">
                <a:solidFill>
                  <a:srgbClr val="203864"/>
                </a:solidFill>
                <a:latin typeface="微软雅黑" panose="020B0503020204020204" pitchFamily="34" charset="-122"/>
                <a:ea typeface="微软雅黑" panose="020B0503020204020204" pitchFamily="34" charset="-122"/>
              </a:rPr>
              <a:t>卫星，</a:t>
            </a:r>
            <a:r>
              <a:rPr lang="zh-CN" altLang="en-US" sz="2000" b="1" dirty="0">
                <a:solidFill>
                  <a:srgbClr val="C00000"/>
                </a:solidFill>
                <a:latin typeface="微软雅黑" panose="020B0503020204020204" pitchFamily="34" charset="-122"/>
                <a:ea typeface="微软雅黑" panose="020B0503020204020204" pitchFamily="34" charset="-122"/>
              </a:rPr>
              <a:t>固定域划分</a:t>
            </a:r>
            <a:r>
              <a:rPr lang="zh-CN" altLang="en-US" sz="2000" b="1" dirty="0">
                <a:solidFill>
                  <a:srgbClr val="203864"/>
                </a:solidFill>
                <a:latin typeface="微软雅黑" panose="020B0503020204020204" pitchFamily="34" charset="-122"/>
                <a:ea typeface="微软雅黑" panose="020B0503020204020204" pitchFamily="34" charset="-122"/>
              </a:rPr>
              <a:t>无法灵活适应动态网络环境。</a:t>
            </a:r>
            <a:endParaRPr lang="en-US" altLang="zh-CN" sz="2000" b="1" dirty="0">
              <a:solidFill>
                <a:srgbClr val="203864"/>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5DB0527E-E668-2310-3635-80E0F679E4AD}"/>
              </a:ext>
            </a:extLst>
          </p:cNvPr>
          <p:cNvSpPr txBox="1"/>
          <p:nvPr/>
        </p:nvSpPr>
        <p:spPr>
          <a:xfrm>
            <a:off x="789078" y="1593470"/>
            <a:ext cx="2743200" cy="400110"/>
          </a:xfrm>
          <a:prstGeom prst="rect">
            <a:avLst/>
          </a:prstGeom>
          <a:solidFill>
            <a:srgbClr val="203864"/>
          </a:solidFill>
          <a:ln w="19050">
            <a:noFill/>
          </a:ln>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t>卫星网络架构方面</a:t>
            </a:r>
          </a:p>
        </p:txBody>
      </p:sp>
      <p:sp>
        <p:nvSpPr>
          <p:cNvPr id="4" name="矩形: 圆角 3">
            <a:extLst>
              <a:ext uri="{FF2B5EF4-FFF2-40B4-BE49-F238E27FC236}">
                <a16:creationId xmlns:a16="http://schemas.microsoft.com/office/drawing/2014/main" id="{5581DC6A-7C70-7BBA-41CF-F5E5F7AA1151}"/>
              </a:ext>
            </a:extLst>
          </p:cNvPr>
          <p:cNvSpPr/>
          <p:nvPr/>
        </p:nvSpPr>
        <p:spPr>
          <a:xfrm>
            <a:off x="1420198" y="3763952"/>
            <a:ext cx="10069505" cy="1249784"/>
          </a:xfrm>
          <a:prstGeom prst="roundRect">
            <a:avLst>
              <a:gd name="adj" fmla="val 0"/>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文本框 4">
            <a:extLst>
              <a:ext uri="{FF2B5EF4-FFF2-40B4-BE49-F238E27FC236}">
                <a16:creationId xmlns:a16="http://schemas.microsoft.com/office/drawing/2014/main" id="{079DE443-A311-234A-9A7A-52C71DF2EC8C}"/>
              </a:ext>
            </a:extLst>
          </p:cNvPr>
          <p:cNvSpPr txBox="1"/>
          <p:nvPr/>
        </p:nvSpPr>
        <p:spPr>
          <a:xfrm>
            <a:off x="1492395" y="3959683"/>
            <a:ext cx="10069504" cy="1015663"/>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倾向于部署在覆盖范围较大且动态性较低的</a:t>
            </a:r>
            <a:r>
              <a:rPr lang="en-US" altLang="zh-CN" sz="2000" b="1" dirty="0">
                <a:solidFill>
                  <a:srgbClr val="203864"/>
                </a:solidFill>
                <a:latin typeface="微软雅黑" panose="020B0503020204020204" pitchFamily="34" charset="-122"/>
                <a:ea typeface="微软雅黑" panose="020B0503020204020204" pitchFamily="34" charset="-122"/>
              </a:rPr>
              <a:t>GEO</a:t>
            </a:r>
            <a:r>
              <a:rPr lang="zh-CN" altLang="en-US" sz="2000" b="1" dirty="0">
                <a:solidFill>
                  <a:srgbClr val="203864"/>
                </a:solidFill>
                <a:latin typeface="微软雅黑" panose="020B0503020204020204" pitchFamily="34" charset="-122"/>
                <a:ea typeface="微软雅黑" panose="020B0503020204020204" pitchFamily="34" charset="-122"/>
              </a:rPr>
              <a:t>卫星上，忽略了</a:t>
            </a:r>
            <a:r>
              <a:rPr lang="en-US" altLang="zh-CN" sz="2000" b="1" dirty="0">
                <a:solidFill>
                  <a:srgbClr val="C00000"/>
                </a:solidFill>
                <a:latin typeface="微软雅黑" panose="020B0503020204020204" pitchFamily="34" charset="-122"/>
                <a:ea typeface="微软雅黑" panose="020B0503020204020204" pitchFamily="34" charset="-122"/>
              </a:rPr>
              <a:t>GEO</a:t>
            </a:r>
            <a:r>
              <a:rPr lang="zh-CN" altLang="en-US" sz="2000" b="1" dirty="0">
                <a:solidFill>
                  <a:srgbClr val="C00000"/>
                </a:solidFill>
                <a:latin typeface="微软雅黑" panose="020B0503020204020204" pitchFamily="34" charset="-122"/>
                <a:ea typeface="微软雅黑" panose="020B0503020204020204" pitchFamily="34" charset="-122"/>
              </a:rPr>
              <a:t>数量较少</a:t>
            </a:r>
            <a:r>
              <a:rPr lang="zh-CN" altLang="en-US" sz="2000" b="1" dirty="0">
                <a:solidFill>
                  <a:srgbClr val="203864"/>
                </a:solidFill>
                <a:latin typeface="微软雅黑" panose="020B0503020204020204" pitchFamily="34" charset="-122"/>
                <a:ea typeface="微软雅黑" panose="020B0503020204020204" pitchFamily="34" charset="-122"/>
              </a:rPr>
              <a:t>可能导致</a:t>
            </a:r>
            <a:r>
              <a:rPr lang="zh-CN" altLang="en-US" sz="2000" b="1" dirty="0">
                <a:solidFill>
                  <a:srgbClr val="C00000"/>
                </a:solidFill>
                <a:latin typeface="微软雅黑" panose="020B0503020204020204" pitchFamily="34" charset="-122"/>
                <a:ea typeface="微软雅黑" panose="020B0503020204020204" pitchFamily="34" charset="-122"/>
              </a:rPr>
              <a:t>单点负担</a:t>
            </a:r>
            <a:r>
              <a:rPr lang="zh-CN" altLang="en-US" sz="2000" b="1" dirty="0">
                <a:solidFill>
                  <a:srgbClr val="203864"/>
                </a:solidFill>
                <a:latin typeface="微软雅黑" panose="020B0503020204020204" pitchFamily="34" charset="-122"/>
                <a:ea typeface="微软雅黑" panose="020B0503020204020204" pitchFamily="34" charset="-122"/>
              </a:rPr>
              <a:t>过重，以及</a:t>
            </a:r>
            <a:r>
              <a:rPr lang="en-US" altLang="zh-CN" sz="2000" b="1" dirty="0">
                <a:solidFill>
                  <a:srgbClr val="203864"/>
                </a:solidFill>
                <a:latin typeface="微软雅黑" panose="020B0503020204020204" pitchFamily="34" charset="-122"/>
                <a:ea typeface="微软雅黑" panose="020B0503020204020204" pitchFamily="34" charset="-122"/>
              </a:rPr>
              <a:t>GEO</a:t>
            </a:r>
            <a:r>
              <a:rPr lang="zh-CN" altLang="en-US" sz="2000" b="1" dirty="0">
                <a:solidFill>
                  <a:srgbClr val="203864"/>
                </a:solidFill>
                <a:latin typeface="微软雅黑" panose="020B0503020204020204" pitchFamily="34" charset="-122"/>
                <a:ea typeface="微软雅黑" panose="020B0503020204020204" pitchFamily="34" charset="-122"/>
              </a:rPr>
              <a:t>到</a:t>
            </a:r>
            <a:r>
              <a:rPr lang="en-US" altLang="zh-CN" sz="2000" b="1" dirty="0">
                <a:solidFill>
                  <a:srgbClr val="203864"/>
                </a:solidFill>
                <a:latin typeface="微软雅黑" panose="020B0503020204020204" pitchFamily="34" charset="-122"/>
                <a:ea typeface="微软雅黑" panose="020B0503020204020204" pitchFamily="34" charset="-122"/>
              </a:rPr>
              <a:t>LEO</a:t>
            </a:r>
            <a:r>
              <a:rPr lang="zh-CN" altLang="en-US" sz="2000" b="1" dirty="0">
                <a:solidFill>
                  <a:srgbClr val="203864"/>
                </a:solidFill>
                <a:latin typeface="微软雅黑" panose="020B0503020204020204" pitchFamily="34" charset="-122"/>
                <a:ea typeface="微软雅黑" panose="020B0503020204020204" pitchFamily="34" charset="-122"/>
              </a:rPr>
              <a:t>的端到端</a:t>
            </a:r>
            <a:r>
              <a:rPr lang="zh-CN" altLang="en-US" sz="2000" b="1" dirty="0">
                <a:solidFill>
                  <a:srgbClr val="C00000"/>
                </a:solidFill>
                <a:latin typeface="微软雅黑" panose="020B0503020204020204" pitchFamily="34" charset="-122"/>
                <a:ea typeface="微软雅黑" panose="020B0503020204020204" pitchFamily="34" charset="-122"/>
              </a:rPr>
              <a:t>时延较大</a:t>
            </a:r>
            <a:r>
              <a:rPr lang="zh-CN" altLang="en-US" sz="2000" b="1" dirty="0">
                <a:solidFill>
                  <a:srgbClr val="203864"/>
                </a:solidFill>
                <a:latin typeface="微软雅黑" panose="020B0503020204020204" pitchFamily="34" charset="-122"/>
                <a:ea typeface="微软雅黑" panose="020B0503020204020204" pitchFamily="34" charset="-122"/>
              </a:rPr>
              <a:t>问题。</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部分研究将控制器部署在</a:t>
            </a:r>
            <a:r>
              <a:rPr lang="zh-CN" altLang="en-US" sz="2000" b="1" dirty="0">
                <a:solidFill>
                  <a:srgbClr val="C00000"/>
                </a:solidFill>
                <a:latin typeface="微软雅黑" panose="020B0503020204020204" pitchFamily="34" charset="-122"/>
                <a:ea typeface="微软雅黑" panose="020B0503020204020204" pitchFamily="34" charset="-122"/>
              </a:rPr>
              <a:t>地面</a:t>
            </a:r>
            <a:r>
              <a:rPr lang="zh-CN" altLang="en-US" sz="2000" b="1" dirty="0">
                <a:solidFill>
                  <a:srgbClr val="203864"/>
                </a:solidFill>
                <a:latin typeface="微软雅黑" panose="020B0503020204020204" pitchFamily="34" charset="-122"/>
                <a:ea typeface="微软雅黑" panose="020B0503020204020204" pitchFamily="34" charset="-122"/>
              </a:rPr>
              <a:t>，忽略了地面站的</a:t>
            </a:r>
            <a:r>
              <a:rPr lang="zh-CN" altLang="en-US" sz="2000" b="1" dirty="0">
                <a:solidFill>
                  <a:srgbClr val="C00000"/>
                </a:solidFill>
                <a:latin typeface="微软雅黑" panose="020B0503020204020204" pitchFamily="34" charset="-122"/>
                <a:ea typeface="微软雅黑" panose="020B0503020204020204" pitchFamily="34" charset="-122"/>
              </a:rPr>
              <a:t>地域限制</a:t>
            </a:r>
            <a:r>
              <a:rPr lang="zh-CN" altLang="en-US" sz="2000" b="1" dirty="0">
                <a:solidFill>
                  <a:srgbClr val="203864"/>
                </a:solidFill>
                <a:latin typeface="微软雅黑" panose="020B0503020204020204" pitchFamily="34" charset="-122"/>
                <a:ea typeface="微软雅黑" panose="020B0503020204020204" pitchFamily="34" charset="-122"/>
              </a:rPr>
              <a:t>。</a:t>
            </a:r>
            <a:endParaRPr lang="en-US" altLang="zh-CN" sz="2000" b="1" dirty="0">
              <a:solidFill>
                <a:srgbClr val="203864"/>
              </a:solidFill>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C797AA81-06CE-D650-1A54-F0A215CD6330}"/>
              </a:ext>
            </a:extLst>
          </p:cNvPr>
          <p:cNvSpPr/>
          <p:nvPr/>
        </p:nvSpPr>
        <p:spPr>
          <a:xfrm>
            <a:off x="1420198" y="5408204"/>
            <a:ext cx="10069505" cy="1080059"/>
          </a:xfrm>
          <a:prstGeom prst="roundRect">
            <a:avLst>
              <a:gd name="adj" fmla="val 0"/>
            </a:avLst>
          </a:prstGeom>
          <a:noFill/>
          <a:ln w="28575">
            <a:solidFill>
              <a:srgbClr val="00206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7" name="文本框 6">
            <a:extLst>
              <a:ext uri="{FF2B5EF4-FFF2-40B4-BE49-F238E27FC236}">
                <a16:creationId xmlns:a16="http://schemas.microsoft.com/office/drawing/2014/main" id="{FE7B3B4C-4828-B45B-3D1E-A284B5568323}"/>
              </a:ext>
            </a:extLst>
          </p:cNvPr>
          <p:cNvSpPr txBox="1"/>
          <p:nvPr/>
        </p:nvSpPr>
        <p:spPr>
          <a:xfrm>
            <a:off x="1492395" y="5661266"/>
            <a:ext cx="9893873" cy="707886"/>
          </a:xfrm>
          <a:prstGeom prst="rect">
            <a:avLst/>
          </a:prstGeom>
          <a:noFill/>
        </p:spPr>
        <p:txBody>
          <a:bodyPr wrap="square">
            <a:spAutoFit/>
          </a:bodyPr>
          <a:lstStyle/>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多数研究依赖</a:t>
            </a:r>
            <a:r>
              <a:rPr lang="zh-CN" altLang="en-US" sz="2000" b="1" dirty="0">
                <a:solidFill>
                  <a:srgbClr val="C00000"/>
                </a:solidFill>
                <a:latin typeface="微软雅黑" panose="020B0503020204020204" pitchFamily="34" charset="-122"/>
                <a:ea typeface="微软雅黑" panose="020B0503020204020204" pitchFamily="34" charset="-122"/>
              </a:rPr>
              <a:t>预先设置</a:t>
            </a:r>
            <a:r>
              <a:rPr lang="zh-CN" altLang="en-US" sz="2000" b="1" dirty="0">
                <a:solidFill>
                  <a:srgbClr val="203864"/>
                </a:solidFill>
                <a:latin typeface="微软雅黑" panose="020B0503020204020204" pitchFamily="34" charset="-122"/>
                <a:ea typeface="微软雅黑" panose="020B0503020204020204" pitchFamily="34" charset="-122"/>
              </a:rPr>
              <a:t>的控制器的数量，缺乏灵活应对网络动态变化的能力。</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b="1" dirty="0">
                <a:solidFill>
                  <a:srgbClr val="203864"/>
                </a:solidFill>
                <a:latin typeface="微软雅黑" panose="020B0503020204020204" pitchFamily="34" charset="-122"/>
                <a:ea typeface="微软雅黑" panose="020B0503020204020204" pitchFamily="34" charset="-122"/>
              </a:rPr>
              <a:t>多数研究未充分考虑星间链路的</a:t>
            </a:r>
            <a:r>
              <a:rPr lang="zh-CN" altLang="en-US" sz="2000" b="1" dirty="0">
                <a:solidFill>
                  <a:srgbClr val="C00000"/>
                </a:solidFill>
                <a:latin typeface="微软雅黑" panose="020B0503020204020204" pitchFamily="34" charset="-122"/>
                <a:ea typeface="微软雅黑" panose="020B0503020204020204" pitchFamily="34" charset="-122"/>
              </a:rPr>
              <a:t>带宽受限</a:t>
            </a:r>
            <a:r>
              <a:rPr lang="zh-CN" altLang="en-US" sz="2000" b="1" dirty="0">
                <a:solidFill>
                  <a:srgbClr val="203864"/>
                </a:solidFill>
                <a:latin typeface="微软雅黑" panose="020B0503020204020204" pitchFamily="34" charset="-122"/>
                <a:ea typeface="微软雅黑" panose="020B0503020204020204" pitchFamily="34" charset="-122"/>
              </a:rPr>
              <a:t>问题，难以满足高流量区域的通信需求。</a:t>
            </a:r>
          </a:p>
        </p:txBody>
      </p:sp>
      <p:sp>
        <p:nvSpPr>
          <p:cNvPr id="29" name="文本框 28">
            <a:extLst>
              <a:ext uri="{FF2B5EF4-FFF2-40B4-BE49-F238E27FC236}">
                <a16:creationId xmlns:a16="http://schemas.microsoft.com/office/drawing/2014/main" id="{2EBFC733-11EC-C509-885A-0A1E476CBDD4}"/>
              </a:ext>
            </a:extLst>
          </p:cNvPr>
          <p:cNvSpPr txBox="1"/>
          <p:nvPr/>
        </p:nvSpPr>
        <p:spPr>
          <a:xfrm>
            <a:off x="789078" y="3546580"/>
            <a:ext cx="2743200" cy="400110"/>
          </a:xfrm>
          <a:prstGeom prst="rect">
            <a:avLst/>
          </a:prstGeom>
          <a:solidFill>
            <a:srgbClr val="203864"/>
          </a:solidFill>
          <a:ln w="19050">
            <a:solidFill>
              <a:srgbClr val="203864"/>
            </a:solidFill>
          </a:ln>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t>控制器部署位置方面</a:t>
            </a:r>
          </a:p>
        </p:txBody>
      </p:sp>
      <p:sp>
        <p:nvSpPr>
          <p:cNvPr id="30" name="文本框 29">
            <a:extLst>
              <a:ext uri="{FF2B5EF4-FFF2-40B4-BE49-F238E27FC236}">
                <a16:creationId xmlns:a16="http://schemas.microsoft.com/office/drawing/2014/main" id="{56888EDC-34D7-3AD4-4A7D-4FEC640FDEDF}"/>
              </a:ext>
            </a:extLst>
          </p:cNvPr>
          <p:cNvSpPr txBox="1"/>
          <p:nvPr/>
        </p:nvSpPr>
        <p:spPr>
          <a:xfrm>
            <a:off x="789078" y="5197545"/>
            <a:ext cx="2743200" cy="400110"/>
          </a:xfrm>
          <a:prstGeom prst="rect">
            <a:avLst/>
          </a:prstGeom>
          <a:solidFill>
            <a:srgbClr val="203864"/>
          </a:solidFill>
          <a:ln w="19050">
            <a:noFill/>
          </a:ln>
        </p:spPr>
        <p:txBody>
          <a:bodyPr wrap="square">
            <a:spAutoFit/>
          </a:bodyPr>
          <a:lstStyle>
            <a:defPPr>
              <a:defRPr lang="zh-CN"/>
            </a:defPPr>
            <a:lvl1pPr algn="ctr">
              <a:defRPr sz="2000" b="1">
                <a:solidFill>
                  <a:schemeClr val="bg1"/>
                </a:solidFill>
                <a:latin typeface="微软雅黑" panose="020B0503020204020204" pitchFamily="34" charset="-122"/>
                <a:ea typeface="微软雅黑" panose="020B0503020204020204" pitchFamily="34" charset="-122"/>
              </a:defRPr>
            </a:lvl1pPr>
          </a:lstStyle>
          <a:p>
            <a:r>
              <a:rPr lang="zh-CN" altLang="en-US" dirty="0"/>
              <a:t>部署策略优化方面</a:t>
            </a:r>
          </a:p>
        </p:txBody>
      </p:sp>
      <p:sp>
        <p:nvSpPr>
          <p:cNvPr id="9" name="灯片编号占位符 8">
            <a:extLst>
              <a:ext uri="{FF2B5EF4-FFF2-40B4-BE49-F238E27FC236}">
                <a16:creationId xmlns:a16="http://schemas.microsoft.com/office/drawing/2014/main" id="{8BBB09AC-1FD1-8F88-2317-268454387DB3}"/>
              </a:ext>
            </a:extLst>
          </p:cNvPr>
          <p:cNvSpPr>
            <a:spLocks noGrp="1"/>
          </p:cNvSpPr>
          <p:nvPr>
            <p:ph type="sldNum" sz="quarter" idx="10"/>
          </p:nvPr>
        </p:nvSpPr>
        <p:spPr/>
        <p:txBody>
          <a:bodyPr/>
          <a:lstStyle/>
          <a:p>
            <a:fld id="{33C59F56-D4B4-4DCE-AF8F-B905FFBCF912}" type="slidenum">
              <a:rPr lang="zh-CN" altLang="en-US" smtClean="0"/>
              <a:t>7</a:t>
            </a:fld>
            <a:endParaRPr lang="zh-CN" altLang="en-US"/>
          </a:p>
        </p:txBody>
      </p:sp>
    </p:spTree>
    <p:extLst>
      <p:ext uri="{BB962C8B-B14F-4D97-AF65-F5344CB8AC3E}">
        <p14:creationId xmlns:p14="http://schemas.microsoft.com/office/powerpoint/2010/main" val="323146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81534-75AD-2657-3FBB-73F7E2E3DAA4}"/>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47B23E00-F804-F1B0-C084-47D38009D4DC}"/>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grpSp>
        <p:nvGrpSpPr>
          <p:cNvPr id="2" name="组合 1">
            <a:extLst>
              <a:ext uri="{FF2B5EF4-FFF2-40B4-BE49-F238E27FC236}">
                <a16:creationId xmlns:a16="http://schemas.microsoft.com/office/drawing/2014/main" id="{767ECE7A-71C7-0B21-5B00-2B741AB7455F}"/>
              </a:ext>
            </a:extLst>
          </p:cNvPr>
          <p:cNvGrpSpPr/>
          <p:nvPr/>
        </p:nvGrpSpPr>
        <p:grpSpPr>
          <a:xfrm>
            <a:off x="3892128" y="2038694"/>
            <a:ext cx="4407743" cy="3449550"/>
            <a:chOff x="3892129" y="1949760"/>
            <a:chExt cx="4407743" cy="3449550"/>
          </a:xfrm>
        </p:grpSpPr>
        <p:grpSp>
          <p:nvGrpSpPr>
            <p:cNvPr id="22" name="组合 21">
              <a:extLst>
                <a:ext uri="{FF2B5EF4-FFF2-40B4-BE49-F238E27FC236}">
                  <a16:creationId xmlns:a16="http://schemas.microsoft.com/office/drawing/2014/main" id="{7E2D2634-4255-BB0E-F0EF-71DFE44726FC}"/>
                </a:ext>
              </a:extLst>
            </p:cNvPr>
            <p:cNvGrpSpPr/>
            <p:nvPr/>
          </p:nvGrpSpPr>
          <p:grpSpPr>
            <a:xfrm>
              <a:off x="3892129" y="1949760"/>
              <a:ext cx="4407743" cy="553998"/>
              <a:chOff x="-2765213" y="2403971"/>
              <a:chExt cx="4407743" cy="553998"/>
            </a:xfrm>
          </p:grpSpPr>
          <p:sp>
            <p:nvSpPr>
              <p:cNvPr id="35" name="菱形 34">
                <a:extLst>
                  <a:ext uri="{FF2B5EF4-FFF2-40B4-BE49-F238E27FC236}">
                    <a16:creationId xmlns:a16="http://schemas.microsoft.com/office/drawing/2014/main" id="{6D195F7D-078B-7103-CA71-115AA13AF130}"/>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476283D1-26C3-C14F-C836-327BC62330DB}"/>
                  </a:ext>
                </a:extLst>
              </p:cNvPr>
              <p:cNvSpPr txBox="1"/>
              <p:nvPr/>
            </p:nvSpPr>
            <p:spPr>
              <a:xfrm>
                <a:off x="-2057403" y="2403971"/>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研究背景与现状</a:t>
                </a:r>
              </a:p>
            </p:txBody>
          </p:sp>
        </p:grpSp>
        <p:grpSp>
          <p:nvGrpSpPr>
            <p:cNvPr id="23" name="组合 22">
              <a:extLst>
                <a:ext uri="{FF2B5EF4-FFF2-40B4-BE49-F238E27FC236}">
                  <a16:creationId xmlns:a16="http://schemas.microsoft.com/office/drawing/2014/main" id="{22745C42-5758-9320-0AAB-C5784499A815}"/>
                </a:ext>
              </a:extLst>
            </p:cNvPr>
            <p:cNvGrpSpPr/>
            <p:nvPr/>
          </p:nvGrpSpPr>
          <p:grpSpPr>
            <a:xfrm>
              <a:off x="3892129" y="2673648"/>
              <a:ext cx="4407743" cy="553998"/>
              <a:chOff x="-2765213" y="3047425"/>
              <a:chExt cx="4407743" cy="553998"/>
            </a:xfrm>
          </p:grpSpPr>
          <p:sp>
            <p:nvSpPr>
              <p:cNvPr id="33" name="菱形 32">
                <a:extLst>
                  <a:ext uri="{FF2B5EF4-FFF2-40B4-BE49-F238E27FC236}">
                    <a16:creationId xmlns:a16="http://schemas.microsoft.com/office/drawing/2014/main" id="{B505646D-41F9-B57B-8283-C56794471426}"/>
                  </a:ext>
                </a:extLst>
              </p:cNvPr>
              <p:cNvSpPr/>
              <p:nvPr/>
            </p:nvSpPr>
            <p:spPr>
              <a:xfrm>
                <a:off x="-2765213" y="306703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F0B1AF1F-C1DF-980F-5D93-422D341ED7EA}"/>
                  </a:ext>
                </a:extLst>
              </p:cNvPr>
              <p:cNvSpPr txBox="1"/>
              <p:nvPr/>
            </p:nvSpPr>
            <p:spPr>
              <a:xfrm>
                <a:off x="-2057403" y="3047425"/>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系统模型与问题建模</a:t>
                </a:r>
              </a:p>
            </p:txBody>
          </p:sp>
        </p:grpSp>
        <p:grpSp>
          <p:nvGrpSpPr>
            <p:cNvPr id="24" name="组合 23">
              <a:extLst>
                <a:ext uri="{FF2B5EF4-FFF2-40B4-BE49-F238E27FC236}">
                  <a16:creationId xmlns:a16="http://schemas.microsoft.com/office/drawing/2014/main" id="{1EA3F47F-4618-77BE-0ABF-D407BD66E3B7}"/>
                </a:ext>
              </a:extLst>
            </p:cNvPr>
            <p:cNvGrpSpPr/>
            <p:nvPr/>
          </p:nvGrpSpPr>
          <p:grpSpPr>
            <a:xfrm>
              <a:off x="3892129" y="3397536"/>
              <a:ext cx="4407743" cy="553998"/>
              <a:chOff x="-2765213" y="3690879"/>
              <a:chExt cx="4407743" cy="553998"/>
            </a:xfrm>
          </p:grpSpPr>
          <p:sp>
            <p:nvSpPr>
              <p:cNvPr id="31" name="菱形 30">
                <a:extLst>
                  <a:ext uri="{FF2B5EF4-FFF2-40B4-BE49-F238E27FC236}">
                    <a16:creationId xmlns:a16="http://schemas.microsoft.com/office/drawing/2014/main" id="{B68E73FF-FE62-ED20-C40C-E3FD3615949A}"/>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9AFC00F9-6EF7-DC28-7D3D-60F66695313E}"/>
                  </a:ext>
                </a:extLst>
              </p:cNvPr>
              <p:cNvSpPr txBox="1"/>
              <p:nvPr/>
            </p:nvSpPr>
            <p:spPr>
              <a:xfrm>
                <a:off x="-2057403" y="3690879"/>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解决方案</a:t>
                </a:r>
              </a:p>
            </p:txBody>
          </p:sp>
        </p:grpSp>
        <p:grpSp>
          <p:nvGrpSpPr>
            <p:cNvPr id="25" name="组合 24">
              <a:extLst>
                <a:ext uri="{FF2B5EF4-FFF2-40B4-BE49-F238E27FC236}">
                  <a16:creationId xmlns:a16="http://schemas.microsoft.com/office/drawing/2014/main" id="{6FE7CCF4-16C1-1B80-3ADE-B9A13097AE32}"/>
                </a:ext>
              </a:extLst>
            </p:cNvPr>
            <p:cNvGrpSpPr/>
            <p:nvPr/>
          </p:nvGrpSpPr>
          <p:grpSpPr>
            <a:xfrm>
              <a:off x="3892129" y="4121424"/>
              <a:ext cx="4407743" cy="553998"/>
              <a:chOff x="-2765213" y="4334333"/>
              <a:chExt cx="4407743" cy="553998"/>
            </a:xfrm>
          </p:grpSpPr>
          <p:sp>
            <p:nvSpPr>
              <p:cNvPr id="29" name="菱形 28">
                <a:extLst>
                  <a:ext uri="{FF2B5EF4-FFF2-40B4-BE49-F238E27FC236}">
                    <a16:creationId xmlns:a16="http://schemas.microsoft.com/office/drawing/2014/main" id="{97047C4D-8AC7-0BF0-5FF0-077FECCD1C03}"/>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864CD7C-1C89-30CE-7E7E-29BCCC33FC32}"/>
                  </a:ext>
                </a:extLst>
              </p:cNvPr>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仿真实验</a:t>
                </a:r>
              </a:p>
            </p:txBody>
          </p:sp>
        </p:grpSp>
        <p:grpSp>
          <p:nvGrpSpPr>
            <p:cNvPr id="26" name="组合 25">
              <a:extLst>
                <a:ext uri="{FF2B5EF4-FFF2-40B4-BE49-F238E27FC236}">
                  <a16:creationId xmlns:a16="http://schemas.microsoft.com/office/drawing/2014/main" id="{B2758DCF-F76B-2B8A-2204-473727F377FD}"/>
                </a:ext>
              </a:extLst>
            </p:cNvPr>
            <p:cNvGrpSpPr/>
            <p:nvPr/>
          </p:nvGrpSpPr>
          <p:grpSpPr>
            <a:xfrm>
              <a:off x="3892129" y="4845312"/>
              <a:ext cx="4407743" cy="553998"/>
              <a:chOff x="-2765213" y="4977787"/>
              <a:chExt cx="4407743" cy="553998"/>
            </a:xfrm>
          </p:grpSpPr>
          <p:sp>
            <p:nvSpPr>
              <p:cNvPr id="27" name="菱形 26">
                <a:extLst>
                  <a:ext uri="{FF2B5EF4-FFF2-40B4-BE49-F238E27FC236}">
                    <a16:creationId xmlns:a16="http://schemas.microsoft.com/office/drawing/2014/main" id="{00115EB8-E36A-2749-34BE-BBA8AA91170B}"/>
                  </a:ext>
                </a:extLst>
              </p:cNvPr>
              <p:cNvSpPr/>
              <p:nvPr/>
            </p:nvSpPr>
            <p:spPr>
              <a:xfrm>
                <a:off x="-2765213" y="499739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801724A-A056-8358-C616-933CE85229B3}"/>
                  </a:ext>
                </a:extLst>
              </p:cNvPr>
              <p:cNvSpPr txBox="1"/>
              <p:nvPr/>
            </p:nvSpPr>
            <p:spPr>
              <a:xfrm>
                <a:off x="-2057403" y="4977787"/>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a:t>
                </a:r>
              </a:p>
            </p:txBody>
          </p:sp>
        </p:grpSp>
      </p:grpSp>
      <p:sp>
        <p:nvSpPr>
          <p:cNvPr id="4" name="灯片编号占位符 3">
            <a:extLst>
              <a:ext uri="{FF2B5EF4-FFF2-40B4-BE49-F238E27FC236}">
                <a16:creationId xmlns:a16="http://schemas.microsoft.com/office/drawing/2014/main" id="{54B2A3EF-6F9D-4CFD-72D1-C80EB5A54304}"/>
              </a:ext>
            </a:extLst>
          </p:cNvPr>
          <p:cNvSpPr>
            <a:spLocks noGrp="1"/>
          </p:cNvSpPr>
          <p:nvPr>
            <p:ph type="sldNum" sz="quarter" idx="10"/>
          </p:nvPr>
        </p:nvSpPr>
        <p:spPr/>
        <p:txBody>
          <a:bodyPr/>
          <a:lstStyle/>
          <a:p>
            <a:fld id="{33C59F56-D4B4-4DCE-AF8F-B905FFBCF912}" type="slidenum">
              <a:rPr lang="zh-CN" altLang="en-US" smtClean="0"/>
              <a:t>8</a:t>
            </a:fld>
            <a:endParaRPr lang="zh-CN" altLang="en-US"/>
          </a:p>
        </p:txBody>
      </p:sp>
    </p:spTree>
    <p:extLst>
      <p:ext uri="{BB962C8B-B14F-4D97-AF65-F5344CB8AC3E}">
        <p14:creationId xmlns:p14="http://schemas.microsoft.com/office/powerpoint/2010/main" val="20773264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YTU3ZmMyMjMwYWNlMjNmYzFlZDg2NDdiMzZlOTI3YT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9050"/>
      </a:spPr>
      <a:bodyPr rtlCol="0" anchor="ctr"/>
      <a:lstStyle>
        <a:defPPr algn="ctr">
          <a:defRPr dirty="0">
            <a:latin typeface="微软雅黑" panose="020B0503020204020204" pitchFamily="34" charset="-122"/>
            <a:ea typeface="微软雅黑" panose="020B0503020204020204" pitchFamily="34" charset="-122"/>
          </a:defRPr>
        </a:defP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36034</TotalTime>
  <Words>7172</Words>
  <Application>Microsoft Office PowerPoint</Application>
  <PresentationFormat>宽屏</PresentationFormat>
  <Paragraphs>513</Paragraphs>
  <Slides>28</Slides>
  <Notes>28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等线</vt:lpstr>
      <vt:lpstr>宋体</vt:lpstr>
      <vt:lpstr>微软雅黑</vt:lpstr>
      <vt:lpstr>Arial</vt:lpstr>
      <vt:lpstr>Cambria Math</vt:lpstr>
      <vt:lpstr>Times New Roman</vt:lpstr>
      <vt:lpstr>Wingdings</vt:lpstr>
      <vt:lpstr>Office 主题​​</vt:lpstr>
      <vt:lpstr>PowerPoint 演示文稿</vt:lpstr>
      <vt:lpstr>汇报提纲</vt:lpstr>
      <vt:lpstr>研究背景与现状</vt:lpstr>
      <vt:lpstr>研究背景与现状</vt:lpstr>
      <vt:lpstr>研究背景与现状</vt:lpstr>
      <vt:lpstr>研究背景与现状</vt:lpstr>
      <vt:lpstr>PowerPoint 演示文稿</vt:lpstr>
      <vt:lpstr>PowerPoint 演示文稿</vt:lpstr>
      <vt:lpstr>汇报提纲</vt:lpstr>
      <vt:lpstr>系统模型与问题建模</vt:lpstr>
      <vt:lpstr>系统模型与问题建模</vt:lpstr>
      <vt:lpstr>系统模型与问题建模</vt:lpstr>
      <vt:lpstr>系统模型与问题建模</vt:lpstr>
      <vt:lpstr>系统模型与问题建模</vt:lpstr>
      <vt:lpstr>系统模型与问题建模</vt:lpstr>
      <vt:lpstr>汇报提纲</vt:lpstr>
      <vt:lpstr>解决方案</vt:lpstr>
      <vt:lpstr>解决方案</vt:lpstr>
      <vt:lpstr>解决方案</vt:lpstr>
      <vt:lpstr>解决方案</vt:lpstr>
      <vt:lpstr>解决方案</vt:lpstr>
      <vt:lpstr>汇报提纲</vt:lpstr>
      <vt:lpstr>仿真实验</vt:lpstr>
      <vt:lpstr>仿真实验</vt:lpstr>
      <vt:lpstr>仿真实验</vt:lpstr>
      <vt:lpstr>汇报提纲</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Luying Hu</cp:lastModifiedBy>
  <cp:revision>1392</cp:revision>
  <dcterms:created xsi:type="dcterms:W3CDTF">2024-09-24T06:50:00Z</dcterms:created>
  <dcterms:modified xsi:type="dcterms:W3CDTF">2025-07-30T06:54:47Z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CC91CFF4B73F4CD4A2075DF7CE860237</vt:lpwstr>
  </property>
  <property fmtid="{D5CDD505-2E9C-101B-9397-08002B2CF9AE}" pid="3" name="KSOProductBuildVer">
    <vt:lpwstr>2052-11.1.0.12165</vt:lpwstr>
  </property>
</Properties>
</file>